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59" r:id="rId3"/>
    <p:sldId id="360" r:id="rId4"/>
    <p:sldId id="375" r:id="rId5"/>
    <p:sldId id="363" r:id="rId6"/>
    <p:sldId id="372" r:id="rId7"/>
    <p:sldId id="361" r:id="rId8"/>
    <p:sldId id="373" r:id="rId9"/>
    <p:sldId id="364" r:id="rId10"/>
    <p:sldId id="366" r:id="rId11"/>
    <p:sldId id="367" r:id="rId12"/>
    <p:sldId id="371" r:id="rId13"/>
    <p:sldId id="374" r:id="rId14"/>
    <p:sldId id="320" r:id="rId15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A20000"/>
    <a:srgbClr val="FFC1E0"/>
    <a:srgbClr val="E2C5FF"/>
    <a:srgbClr val="B1F000"/>
    <a:srgbClr val="000099"/>
    <a:srgbClr val="FF3300"/>
    <a:srgbClr val="FFFF00"/>
    <a:srgbClr val="FFE7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8" autoAdjust="0"/>
    <p:restoredTop sz="94660"/>
  </p:normalViewPr>
  <p:slideViewPr>
    <p:cSldViewPr>
      <p:cViewPr>
        <p:scale>
          <a:sx n="68" d="100"/>
          <a:sy n="68" d="100"/>
        </p:scale>
        <p:origin x="-2076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Registru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Qualification programme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2E4-4C9E-AF7E-7AF794BE8D2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2E4-4C9E-AF7E-7AF794BE8D2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Foaie1!$C$5:$C$6</c:f>
              <c:strCache>
                <c:ptCount val="2"/>
                <c:pt idx="0">
                  <c:v>Theoretical training </c:v>
                </c:pt>
                <c:pt idx="1">
                  <c:v>Practical training</c:v>
                </c:pt>
              </c:strCache>
            </c:strRef>
          </c:cat>
          <c:val>
            <c:numRef>
              <c:f>Foaie1!$D$5:$D$6</c:f>
              <c:numCache>
                <c:formatCode>0%</c:formatCode>
                <c:ptCount val="2"/>
                <c:pt idx="0">
                  <c:v>0.3</c:v>
                </c:pt>
                <c:pt idx="1">
                  <c:v>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2E4-4C9E-AF7E-7AF794BE8D2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47087E-8E8C-4C6F-899E-1053E9087E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B873866B-564F-42C3-8043-0737DE701857}">
      <dgm:prSet custT="1"/>
      <dgm:spPr/>
      <dgm:t>
        <a:bodyPr/>
        <a:lstStyle/>
        <a:p>
          <a:pPr rtl="0"/>
          <a:r>
            <a:rPr lang="en-US" sz="1600" b="1" dirty="0"/>
            <a:t>The </a:t>
          </a:r>
          <a:r>
            <a:rPr lang="en-US" sz="1600" b="1" dirty="0" err="1"/>
            <a:t>NAE</a:t>
          </a:r>
          <a:r>
            <a:rPr lang="en-US" sz="1600" b="1" dirty="0"/>
            <a:t> offers </a:t>
          </a:r>
          <a:r>
            <a:rPr lang="en-US" sz="1800" b="1" dirty="0">
              <a:solidFill>
                <a:srgbClr val="FFFF00"/>
              </a:solidFill>
            </a:rPr>
            <a:t>free of charge </a:t>
          </a:r>
          <a:r>
            <a:rPr lang="en-US" sz="1600" b="1" dirty="0"/>
            <a:t>vocational training services to the following categories of persons, registered with the agencies for employment:</a:t>
          </a:r>
          <a:endParaRPr lang="ro-RO" sz="1600" dirty="0"/>
        </a:p>
      </dgm:t>
    </dgm:pt>
    <dgm:pt modelId="{0B049362-6207-434E-B0B3-562630C6E7F6}" type="parTrans" cxnId="{310DB2A6-1C68-4F7F-97C3-5C46182DE268}">
      <dgm:prSet/>
      <dgm:spPr/>
      <dgm:t>
        <a:bodyPr/>
        <a:lstStyle/>
        <a:p>
          <a:endParaRPr lang="ro-RO"/>
        </a:p>
      </dgm:t>
    </dgm:pt>
    <dgm:pt modelId="{E890E3BB-BEAE-4C7B-9E67-ABC3817EE4F9}" type="sibTrans" cxnId="{310DB2A6-1C68-4F7F-97C3-5C46182DE268}">
      <dgm:prSet/>
      <dgm:spPr/>
      <dgm:t>
        <a:bodyPr/>
        <a:lstStyle/>
        <a:p>
          <a:endParaRPr lang="ro-RO"/>
        </a:p>
      </dgm:t>
    </dgm:pt>
    <dgm:pt modelId="{F89118C1-4B42-4B82-B129-1C68DB47006A}">
      <dgm:prSet custT="1"/>
      <dgm:spPr/>
      <dgm:t>
        <a:bodyPr/>
        <a:lstStyle/>
        <a:p>
          <a:pPr rtl="0"/>
          <a:r>
            <a:rPr lang="en-US" sz="1400" b="1" dirty="0"/>
            <a:t>- Persons unable to secure employment after graduating from an educational institution;</a:t>
          </a:r>
          <a:endParaRPr lang="ro-RO" sz="1400" dirty="0"/>
        </a:p>
      </dgm:t>
    </dgm:pt>
    <dgm:pt modelId="{6AA2D591-C458-4D31-BAF3-ACDE22D8534C}" type="parTrans" cxnId="{90A9CE52-18DD-4DA5-9D50-B7F0E5E2E44A}">
      <dgm:prSet/>
      <dgm:spPr/>
      <dgm:t>
        <a:bodyPr/>
        <a:lstStyle/>
        <a:p>
          <a:endParaRPr lang="ro-RO"/>
        </a:p>
      </dgm:t>
    </dgm:pt>
    <dgm:pt modelId="{6646B2F1-B1F8-4371-BDA3-D97E8E3E6A73}" type="sibTrans" cxnId="{90A9CE52-18DD-4DA5-9D50-B7F0E5E2E44A}">
      <dgm:prSet/>
      <dgm:spPr/>
      <dgm:t>
        <a:bodyPr/>
        <a:lstStyle/>
        <a:p>
          <a:endParaRPr lang="ro-RO"/>
        </a:p>
      </dgm:t>
    </dgm:pt>
    <dgm:pt modelId="{A8F217FD-EF60-42DC-B5BB-5BDB941BC96F}">
      <dgm:prSet custT="1"/>
      <dgm:spPr/>
      <dgm:t>
        <a:bodyPr/>
        <a:lstStyle/>
        <a:p>
          <a:pPr rtl="0"/>
          <a:r>
            <a:rPr lang="en-US" sz="1400" b="1"/>
            <a:t>- Persons who carry-out activities in rural areas and have no monthly income, or their income is lower than the value of the reference social indicator in force;</a:t>
          </a:r>
          <a:endParaRPr lang="ro-RO" sz="1400"/>
        </a:p>
      </dgm:t>
    </dgm:pt>
    <dgm:pt modelId="{280C2DC0-10B5-4839-8D50-BDD9C3EFC37E}" type="parTrans" cxnId="{0CAC0179-6A06-4DAA-B155-DFB119B92AFB}">
      <dgm:prSet/>
      <dgm:spPr/>
      <dgm:t>
        <a:bodyPr/>
        <a:lstStyle/>
        <a:p>
          <a:endParaRPr lang="ro-RO"/>
        </a:p>
      </dgm:t>
    </dgm:pt>
    <dgm:pt modelId="{7C542856-D337-4ECF-B60C-BF6452492057}" type="sibTrans" cxnId="{0CAC0179-6A06-4DAA-B155-DFB119B92AFB}">
      <dgm:prSet/>
      <dgm:spPr/>
      <dgm:t>
        <a:bodyPr/>
        <a:lstStyle/>
        <a:p>
          <a:endParaRPr lang="ro-RO"/>
        </a:p>
      </dgm:t>
    </dgm:pt>
    <dgm:pt modelId="{5C0935FB-AAF6-409C-A1ED-7EC1D9DDFD2D}">
      <dgm:prSet custT="1"/>
      <dgm:spPr/>
      <dgm:t>
        <a:bodyPr/>
        <a:lstStyle/>
        <a:p>
          <a:pPr rtl="0"/>
          <a:r>
            <a:rPr lang="en-US" sz="1400" b="1"/>
            <a:t>- Persons unable to secure employment after returning from abroad or after release from prison;</a:t>
          </a:r>
          <a:endParaRPr lang="ro-RO" sz="1400"/>
        </a:p>
      </dgm:t>
    </dgm:pt>
    <dgm:pt modelId="{7981B297-C648-4FAD-BD25-587797CBBDBF}" type="parTrans" cxnId="{CA366AB8-2B68-49C0-9D2F-A7B6AB3B64A2}">
      <dgm:prSet/>
      <dgm:spPr/>
      <dgm:t>
        <a:bodyPr/>
        <a:lstStyle/>
        <a:p>
          <a:endParaRPr lang="ro-RO"/>
        </a:p>
      </dgm:t>
    </dgm:pt>
    <dgm:pt modelId="{9A6978A3-0674-410E-926F-4F7E80FF4404}" type="sibTrans" cxnId="{CA366AB8-2B68-49C0-9D2F-A7B6AB3B64A2}">
      <dgm:prSet/>
      <dgm:spPr/>
      <dgm:t>
        <a:bodyPr/>
        <a:lstStyle/>
        <a:p>
          <a:endParaRPr lang="ro-RO"/>
        </a:p>
      </dgm:t>
    </dgm:pt>
    <dgm:pt modelId="{2754C8B7-CA34-43D9-AED4-9A6C892118F8}">
      <dgm:prSet custT="1"/>
      <dgm:spPr/>
      <dgm:t>
        <a:bodyPr/>
        <a:lstStyle/>
        <a:p>
          <a:pPr rtl="0"/>
          <a:r>
            <a:rPr lang="en-US" sz="1400" b="1"/>
            <a:t>- Persons who obtained a refugee status or another form of international protection, under the law;</a:t>
          </a:r>
          <a:endParaRPr lang="ro-RO" sz="1400"/>
        </a:p>
      </dgm:t>
    </dgm:pt>
    <dgm:pt modelId="{28D3761E-5CC9-4A47-AC2E-2EF51367810B}" type="parTrans" cxnId="{D33A8B9D-0763-4333-8AD8-A7EB7D213B0C}">
      <dgm:prSet/>
      <dgm:spPr/>
      <dgm:t>
        <a:bodyPr/>
        <a:lstStyle/>
        <a:p>
          <a:endParaRPr lang="ro-RO"/>
        </a:p>
      </dgm:t>
    </dgm:pt>
    <dgm:pt modelId="{217FDB04-18BF-4C24-986D-A77E51070D09}" type="sibTrans" cxnId="{D33A8B9D-0763-4333-8AD8-A7EB7D213B0C}">
      <dgm:prSet/>
      <dgm:spPr/>
      <dgm:t>
        <a:bodyPr/>
        <a:lstStyle/>
        <a:p>
          <a:endParaRPr lang="ro-RO"/>
        </a:p>
      </dgm:t>
    </dgm:pt>
    <dgm:pt modelId="{361063B7-6570-4D27-B3A9-6267CF249393}">
      <dgm:prSet custT="1"/>
      <dgm:spPr/>
      <dgm:t>
        <a:bodyPr/>
        <a:lstStyle/>
        <a:p>
          <a:pPr rtl="0"/>
          <a:r>
            <a:rPr lang="en-US" sz="1400" b="1" dirty="0"/>
            <a:t>- Foreign citizens or stateless persons who had been employed or had obtained an income </a:t>
          </a:r>
          <a:r>
            <a:rPr lang="ro-RO" sz="1400" b="1" dirty="0"/>
            <a:t>in</a:t>
          </a:r>
          <a:r>
            <a:rPr lang="en-US" sz="1400" b="1" dirty="0"/>
            <a:t> Romania, under the law;</a:t>
          </a:r>
          <a:endParaRPr lang="ro-RO" sz="1400" dirty="0"/>
        </a:p>
      </dgm:t>
    </dgm:pt>
    <dgm:pt modelId="{B873125F-1B46-4E6D-B1A4-675A0B5183D8}" type="parTrans" cxnId="{6C5C90D5-A2EC-4D79-8317-377DFFADA721}">
      <dgm:prSet/>
      <dgm:spPr/>
      <dgm:t>
        <a:bodyPr/>
        <a:lstStyle/>
        <a:p>
          <a:endParaRPr lang="ro-RO"/>
        </a:p>
      </dgm:t>
    </dgm:pt>
    <dgm:pt modelId="{1468B103-913B-433D-9353-C031E60EAE57}" type="sibTrans" cxnId="{6C5C90D5-A2EC-4D79-8317-377DFFADA721}">
      <dgm:prSet/>
      <dgm:spPr/>
      <dgm:t>
        <a:bodyPr/>
        <a:lstStyle/>
        <a:p>
          <a:endParaRPr lang="ro-RO"/>
        </a:p>
      </dgm:t>
    </dgm:pt>
    <dgm:pt modelId="{0481D04C-3D63-4ADF-ABBF-BBB0CAE5540D}">
      <dgm:prSet custT="1"/>
      <dgm:spPr/>
      <dgm:t>
        <a:bodyPr/>
        <a:lstStyle/>
        <a:p>
          <a:pPr rtl="0"/>
          <a:r>
            <a:rPr lang="en-US" sz="1400" b="1"/>
            <a:t>- Imprisoned persons who have up to 9 months left of their sentence</a:t>
          </a:r>
          <a:endParaRPr lang="ro-RO" sz="1400"/>
        </a:p>
      </dgm:t>
    </dgm:pt>
    <dgm:pt modelId="{1C445B73-489D-4AA4-9F59-E81FA610AE9A}" type="parTrans" cxnId="{A5E0CDFC-E7F8-4FC2-8EA6-49DD85EBDA3F}">
      <dgm:prSet/>
      <dgm:spPr/>
      <dgm:t>
        <a:bodyPr/>
        <a:lstStyle/>
        <a:p>
          <a:endParaRPr lang="ro-RO"/>
        </a:p>
      </dgm:t>
    </dgm:pt>
    <dgm:pt modelId="{4D0CA2A9-4E34-4F46-809B-F0348B7E199F}" type="sibTrans" cxnId="{A5E0CDFC-E7F8-4FC2-8EA6-49DD85EBDA3F}">
      <dgm:prSet/>
      <dgm:spPr/>
      <dgm:t>
        <a:bodyPr/>
        <a:lstStyle/>
        <a:p>
          <a:endParaRPr lang="ro-RO"/>
        </a:p>
      </dgm:t>
    </dgm:pt>
    <dgm:pt modelId="{8C5F6C76-B5CB-4F10-8F44-83D0FBF74685}">
      <dgm:prSet custT="1"/>
      <dgm:spPr/>
      <dgm:t>
        <a:bodyPr/>
        <a:lstStyle/>
        <a:p>
          <a:pPr rtl="0"/>
          <a:r>
            <a:rPr lang="en-US" sz="1400" b="1"/>
            <a:t>- Unemployed</a:t>
          </a:r>
          <a:endParaRPr lang="ro-RO" sz="1400" b="1"/>
        </a:p>
      </dgm:t>
    </dgm:pt>
    <dgm:pt modelId="{5AF14170-69D4-4858-B999-9151EBBFF75C}" type="parTrans" cxnId="{BA04F570-82CA-4250-9E6D-4D2C64F102B0}">
      <dgm:prSet/>
      <dgm:spPr/>
      <dgm:t>
        <a:bodyPr/>
        <a:lstStyle/>
        <a:p>
          <a:endParaRPr lang="ro-RO"/>
        </a:p>
      </dgm:t>
    </dgm:pt>
    <dgm:pt modelId="{797D5F31-3C0C-4404-8F5F-C5934C0DBBE0}" type="sibTrans" cxnId="{BA04F570-82CA-4250-9E6D-4D2C64F102B0}">
      <dgm:prSet/>
      <dgm:spPr/>
      <dgm:t>
        <a:bodyPr/>
        <a:lstStyle/>
        <a:p>
          <a:endParaRPr lang="ro-RO"/>
        </a:p>
      </dgm:t>
    </dgm:pt>
    <dgm:pt modelId="{66438AFC-C262-45E8-A9DB-FE592BC2339E}" type="pres">
      <dgm:prSet presAssocID="{1647087E-8E8C-4C6F-899E-1053E9087E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D075D0-799B-42E9-BC75-9C90FF4723E8}" type="pres">
      <dgm:prSet presAssocID="{B873866B-564F-42C3-8043-0737DE701857}" presName="parentText" presStyleLbl="node1" presStyleIdx="0" presStyleCnt="8" custScaleY="1640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70AB55-1EC3-4931-9B69-0DD3D360DF8B}" type="pres">
      <dgm:prSet presAssocID="{E890E3BB-BEAE-4C7B-9E67-ABC3817EE4F9}" presName="spacer" presStyleCnt="0"/>
      <dgm:spPr/>
    </dgm:pt>
    <dgm:pt modelId="{05AC3063-3D6A-457A-9D48-C07DF6F893D4}" type="pres">
      <dgm:prSet presAssocID="{8C5F6C76-B5CB-4F10-8F44-83D0FBF74685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AC23C-150C-4BE2-9A31-98C5973849B0}" type="pres">
      <dgm:prSet presAssocID="{797D5F31-3C0C-4404-8F5F-C5934C0DBBE0}" presName="spacer" presStyleCnt="0"/>
      <dgm:spPr/>
    </dgm:pt>
    <dgm:pt modelId="{B974B1CE-D280-4511-A960-607F0081AB3B}" type="pres">
      <dgm:prSet presAssocID="{F89118C1-4B42-4B82-B129-1C68DB47006A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4A463F-70EE-40A7-8617-93383D60F5A1}" type="pres">
      <dgm:prSet presAssocID="{6646B2F1-B1F8-4371-BDA3-D97E8E3E6A73}" presName="spacer" presStyleCnt="0"/>
      <dgm:spPr/>
    </dgm:pt>
    <dgm:pt modelId="{EF23BD36-6A0E-403C-9409-8738B38AA022}" type="pres">
      <dgm:prSet presAssocID="{A8F217FD-EF60-42DC-B5BB-5BDB941BC96F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ECD79-9698-4EEA-9BD8-71A76837236C}" type="pres">
      <dgm:prSet presAssocID="{7C542856-D337-4ECF-B60C-BF6452492057}" presName="spacer" presStyleCnt="0"/>
      <dgm:spPr/>
    </dgm:pt>
    <dgm:pt modelId="{207CDAC5-049F-4919-A627-7D0C74484153}" type="pres">
      <dgm:prSet presAssocID="{5C0935FB-AAF6-409C-A1ED-7EC1D9DDFD2D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D4FF5-D98F-4BCC-8C82-47FC3D3DAFF1}" type="pres">
      <dgm:prSet presAssocID="{9A6978A3-0674-410E-926F-4F7E80FF4404}" presName="spacer" presStyleCnt="0"/>
      <dgm:spPr/>
    </dgm:pt>
    <dgm:pt modelId="{BA6DF564-A58B-4275-8EEA-D3AB86628DBC}" type="pres">
      <dgm:prSet presAssocID="{2754C8B7-CA34-43D9-AED4-9A6C892118F8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DDEDDB-5D83-4353-A608-4AAE450976F8}" type="pres">
      <dgm:prSet presAssocID="{217FDB04-18BF-4C24-986D-A77E51070D09}" presName="spacer" presStyleCnt="0"/>
      <dgm:spPr/>
    </dgm:pt>
    <dgm:pt modelId="{4B0FF2DB-C46C-4161-8157-77404FAA2736}" type="pres">
      <dgm:prSet presAssocID="{361063B7-6570-4D27-B3A9-6267CF249393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45150F-DCE7-4F30-A897-C2C099A9C8F3}" type="pres">
      <dgm:prSet presAssocID="{1468B103-913B-433D-9353-C031E60EAE57}" presName="spacer" presStyleCnt="0"/>
      <dgm:spPr/>
    </dgm:pt>
    <dgm:pt modelId="{5436550D-B6FD-4C21-9E9D-6A61A83E7B92}" type="pres">
      <dgm:prSet presAssocID="{0481D04C-3D63-4ADF-ABBF-BBB0CAE5540D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A9CE52-18DD-4DA5-9D50-B7F0E5E2E44A}" srcId="{1647087E-8E8C-4C6F-899E-1053E9087E49}" destId="{F89118C1-4B42-4B82-B129-1C68DB47006A}" srcOrd="2" destOrd="0" parTransId="{6AA2D591-C458-4D31-BAF3-ACDE22D8534C}" sibTransId="{6646B2F1-B1F8-4371-BDA3-D97E8E3E6A73}"/>
    <dgm:cxn modelId="{D33A8B9D-0763-4333-8AD8-A7EB7D213B0C}" srcId="{1647087E-8E8C-4C6F-899E-1053E9087E49}" destId="{2754C8B7-CA34-43D9-AED4-9A6C892118F8}" srcOrd="5" destOrd="0" parTransId="{28D3761E-5CC9-4A47-AC2E-2EF51367810B}" sibTransId="{217FDB04-18BF-4C24-986D-A77E51070D09}"/>
    <dgm:cxn modelId="{225F2AFB-758A-4D8F-9B6B-0C2EE013799C}" type="presOf" srcId="{361063B7-6570-4D27-B3A9-6267CF249393}" destId="{4B0FF2DB-C46C-4161-8157-77404FAA2736}" srcOrd="0" destOrd="0" presId="urn:microsoft.com/office/officeart/2005/8/layout/vList2"/>
    <dgm:cxn modelId="{5DC07C9E-E1F7-4BEF-AFA3-3EF3374BEB4D}" type="presOf" srcId="{5C0935FB-AAF6-409C-A1ED-7EC1D9DDFD2D}" destId="{207CDAC5-049F-4919-A627-7D0C74484153}" srcOrd="0" destOrd="0" presId="urn:microsoft.com/office/officeart/2005/8/layout/vList2"/>
    <dgm:cxn modelId="{A5E0CDFC-E7F8-4FC2-8EA6-49DD85EBDA3F}" srcId="{1647087E-8E8C-4C6F-899E-1053E9087E49}" destId="{0481D04C-3D63-4ADF-ABBF-BBB0CAE5540D}" srcOrd="7" destOrd="0" parTransId="{1C445B73-489D-4AA4-9F59-E81FA610AE9A}" sibTransId="{4D0CA2A9-4E34-4F46-809B-F0348B7E199F}"/>
    <dgm:cxn modelId="{0CAC0179-6A06-4DAA-B155-DFB119B92AFB}" srcId="{1647087E-8E8C-4C6F-899E-1053E9087E49}" destId="{A8F217FD-EF60-42DC-B5BB-5BDB941BC96F}" srcOrd="3" destOrd="0" parTransId="{280C2DC0-10B5-4839-8D50-BDD9C3EFC37E}" sibTransId="{7C542856-D337-4ECF-B60C-BF6452492057}"/>
    <dgm:cxn modelId="{6A711A57-03C8-44B8-AB59-DA0532F9B820}" type="presOf" srcId="{0481D04C-3D63-4ADF-ABBF-BBB0CAE5540D}" destId="{5436550D-B6FD-4C21-9E9D-6A61A83E7B92}" srcOrd="0" destOrd="0" presId="urn:microsoft.com/office/officeart/2005/8/layout/vList2"/>
    <dgm:cxn modelId="{F2E473F9-1FBF-4D81-B467-91277CF41A25}" type="presOf" srcId="{F89118C1-4B42-4B82-B129-1C68DB47006A}" destId="{B974B1CE-D280-4511-A960-607F0081AB3B}" srcOrd="0" destOrd="0" presId="urn:microsoft.com/office/officeart/2005/8/layout/vList2"/>
    <dgm:cxn modelId="{F5A99568-15C4-4C91-B18A-9861196799DF}" type="presOf" srcId="{1647087E-8E8C-4C6F-899E-1053E9087E49}" destId="{66438AFC-C262-45E8-A9DB-FE592BC2339E}" srcOrd="0" destOrd="0" presId="urn:microsoft.com/office/officeart/2005/8/layout/vList2"/>
    <dgm:cxn modelId="{528ED1BD-D328-4EF3-BFCD-3F7101DBC026}" type="presOf" srcId="{2754C8B7-CA34-43D9-AED4-9A6C892118F8}" destId="{BA6DF564-A58B-4275-8EEA-D3AB86628DBC}" srcOrd="0" destOrd="0" presId="urn:microsoft.com/office/officeart/2005/8/layout/vList2"/>
    <dgm:cxn modelId="{310DB2A6-1C68-4F7F-97C3-5C46182DE268}" srcId="{1647087E-8E8C-4C6F-899E-1053E9087E49}" destId="{B873866B-564F-42C3-8043-0737DE701857}" srcOrd="0" destOrd="0" parTransId="{0B049362-6207-434E-B0B3-562630C6E7F6}" sibTransId="{E890E3BB-BEAE-4C7B-9E67-ABC3817EE4F9}"/>
    <dgm:cxn modelId="{020543F5-F6B6-442C-A4D6-EDEF78BDE29B}" type="presOf" srcId="{8C5F6C76-B5CB-4F10-8F44-83D0FBF74685}" destId="{05AC3063-3D6A-457A-9D48-C07DF6F893D4}" srcOrd="0" destOrd="0" presId="urn:microsoft.com/office/officeart/2005/8/layout/vList2"/>
    <dgm:cxn modelId="{6C5C90D5-A2EC-4D79-8317-377DFFADA721}" srcId="{1647087E-8E8C-4C6F-899E-1053E9087E49}" destId="{361063B7-6570-4D27-B3A9-6267CF249393}" srcOrd="6" destOrd="0" parTransId="{B873125F-1B46-4E6D-B1A4-675A0B5183D8}" sibTransId="{1468B103-913B-433D-9353-C031E60EAE57}"/>
    <dgm:cxn modelId="{71CDEDCA-652C-4441-8160-E86FA9C5DC7F}" type="presOf" srcId="{B873866B-564F-42C3-8043-0737DE701857}" destId="{10D075D0-799B-42E9-BC75-9C90FF4723E8}" srcOrd="0" destOrd="0" presId="urn:microsoft.com/office/officeart/2005/8/layout/vList2"/>
    <dgm:cxn modelId="{CA366AB8-2B68-49C0-9D2F-A7B6AB3B64A2}" srcId="{1647087E-8E8C-4C6F-899E-1053E9087E49}" destId="{5C0935FB-AAF6-409C-A1ED-7EC1D9DDFD2D}" srcOrd="4" destOrd="0" parTransId="{7981B297-C648-4FAD-BD25-587797CBBDBF}" sibTransId="{9A6978A3-0674-410E-926F-4F7E80FF4404}"/>
    <dgm:cxn modelId="{E89EE279-169E-47D1-B6F2-9E0DEE69FA3F}" type="presOf" srcId="{A8F217FD-EF60-42DC-B5BB-5BDB941BC96F}" destId="{EF23BD36-6A0E-403C-9409-8738B38AA022}" srcOrd="0" destOrd="0" presId="urn:microsoft.com/office/officeart/2005/8/layout/vList2"/>
    <dgm:cxn modelId="{BA04F570-82CA-4250-9E6D-4D2C64F102B0}" srcId="{1647087E-8E8C-4C6F-899E-1053E9087E49}" destId="{8C5F6C76-B5CB-4F10-8F44-83D0FBF74685}" srcOrd="1" destOrd="0" parTransId="{5AF14170-69D4-4858-B999-9151EBBFF75C}" sibTransId="{797D5F31-3C0C-4404-8F5F-C5934C0DBBE0}"/>
    <dgm:cxn modelId="{FDF16587-9E33-4C45-80F7-61BBB3066696}" type="presParOf" srcId="{66438AFC-C262-45E8-A9DB-FE592BC2339E}" destId="{10D075D0-799B-42E9-BC75-9C90FF4723E8}" srcOrd="0" destOrd="0" presId="urn:microsoft.com/office/officeart/2005/8/layout/vList2"/>
    <dgm:cxn modelId="{4C7FB0FF-EB5B-4D35-A1F5-090A83CFD46F}" type="presParOf" srcId="{66438AFC-C262-45E8-A9DB-FE592BC2339E}" destId="{5A70AB55-1EC3-4931-9B69-0DD3D360DF8B}" srcOrd="1" destOrd="0" presId="urn:microsoft.com/office/officeart/2005/8/layout/vList2"/>
    <dgm:cxn modelId="{E4119F89-0009-45A7-95B8-20F8CA9CE147}" type="presParOf" srcId="{66438AFC-C262-45E8-A9DB-FE592BC2339E}" destId="{05AC3063-3D6A-457A-9D48-C07DF6F893D4}" srcOrd="2" destOrd="0" presId="urn:microsoft.com/office/officeart/2005/8/layout/vList2"/>
    <dgm:cxn modelId="{8532E911-5C72-4BAD-81C8-58C026748F99}" type="presParOf" srcId="{66438AFC-C262-45E8-A9DB-FE592BC2339E}" destId="{8BEAC23C-150C-4BE2-9A31-98C5973849B0}" srcOrd="3" destOrd="0" presId="urn:microsoft.com/office/officeart/2005/8/layout/vList2"/>
    <dgm:cxn modelId="{CC5A2073-0D32-44C1-8317-E91A6013383E}" type="presParOf" srcId="{66438AFC-C262-45E8-A9DB-FE592BC2339E}" destId="{B974B1CE-D280-4511-A960-607F0081AB3B}" srcOrd="4" destOrd="0" presId="urn:microsoft.com/office/officeart/2005/8/layout/vList2"/>
    <dgm:cxn modelId="{CB4A24E2-EA4E-4F1E-9DFB-B5DD5D0E5F53}" type="presParOf" srcId="{66438AFC-C262-45E8-A9DB-FE592BC2339E}" destId="{3A4A463F-70EE-40A7-8617-93383D60F5A1}" srcOrd="5" destOrd="0" presId="urn:microsoft.com/office/officeart/2005/8/layout/vList2"/>
    <dgm:cxn modelId="{51542B39-5888-4C1A-804A-E831754BDD24}" type="presParOf" srcId="{66438AFC-C262-45E8-A9DB-FE592BC2339E}" destId="{EF23BD36-6A0E-403C-9409-8738B38AA022}" srcOrd="6" destOrd="0" presId="urn:microsoft.com/office/officeart/2005/8/layout/vList2"/>
    <dgm:cxn modelId="{DFE10271-1810-4173-B1A5-CEB17A92DD7D}" type="presParOf" srcId="{66438AFC-C262-45E8-A9DB-FE592BC2339E}" destId="{35AECD79-9698-4EEA-9BD8-71A76837236C}" srcOrd="7" destOrd="0" presId="urn:microsoft.com/office/officeart/2005/8/layout/vList2"/>
    <dgm:cxn modelId="{ADE8E172-128B-4179-82B1-8E0DAA04AC5A}" type="presParOf" srcId="{66438AFC-C262-45E8-A9DB-FE592BC2339E}" destId="{207CDAC5-049F-4919-A627-7D0C74484153}" srcOrd="8" destOrd="0" presId="urn:microsoft.com/office/officeart/2005/8/layout/vList2"/>
    <dgm:cxn modelId="{7C113D2E-C271-4245-A77E-B316D7DB541C}" type="presParOf" srcId="{66438AFC-C262-45E8-A9DB-FE592BC2339E}" destId="{23DD4FF5-D98F-4BCC-8C82-47FC3D3DAFF1}" srcOrd="9" destOrd="0" presId="urn:microsoft.com/office/officeart/2005/8/layout/vList2"/>
    <dgm:cxn modelId="{4F7FF4B2-1E5E-4200-AFEF-41A67928EC9F}" type="presParOf" srcId="{66438AFC-C262-45E8-A9DB-FE592BC2339E}" destId="{BA6DF564-A58B-4275-8EEA-D3AB86628DBC}" srcOrd="10" destOrd="0" presId="urn:microsoft.com/office/officeart/2005/8/layout/vList2"/>
    <dgm:cxn modelId="{8998A86C-05FD-4FB4-9155-9C8BFA62414F}" type="presParOf" srcId="{66438AFC-C262-45E8-A9DB-FE592BC2339E}" destId="{2ADDEDDB-5D83-4353-A608-4AAE450976F8}" srcOrd="11" destOrd="0" presId="urn:microsoft.com/office/officeart/2005/8/layout/vList2"/>
    <dgm:cxn modelId="{567860D6-6806-4EAA-832F-BCF4F461D48E}" type="presParOf" srcId="{66438AFC-C262-45E8-A9DB-FE592BC2339E}" destId="{4B0FF2DB-C46C-4161-8157-77404FAA2736}" srcOrd="12" destOrd="0" presId="urn:microsoft.com/office/officeart/2005/8/layout/vList2"/>
    <dgm:cxn modelId="{85CA9000-28CC-40A2-B4DC-342163431BE4}" type="presParOf" srcId="{66438AFC-C262-45E8-A9DB-FE592BC2339E}" destId="{5D45150F-DCE7-4F30-A897-C2C099A9C8F3}" srcOrd="13" destOrd="0" presId="urn:microsoft.com/office/officeart/2005/8/layout/vList2"/>
    <dgm:cxn modelId="{EB75DE43-2E7C-4AF2-946D-2FA97DB293C2}" type="presParOf" srcId="{66438AFC-C262-45E8-A9DB-FE592BC2339E}" destId="{5436550D-B6FD-4C21-9E9D-6A61A83E7B92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075D0-799B-42E9-BC75-9C90FF4723E8}">
      <dsp:nvSpPr>
        <dsp:cNvPr id="0" name=""/>
        <dsp:cNvSpPr/>
      </dsp:nvSpPr>
      <dsp:spPr>
        <a:xfrm>
          <a:off x="0" y="140"/>
          <a:ext cx="7772400" cy="8666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The </a:t>
          </a:r>
          <a:r>
            <a:rPr lang="en-US" sz="1600" b="1" kern="1200" dirty="0" err="1"/>
            <a:t>NAE</a:t>
          </a:r>
          <a:r>
            <a:rPr lang="en-US" sz="1600" b="1" kern="1200" dirty="0"/>
            <a:t> offers </a:t>
          </a:r>
          <a:r>
            <a:rPr lang="en-US" sz="1800" b="1" kern="1200" dirty="0">
              <a:solidFill>
                <a:srgbClr val="FFFF00"/>
              </a:solidFill>
            </a:rPr>
            <a:t>free of charge </a:t>
          </a:r>
          <a:r>
            <a:rPr lang="en-US" sz="1600" b="1" kern="1200" dirty="0"/>
            <a:t>vocational training services to the following categories of persons, registered with the agencies for employment:</a:t>
          </a:r>
          <a:endParaRPr lang="ro-RO" sz="1600" kern="1200" dirty="0"/>
        </a:p>
      </dsp:txBody>
      <dsp:txXfrm>
        <a:off x="42306" y="42446"/>
        <a:ext cx="7687788" cy="782026"/>
      </dsp:txXfrm>
    </dsp:sp>
    <dsp:sp modelId="{05AC3063-3D6A-457A-9D48-C07DF6F893D4}">
      <dsp:nvSpPr>
        <dsp:cNvPr id="0" name=""/>
        <dsp:cNvSpPr/>
      </dsp:nvSpPr>
      <dsp:spPr>
        <a:xfrm>
          <a:off x="0" y="878817"/>
          <a:ext cx="7772400" cy="528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- Unemployed</a:t>
          </a:r>
          <a:endParaRPr lang="ro-RO" sz="1400" b="1" kern="1200"/>
        </a:p>
      </dsp:txBody>
      <dsp:txXfrm>
        <a:off x="25782" y="904599"/>
        <a:ext cx="7720836" cy="476581"/>
      </dsp:txXfrm>
    </dsp:sp>
    <dsp:sp modelId="{B974B1CE-D280-4511-A960-607F0081AB3B}">
      <dsp:nvSpPr>
        <dsp:cNvPr id="0" name=""/>
        <dsp:cNvSpPr/>
      </dsp:nvSpPr>
      <dsp:spPr>
        <a:xfrm>
          <a:off x="0" y="1418999"/>
          <a:ext cx="7772400" cy="528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- Persons unable to secure employment after graduating from an educational institution;</a:t>
          </a:r>
          <a:endParaRPr lang="ro-RO" sz="1400" kern="1200" dirty="0"/>
        </a:p>
      </dsp:txBody>
      <dsp:txXfrm>
        <a:off x="25782" y="1444781"/>
        <a:ext cx="7720836" cy="476581"/>
      </dsp:txXfrm>
    </dsp:sp>
    <dsp:sp modelId="{EF23BD36-6A0E-403C-9409-8738B38AA022}">
      <dsp:nvSpPr>
        <dsp:cNvPr id="0" name=""/>
        <dsp:cNvSpPr/>
      </dsp:nvSpPr>
      <dsp:spPr>
        <a:xfrm>
          <a:off x="0" y="1959182"/>
          <a:ext cx="7772400" cy="528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- Persons who carry-out activities in rural areas and have no monthly income, or their income is lower than the value of the reference social indicator in force;</a:t>
          </a:r>
          <a:endParaRPr lang="ro-RO" sz="1400" kern="1200"/>
        </a:p>
      </dsp:txBody>
      <dsp:txXfrm>
        <a:off x="25782" y="1984964"/>
        <a:ext cx="7720836" cy="476581"/>
      </dsp:txXfrm>
    </dsp:sp>
    <dsp:sp modelId="{207CDAC5-049F-4919-A627-7D0C74484153}">
      <dsp:nvSpPr>
        <dsp:cNvPr id="0" name=""/>
        <dsp:cNvSpPr/>
      </dsp:nvSpPr>
      <dsp:spPr>
        <a:xfrm>
          <a:off x="0" y="2499365"/>
          <a:ext cx="7772400" cy="528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- Persons unable to secure employment after returning from abroad or after release from prison;</a:t>
          </a:r>
          <a:endParaRPr lang="ro-RO" sz="1400" kern="1200"/>
        </a:p>
      </dsp:txBody>
      <dsp:txXfrm>
        <a:off x="25782" y="2525147"/>
        <a:ext cx="7720836" cy="476581"/>
      </dsp:txXfrm>
    </dsp:sp>
    <dsp:sp modelId="{BA6DF564-A58B-4275-8EEA-D3AB86628DBC}">
      <dsp:nvSpPr>
        <dsp:cNvPr id="0" name=""/>
        <dsp:cNvSpPr/>
      </dsp:nvSpPr>
      <dsp:spPr>
        <a:xfrm>
          <a:off x="0" y="3039548"/>
          <a:ext cx="7772400" cy="528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- Persons who obtained a refugee status or another form of international protection, under the law;</a:t>
          </a:r>
          <a:endParaRPr lang="ro-RO" sz="1400" kern="1200"/>
        </a:p>
      </dsp:txBody>
      <dsp:txXfrm>
        <a:off x="25782" y="3065330"/>
        <a:ext cx="7720836" cy="476581"/>
      </dsp:txXfrm>
    </dsp:sp>
    <dsp:sp modelId="{4B0FF2DB-C46C-4161-8157-77404FAA2736}">
      <dsp:nvSpPr>
        <dsp:cNvPr id="0" name=""/>
        <dsp:cNvSpPr/>
      </dsp:nvSpPr>
      <dsp:spPr>
        <a:xfrm>
          <a:off x="0" y="3579731"/>
          <a:ext cx="7772400" cy="528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- Foreign citizens or stateless persons who had been employed or had obtained an income </a:t>
          </a:r>
          <a:r>
            <a:rPr lang="ro-RO" sz="1400" b="1" kern="1200" dirty="0"/>
            <a:t>in</a:t>
          </a:r>
          <a:r>
            <a:rPr lang="en-US" sz="1400" b="1" kern="1200" dirty="0"/>
            <a:t> Romania, under the law;</a:t>
          </a:r>
          <a:endParaRPr lang="ro-RO" sz="1400" kern="1200" dirty="0"/>
        </a:p>
      </dsp:txBody>
      <dsp:txXfrm>
        <a:off x="25782" y="3605513"/>
        <a:ext cx="7720836" cy="476581"/>
      </dsp:txXfrm>
    </dsp:sp>
    <dsp:sp modelId="{5436550D-B6FD-4C21-9E9D-6A61A83E7B92}">
      <dsp:nvSpPr>
        <dsp:cNvPr id="0" name=""/>
        <dsp:cNvSpPr/>
      </dsp:nvSpPr>
      <dsp:spPr>
        <a:xfrm>
          <a:off x="0" y="4119913"/>
          <a:ext cx="7772400" cy="528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- Imprisoned persons who have up to 9 months left of their sentence</a:t>
          </a:r>
          <a:endParaRPr lang="ro-RO" sz="1400" kern="1200"/>
        </a:p>
      </dsp:txBody>
      <dsp:txXfrm>
        <a:off x="25782" y="4145695"/>
        <a:ext cx="7720836" cy="476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750" cy="497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2558" y="0"/>
            <a:ext cx="3056750" cy="497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936"/>
            <a:ext cx="3056750" cy="497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2558" y="8739936"/>
            <a:ext cx="3056750" cy="497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7A8705F-591C-4EAF-BA3A-21649911B2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583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735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9497" y="0"/>
            <a:ext cx="3039319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406" y="4388081"/>
            <a:ext cx="5609588" cy="415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Se face clic pentru editarea stilurilor textului Coordonatorului</a:t>
            </a:r>
          </a:p>
          <a:p>
            <a:pPr lvl="1"/>
            <a:r>
              <a:rPr lang="en-US" noProof="0"/>
              <a:t>Nivelul secund</a:t>
            </a:r>
          </a:p>
          <a:p>
            <a:pPr lvl="2"/>
            <a:r>
              <a:rPr lang="en-US" noProof="0"/>
              <a:t>Al treilea nivel</a:t>
            </a:r>
          </a:p>
          <a:p>
            <a:pPr lvl="3"/>
            <a:r>
              <a:rPr lang="en-US" noProof="0"/>
              <a:t>Al patrulea nivel</a:t>
            </a:r>
          </a:p>
          <a:p>
            <a:pPr lvl="4"/>
            <a:r>
              <a:rPr lang="en-US" noProof="0"/>
              <a:t>Al cincilea nivel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3011"/>
            <a:ext cx="3037735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9497" y="8773011"/>
            <a:ext cx="3039319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99CC4F9-2B39-4200-A00D-C908E868D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02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9012" indent="-2842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6942" indent="-227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1719" indent="-227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6496" indent="-227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01273" indent="-227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56049" indent="-227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10826" indent="-227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5603" indent="-227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2DFBE0-4301-4751-ADEC-DCFE735C0BFE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CC4F9-2B39-4200-A00D-C908E868DB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00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CC4F9-2B39-4200-A00D-C908E868DB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71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76 w 5740"/>
                <a:gd name="T1" fmla="*/ 617 h 4316"/>
                <a:gd name="T2" fmla="*/ 0 w 5740"/>
                <a:gd name="T3" fmla="*/ 617 h 4316"/>
                <a:gd name="T4" fmla="*/ 0 w 5740"/>
                <a:gd name="T5" fmla="*/ 0 h 4316"/>
                <a:gd name="T6" fmla="*/ 5776 w 5740"/>
                <a:gd name="T7" fmla="*/ 0 h 4316"/>
                <a:gd name="T8" fmla="*/ 5776 w 5740"/>
                <a:gd name="T9" fmla="*/ 617 h 4316"/>
                <a:gd name="T10" fmla="*/ 5776 w 5740"/>
                <a:gd name="T11" fmla="*/ 617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o-RO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1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1 w 382"/>
                  <a:gd name="T19" fmla="*/ 96 h 96"/>
                  <a:gd name="T20" fmla="*/ 265 w 382"/>
                  <a:gd name="T21" fmla="*/ 90 h 96"/>
                  <a:gd name="T22" fmla="*/ 313 w 382"/>
                  <a:gd name="T23" fmla="*/ 84 h 96"/>
                  <a:gd name="T24" fmla="*/ 354 w 382"/>
                  <a:gd name="T25" fmla="*/ 66 h 96"/>
                  <a:gd name="T26" fmla="*/ 384 w 382"/>
                  <a:gd name="T27" fmla="*/ 42 h 96"/>
                  <a:gd name="T28" fmla="*/ 378 w 382"/>
                  <a:gd name="T29" fmla="*/ 42 h 96"/>
                  <a:gd name="T30" fmla="*/ 348 w 382"/>
                  <a:gd name="T31" fmla="*/ 66 h 96"/>
                  <a:gd name="T32" fmla="*/ 307 w 382"/>
                  <a:gd name="T33" fmla="*/ 78 h 96"/>
                  <a:gd name="T34" fmla="*/ 265 w 382"/>
                  <a:gd name="T35" fmla="*/ 90 h 96"/>
                  <a:gd name="T36" fmla="*/ 211 w 382"/>
                  <a:gd name="T37" fmla="*/ 96 h 96"/>
                  <a:gd name="T38" fmla="*/ 211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1 w 185"/>
                  <a:gd name="T5" fmla="*/ 36 h 210"/>
                  <a:gd name="T6" fmla="*/ 157 w 185"/>
                  <a:gd name="T7" fmla="*/ 72 h 210"/>
                  <a:gd name="T8" fmla="*/ 163 w 185"/>
                  <a:gd name="T9" fmla="*/ 90 h 210"/>
                  <a:gd name="T10" fmla="*/ 169 w 185"/>
                  <a:gd name="T11" fmla="*/ 114 h 210"/>
                  <a:gd name="T12" fmla="*/ 163 w 185"/>
                  <a:gd name="T13" fmla="*/ 138 h 210"/>
                  <a:gd name="T14" fmla="*/ 151 w 185"/>
                  <a:gd name="T15" fmla="*/ 162 h 210"/>
                  <a:gd name="T16" fmla="*/ 121 w 185"/>
                  <a:gd name="T17" fmla="*/ 180 h 210"/>
                  <a:gd name="T18" fmla="*/ 90 w 185"/>
                  <a:gd name="T19" fmla="*/ 198 h 210"/>
                  <a:gd name="T20" fmla="*/ 98 w 185"/>
                  <a:gd name="T21" fmla="*/ 210 h 210"/>
                  <a:gd name="T22" fmla="*/ 133 w 185"/>
                  <a:gd name="T23" fmla="*/ 192 h 210"/>
                  <a:gd name="T24" fmla="*/ 163 w 185"/>
                  <a:gd name="T25" fmla="*/ 168 h 210"/>
                  <a:gd name="T26" fmla="*/ 181 w 185"/>
                  <a:gd name="T27" fmla="*/ 144 h 210"/>
                  <a:gd name="T28" fmla="*/ 187 w 185"/>
                  <a:gd name="T29" fmla="*/ 114 h 210"/>
                  <a:gd name="T30" fmla="*/ 181 w 185"/>
                  <a:gd name="T31" fmla="*/ 90 h 210"/>
                  <a:gd name="T32" fmla="*/ 175 w 185"/>
                  <a:gd name="T33" fmla="*/ 66 h 210"/>
                  <a:gd name="T34" fmla="*/ 157 w 185"/>
                  <a:gd name="T35" fmla="*/ 48 h 210"/>
                  <a:gd name="T36" fmla="*/ 133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o-RO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o-RO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o-RO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o-RO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o-RO"/>
                </a:p>
              </p:txBody>
            </p:sp>
          </p:grpSp>
        </p:grpSp>
      </p:grpSp>
      <p:sp>
        <p:nvSpPr>
          <p:cNvPr id="5229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Se face clic pentru editare stil titlu Coordonator</a:t>
            </a:r>
          </a:p>
        </p:txBody>
      </p:sp>
      <p:sp>
        <p:nvSpPr>
          <p:cNvPr id="5229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Faceţi clic pentru editarea stilului de subtitlu al coordonatorului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F71E5-9AFC-48AB-97AA-2EAFBDBD8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1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Se face clic pentru editare stil titlu Coordonator</a:t>
            </a:r>
          </a:p>
        </p:txBody>
      </p:sp>
      <p:sp>
        <p:nvSpPr>
          <p:cNvPr id="5126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Se face clic pentru editarea stilurilor textului Coordonatorului</a:t>
            </a:r>
          </a:p>
          <a:p>
            <a:pPr lvl="1"/>
            <a:r>
              <a:rPr lang="en-US"/>
              <a:t>Nivelul secund</a:t>
            </a:r>
          </a:p>
          <a:p>
            <a:pPr lvl="2"/>
            <a:r>
              <a:rPr lang="en-US"/>
              <a:t>Al treilea nivel</a:t>
            </a:r>
          </a:p>
          <a:p>
            <a:pPr lvl="3"/>
            <a:r>
              <a:rPr lang="en-US"/>
              <a:t>Al patrulea nivel</a:t>
            </a:r>
          </a:p>
          <a:p>
            <a:pPr lvl="4"/>
            <a:r>
              <a:rPr lang="en-US"/>
              <a:t>Al cincilea nivel</a:t>
            </a:r>
          </a:p>
        </p:txBody>
      </p:sp>
      <p:sp>
        <p:nvSpPr>
          <p:cNvPr id="136" name="Rectangle 6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78FF570-4851-447A-9022-F10044446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2"/>
          <p:cNvSpPr>
            <a:spLocks noChangeArrowheads="1"/>
          </p:cNvSpPr>
          <p:nvPr/>
        </p:nvSpPr>
        <p:spPr bwMode="auto">
          <a:xfrm>
            <a:off x="0" y="2057400"/>
            <a:ext cx="1295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3075" name="Rectangle 33"/>
          <p:cNvSpPr>
            <a:spLocks noChangeArrowheads="1"/>
          </p:cNvSpPr>
          <p:nvPr/>
        </p:nvSpPr>
        <p:spPr bwMode="auto">
          <a:xfrm>
            <a:off x="1295400" y="0"/>
            <a:ext cx="7848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2060" name="Text Box 35"/>
          <p:cNvSpPr>
            <a:spLocks noChangeArrowheads="1"/>
          </p:cNvSpPr>
          <p:nvPr/>
        </p:nvSpPr>
        <p:spPr bwMode="auto">
          <a:xfrm>
            <a:off x="1295400" y="0"/>
            <a:ext cx="7848600" cy="54927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hangingPunct="0">
              <a:defRPr/>
            </a:pPr>
            <a:r>
              <a:rPr lang="en-US" sz="3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ROMANIA</a:t>
            </a:r>
            <a:endParaRPr lang="ro-RO" sz="30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3077" name="Line 39"/>
          <p:cNvSpPr>
            <a:spLocks/>
          </p:cNvSpPr>
          <p:nvPr/>
        </p:nvSpPr>
        <p:spPr bwMode="auto">
          <a:xfrm>
            <a:off x="1295400" y="2209800"/>
            <a:ext cx="7848600" cy="0"/>
          </a:xfrm>
          <a:prstGeom prst="line">
            <a:avLst/>
          </a:prstGeom>
          <a:noFill/>
          <a:ln w="31750" algn="ctr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o-RO"/>
          </a:p>
        </p:txBody>
      </p:sp>
      <p:grpSp>
        <p:nvGrpSpPr>
          <p:cNvPr id="3078" name="Group 23"/>
          <p:cNvGrpSpPr>
            <a:grpSpLocks/>
          </p:cNvGrpSpPr>
          <p:nvPr/>
        </p:nvGrpSpPr>
        <p:grpSpPr bwMode="auto">
          <a:xfrm>
            <a:off x="0" y="0"/>
            <a:ext cx="0" cy="0"/>
            <a:chOff x="0" y="0"/>
            <a:chExt cx="0" cy="0"/>
          </a:xfrm>
        </p:grpSpPr>
        <p:sp>
          <p:nvSpPr>
            <p:cNvPr id="3086" name="Line 41"/>
            <p:cNvSpPr>
              <a:spLocks/>
            </p:cNvSpPr>
            <p:nvPr/>
          </p:nvSpPr>
          <p:spPr bwMode="auto">
            <a:xfrm>
              <a:off x="816" y="1824"/>
              <a:ext cx="4944" cy="0"/>
            </a:xfrm>
            <a:prstGeom prst="line">
              <a:avLst/>
            </a:prstGeom>
            <a:noFill/>
            <a:ln w="31750" algn="ctr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3087" name="Line 42"/>
            <p:cNvSpPr>
              <a:spLocks/>
            </p:cNvSpPr>
            <p:nvPr/>
          </p:nvSpPr>
          <p:spPr bwMode="auto">
            <a:xfrm>
              <a:off x="816" y="1872"/>
              <a:ext cx="4944" cy="0"/>
            </a:xfrm>
            <a:prstGeom prst="line">
              <a:avLst/>
            </a:prstGeom>
            <a:noFill/>
            <a:ln w="31750" algn="ctr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o-RO"/>
            </a:p>
          </p:txBody>
        </p:sp>
      </p:grpSp>
      <p:sp>
        <p:nvSpPr>
          <p:cNvPr id="2069" name="Text Box 43"/>
          <p:cNvSpPr>
            <a:spLocks noChangeArrowheads="1"/>
          </p:cNvSpPr>
          <p:nvPr/>
        </p:nvSpPr>
        <p:spPr bwMode="auto">
          <a:xfrm>
            <a:off x="1282700" y="5029200"/>
            <a:ext cx="7848600" cy="7620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hangingPunct="0">
              <a:defRPr/>
            </a:pPr>
            <a:r>
              <a:rPr lang="en-U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Enhancing active labour market measures – vocational training and professional development through various </a:t>
            </a:r>
            <a:r>
              <a:rPr lang="en-US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training programmes </a:t>
            </a:r>
            <a:endParaRPr lang="ro-RO" sz="2000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2071" name="Rectangle 46"/>
          <p:cNvSpPr>
            <a:spLocks noChangeArrowheads="1"/>
          </p:cNvSpPr>
          <p:nvPr/>
        </p:nvSpPr>
        <p:spPr bwMode="auto">
          <a:xfrm>
            <a:off x="1295400" y="2362200"/>
            <a:ext cx="7848600" cy="461963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hangingPunct="0">
              <a:lnSpc>
                <a:spcPct val="85000"/>
              </a:lnSpc>
              <a:defRPr/>
            </a:pPr>
            <a:r>
              <a:rPr lang="en-US" sz="3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NATIONAL AGENCY FOR EMPLOYMENT</a:t>
            </a:r>
            <a:endParaRPr lang="en-US" sz="26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2" name="Text Box 43"/>
          <p:cNvSpPr>
            <a:spLocks noChangeArrowheads="1"/>
          </p:cNvSpPr>
          <p:nvPr/>
        </p:nvSpPr>
        <p:spPr bwMode="auto">
          <a:xfrm>
            <a:off x="1295400" y="6311185"/>
            <a:ext cx="7848600" cy="3810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hangingPunct="0">
              <a:defRPr/>
            </a:pPr>
            <a:r>
              <a:rPr lang="en-U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Belgrade, September 24</a:t>
            </a:r>
            <a:r>
              <a:rPr lang="en-US" sz="2000" baseline="300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th</a:t>
            </a:r>
            <a:r>
              <a:rPr lang="en-U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, 2018</a:t>
            </a:r>
            <a:endParaRPr lang="ro-RO" sz="2000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pic>
        <p:nvPicPr>
          <p:cNvPr id="3082" name="Picture 14"/>
          <p:cNvPicPr>
            <a:picLocks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276600"/>
            <a:ext cx="2971800" cy="14478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83" name="Group 21"/>
          <p:cNvGrpSpPr>
            <a:grpSpLocks/>
          </p:cNvGrpSpPr>
          <p:nvPr/>
        </p:nvGrpSpPr>
        <p:grpSpPr bwMode="auto">
          <a:xfrm>
            <a:off x="0" y="0"/>
            <a:ext cx="1295400" cy="6858000"/>
            <a:chOff x="0" y="0"/>
            <a:chExt cx="816" cy="4320"/>
          </a:xfrm>
        </p:grpSpPr>
        <p:pic>
          <p:nvPicPr>
            <p:cNvPr id="3084" name="Picture 22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08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blipFill dpi="0" rotWithShape="1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5" name="Rectangle 34"/>
            <p:cNvSpPr>
              <a:spLocks noChangeArrowheads="1"/>
            </p:cNvSpPr>
            <p:nvPr/>
          </p:nvSpPr>
          <p:spPr bwMode="auto">
            <a:xfrm>
              <a:off x="0" y="1296"/>
              <a:ext cx="816" cy="3024"/>
            </a:xfrm>
            <a:prstGeom prst="rect">
              <a:avLst/>
            </a:prstGeom>
            <a:gradFill rotWithShape="0">
              <a:gsLst>
                <a:gs pos="0">
                  <a:srgbClr val="2F59C1"/>
                </a:gs>
                <a:gs pos="100000">
                  <a:srgbClr val="CCEC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</p:grp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295400" y="685800"/>
            <a:ext cx="7848600" cy="76200"/>
            <a:chOff x="816" y="1824"/>
            <a:chExt cx="4944" cy="48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816" y="1824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816" y="1872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</p:grp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371600" y="228600"/>
            <a:ext cx="7543800" cy="519113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hangingPunct="0">
              <a:defRPr/>
            </a:pPr>
            <a:r>
              <a:rPr lang="en-US" sz="3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NAE-Romania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82700" cy="6858000"/>
            <a:chOff x="0" y="0"/>
            <a:chExt cx="1282700" cy="6858000"/>
          </a:xfrm>
        </p:grpSpPr>
        <p:pic>
          <p:nvPicPr>
            <p:cNvPr id="9" name="Picture 2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82700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blipFill dpi="0" rotWithShape="1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34"/>
            <p:cNvSpPr>
              <a:spLocks noChangeArrowheads="1"/>
            </p:cNvSpPr>
            <p:nvPr/>
          </p:nvSpPr>
          <p:spPr bwMode="auto">
            <a:xfrm>
              <a:off x="0" y="2057400"/>
              <a:ext cx="1282700" cy="4800600"/>
            </a:xfrm>
            <a:prstGeom prst="rect">
              <a:avLst/>
            </a:prstGeom>
            <a:gradFill rotWithShape="0">
              <a:gsLst>
                <a:gs pos="0">
                  <a:srgbClr val="2F59C1"/>
                </a:gs>
                <a:gs pos="100000">
                  <a:srgbClr val="CCEC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</p:grp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2057400" y="1028700"/>
            <a:ext cx="6248400" cy="5334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FF0000"/>
            </a:solidFill>
            <a:round/>
            <a:headEnd/>
            <a:tailEnd/>
          </a:ln>
          <a:extLst/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Apprenticeships and Internships</a:t>
            </a:r>
            <a:endParaRPr lang="ro-RO" sz="2400" b="1" dirty="0">
              <a:solidFill>
                <a:srgbClr val="FFFF00"/>
              </a:solidFill>
            </a:endParaRP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1371600" y="2057400"/>
            <a:ext cx="7620000" cy="167639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just"/>
            <a:r>
              <a:rPr lang="en-US" sz="2000" dirty="0"/>
              <a:t>The employers who hire young apprentices receive monthly, upon request</a:t>
            </a:r>
            <a:r>
              <a:rPr lang="ro-RO" sz="2000" dirty="0"/>
              <a:t>, </a:t>
            </a:r>
            <a:r>
              <a:rPr lang="ro-RO" sz="2000" b="1" dirty="0">
                <a:solidFill>
                  <a:srgbClr val="FFFF00"/>
                </a:solidFill>
              </a:rPr>
              <a:t>2250</a:t>
            </a:r>
            <a:r>
              <a:rPr lang="en-US" sz="2000" b="1" dirty="0">
                <a:solidFill>
                  <a:srgbClr val="FFFF00"/>
                </a:solidFill>
              </a:rPr>
              <a:t> RON/month (about </a:t>
            </a:r>
            <a:r>
              <a:rPr lang="ro-RO" sz="2000" b="1" dirty="0">
                <a:solidFill>
                  <a:srgbClr val="FFFF00"/>
                </a:solidFill>
              </a:rPr>
              <a:t>5</a:t>
            </a:r>
            <a:r>
              <a:rPr lang="en-US" sz="2000" b="1" dirty="0">
                <a:solidFill>
                  <a:srgbClr val="FFFF00"/>
                </a:solidFill>
              </a:rPr>
              <a:t>00 Euros), </a:t>
            </a:r>
            <a:r>
              <a:rPr lang="en-US" sz="2000" dirty="0"/>
              <a:t>over the duration of the apprenticeship contract, which may be of</a:t>
            </a:r>
            <a:r>
              <a:rPr lang="en-US" sz="2000" b="1" dirty="0">
                <a:solidFill>
                  <a:srgbClr val="FFFF00"/>
                </a:solidFill>
              </a:rPr>
              <a:t> 12/24/36 months, function of the level of </a:t>
            </a:r>
            <a:r>
              <a:rPr lang="ro-RO" sz="2000" b="1" dirty="0" err="1">
                <a:solidFill>
                  <a:srgbClr val="FFFF00"/>
                </a:solidFill>
              </a:rPr>
              <a:t>qualification</a:t>
            </a:r>
            <a:r>
              <a:rPr lang="ro-RO" sz="2000" b="1" dirty="0">
                <a:solidFill>
                  <a:srgbClr val="FFFF00"/>
                </a:solidFill>
              </a:rPr>
              <a:t> (2/3/4 EQF)</a:t>
            </a:r>
            <a:r>
              <a:rPr lang="en-US" sz="2000" b="1" dirty="0">
                <a:solidFill>
                  <a:srgbClr val="FFFF00"/>
                </a:solidFill>
              </a:rPr>
              <a:t>.</a:t>
            </a:r>
            <a:endParaRPr lang="ro-RO" sz="2000" b="1" dirty="0">
              <a:solidFill>
                <a:srgbClr val="FFFF00"/>
              </a:solidFill>
            </a:endParaRPr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1373024" y="4419602"/>
            <a:ext cx="7620000" cy="167639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just"/>
            <a:r>
              <a:rPr lang="en-US" sz="2000" dirty="0"/>
              <a:t>The</a:t>
            </a:r>
            <a:r>
              <a:rPr lang="ro-RO" sz="2000" dirty="0"/>
              <a:t> </a:t>
            </a:r>
            <a:r>
              <a:rPr lang="ro-RO" sz="2000" dirty="0" err="1"/>
              <a:t>employers</a:t>
            </a:r>
            <a:r>
              <a:rPr lang="ro-RO" sz="2000" dirty="0"/>
              <a:t> </a:t>
            </a:r>
            <a:r>
              <a:rPr lang="ro-RO" sz="2000" dirty="0" err="1"/>
              <a:t>who</a:t>
            </a:r>
            <a:r>
              <a:rPr lang="ro-RO" sz="2000" dirty="0"/>
              <a:t> </a:t>
            </a:r>
            <a:r>
              <a:rPr lang="ro-RO" sz="2000" dirty="0" err="1"/>
              <a:t>offer</a:t>
            </a:r>
            <a:r>
              <a:rPr lang="ro-RO" sz="2000" dirty="0"/>
              <a:t> </a:t>
            </a:r>
            <a:r>
              <a:rPr lang="ro-RO" sz="2000" b="1" dirty="0" err="1">
                <a:solidFill>
                  <a:srgbClr val="FFFF00"/>
                </a:solidFill>
              </a:rPr>
              <a:t>internships</a:t>
            </a:r>
            <a:r>
              <a:rPr lang="ro-RO" sz="2000" dirty="0"/>
              <a:t> </a:t>
            </a:r>
            <a:r>
              <a:rPr lang="en-US" sz="2000" dirty="0"/>
              <a:t>to </a:t>
            </a:r>
            <a:r>
              <a:rPr lang="ro-RO" sz="2000" dirty="0" err="1"/>
              <a:t>graduates</a:t>
            </a:r>
            <a:r>
              <a:rPr lang="ro-RO" sz="2000" dirty="0"/>
              <a:t> of </a:t>
            </a:r>
            <a:r>
              <a:rPr lang="ro-RO" sz="2000" dirty="0" err="1"/>
              <a:t>higher</a:t>
            </a:r>
            <a:r>
              <a:rPr lang="ro-RO" sz="2000" dirty="0"/>
              <a:t> </a:t>
            </a:r>
            <a:r>
              <a:rPr lang="ro-RO" sz="2000" dirty="0" err="1"/>
              <a:t>education</a:t>
            </a:r>
            <a:r>
              <a:rPr lang="en-US" sz="2000" dirty="0"/>
              <a:t> receive monthly, upon request, for each intern, the amount of </a:t>
            </a:r>
            <a:r>
              <a:rPr lang="ro-RO" sz="2000" b="1" dirty="0">
                <a:solidFill>
                  <a:srgbClr val="FFFF00"/>
                </a:solidFill>
              </a:rPr>
              <a:t>2250</a:t>
            </a:r>
            <a:r>
              <a:rPr lang="en-US" sz="2000" b="1" dirty="0">
                <a:solidFill>
                  <a:srgbClr val="FFFF00"/>
                </a:solidFill>
              </a:rPr>
              <a:t> RON/month (about 5</a:t>
            </a:r>
            <a:r>
              <a:rPr lang="ro-RO" sz="2000" b="1" dirty="0">
                <a:solidFill>
                  <a:srgbClr val="FFFF00"/>
                </a:solidFill>
              </a:rPr>
              <a:t>0</a:t>
            </a:r>
            <a:r>
              <a:rPr lang="en-US" sz="2000" b="1" dirty="0">
                <a:solidFill>
                  <a:srgbClr val="FFFF00"/>
                </a:solidFill>
              </a:rPr>
              <a:t>0 Euros)</a:t>
            </a:r>
            <a:r>
              <a:rPr lang="en-US" sz="2000" dirty="0"/>
              <a:t>, for a period of </a:t>
            </a:r>
            <a:r>
              <a:rPr lang="ro-RO" sz="2000" b="1" dirty="0">
                <a:solidFill>
                  <a:srgbClr val="FFFF00"/>
                </a:solidFill>
              </a:rPr>
              <a:t>6</a:t>
            </a:r>
            <a:r>
              <a:rPr lang="en-US" sz="2000" b="1" dirty="0">
                <a:solidFill>
                  <a:srgbClr val="FFFF00"/>
                </a:solidFill>
              </a:rPr>
              <a:t> months.</a:t>
            </a:r>
            <a:endParaRPr lang="ro-RO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923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524000" y="2057400"/>
            <a:ext cx="7315200" cy="9144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>
                <a:solidFill>
                  <a:srgbClr val="000099"/>
                </a:solidFill>
              </a:rPr>
              <a:t>The NAE concludes annually with the MLSJ a contract based on indicators of managerial performance</a:t>
            </a:r>
            <a:r>
              <a:rPr lang="ro-RO" sz="2000">
                <a:solidFill>
                  <a:srgbClr val="000099"/>
                </a:solidFill>
              </a:rPr>
              <a:t>.</a:t>
            </a: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295400" y="685800"/>
            <a:ext cx="7848600" cy="76200"/>
            <a:chOff x="816" y="1824"/>
            <a:chExt cx="4944" cy="48"/>
          </a:xfrm>
        </p:grpSpPr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816" y="1824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816" y="1872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</p:grp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1485900" y="3124200"/>
            <a:ext cx="7391400" cy="1066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dirty="0">
                <a:solidFill>
                  <a:srgbClr val="000099"/>
                </a:solidFill>
              </a:rPr>
              <a:t>The basis for this contract is the National Employment </a:t>
            </a:r>
            <a:r>
              <a:rPr lang="en-US" sz="2000" dirty="0" smtClean="0">
                <a:solidFill>
                  <a:srgbClr val="000099"/>
                </a:solidFill>
              </a:rPr>
              <a:t>Programme and National Training Plan, </a:t>
            </a:r>
            <a:r>
              <a:rPr lang="en-US" sz="2000" dirty="0">
                <a:solidFill>
                  <a:srgbClr val="000099"/>
                </a:solidFill>
              </a:rPr>
              <a:t>approved annually by the NAE’s Governing Bo</a:t>
            </a:r>
            <a:r>
              <a:rPr lang="ro-RO" sz="2000" dirty="0">
                <a:solidFill>
                  <a:srgbClr val="000099"/>
                </a:solidFill>
              </a:rPr>
              <a:t>ar</a:t>
            </a:r>
            <a:r>
              <a:rPr lang="en-US" sz="2000" dirty="0">
                <a:solidFill>
                  <a:srgbClr val="000099"/>
                </a:solidFill>
              </a:rPr>
              <a:t>d</a:t>
            </a:r>
            <a:r>
              <a:rPr lang="ro-RO" sz="2000" dirty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2057400" y="1028700"/>
            <a:ext cx="6553200" cy="8001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FF0000"/>
            </a:solidFill>
            <a:round/>
            <a:headEnd/>
            <a:tailEnd/>
          </a:ln>
          <a:extLst/>
        </p:spPr>
        <p:txBody>
          <a:bodyPr anchor="ctr"/>
          <a:lstStyle/>
          <a:p>
            <a:pPr algn="ctr"/>
            <a:r>
              <a:rPr lang="ro-RO" sz="2400" b="1" dirty="0">
                <a:solidFill>
                  <a:srgbClr val="FFFF00"/>
                </a:solidFill>
              </a:rPr>
              <a:t>Management </a:t>
            </a:r>
            <a:r>
              <a:rPr lang="en-US" sz="2400" b="1" dirty="0">
                <a:solidFill>
                  <a:srgbClr val="FFFF00"/>
                </a:solidFill>
              </a:rPr>
              <a:t>based on indicators</a:t>
            </a:r>
            <a:r>
              <a:rPr lang="ro-RO" sz="2400" b="1" dirty="0">
                <a:solidFill>
                  <a:srgbClr val="FFFF00"/>
                </a:solidFill>
              </a:rPr>
              <a:t> o</a:t>
            </a:r>
            <a:r>
              <a:rPr lang="en-US" sz="2400" b="1" dirty="0">
                <a:solidFill>
                  <a:srgbClr val="FFFF00"/>
                </a:solidFill>
              </a:rPr>
              <a:t>f managerial performance</a:t>
            </a:r>
            <a:endParaRPr lang="ro-RO" sz="2400" b="1" dirty="0">
              <a:solidFill>
                <a:srgbClr val="FFFF00"/>
              </a:solidFill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1524000" y="4343400"/>
            <a:ext cx="7391400" cy="1066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>
                <a:solidFill>
                  <a:srgbClr val="000099"/>
                </a:solidFill>
              </a:rPr>
              <a:t>In its turn, the NAE concludes similar contracts with each of the </a:t>
            </a:r>
            <a:r>
              <a:rPr lang="ro-RO" sz="2000">
                <a:solidFill>
                  <a:srgbClr val="000099"/>
                </a:solidFill>
              </a:rPr>
              <a:t>42 </a:t>
            </a:r>
            <a:r>
              <a:rPr lang="en-US" sz="2000">
                <a:solidFill>
                  <a:srgbClr val="000099"/>
                </a:solidFill>
              </a:rPr>
              <a:t>County Agencies for Employment (CAE) and with the Regional Adult Training Centers (RATC)</a:t>
            </a:r>
            <a:r>
              <a:rPr lang="ro-RO" sz="200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1371600" y="228600"/>
            <a:ext cx="7543800" cy="519113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hangingPunct="0">
              <a:defRPr/>
            </a:pPr>
            <a:r>
              <a:rPr lang="en-US" sz="3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NAE-Romania</a:t>
            </a:r>
          </a:p>
        </p:txBody>
      </p:sp>
      <p:grpSp>
        <p:nvGrpSpPr>
          <p:cNvPr id="12" name="Group 22"/>
          <p:cNvGrpSpPr>
            <a:grpSpLocks/>
          </p:cNvGrpSpPr>
          <p:nvPr/>
        </p:nvGrpSpPr>
        <p:grpSpPr bwMode="auto">
          <a:xfrm>
            <a:off x="0" y="0"/>
            <a:ext cx="1295400" cy="6858000"/>
            <a:chOff x="0" y="0"/>
            <a:chExt cx="816" cy="4320"/>
          </a:xfrm>
        </p:grpSpPr>
        <p:pic>
          <p:nvPicPr>
            <p:cNvPr id="13" name="Picture 2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08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blipFill dpi="0" rotWithShape="1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0" y="1296"/>
              <a:ext cx="816" cy="3024"/>
            </a:xfrm>
            <a:prstGeom prst="rect">
              <a:avLst/>
            </a:prstGeom>
            <a:gradFill rotWithShape="0">
              <a:gsLst>
                <a:gs pos="0">
                  <a:srgbClr val="2F59C1"/>
                </a:gs>
                <a:gs pos="100000">
                  <a:srgbClr val="CCEC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</p:grp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1447800" y="5562600"/>
            <a:ext cx="7391400" cy="1066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o-RO" sz="2000" dirty="0">
                <a:solidFill>
                  <a:srgbClr val="000099"/>
                </a:solidFill>
              </a:rPr>
              <a:t>The National </a:t>
            </a:r>
            <a:r>
              <a:rPr lang="en-US" sz="2000" dirty="0">
                <a:solidFill>
                  <a:srgbClr val="000099"/>
                </a:solidFill>
              </a:rPr>
              <a:t>Employment </a:t>
            </a:r>
            <a:r>
              <a:rPr lang="en-GB" sz="2000" dirty="0" smtClean="0">
                <a:solidFill>
                  <a:srgbClr val="000099"/>
                </a:solidFill>
              </a:rPr>
              <a:t>Programme</a:t>
            </a:r>
            <a:r>
              <a:rPr lang="en-US" sz="2000" dirty="0" smtClean="0">
                <a:solidFill>
                  <a:srgbClr val="000099"/>
                </a:solidFill>
              </a:rPr>
              <a:t> </a:t>
            </a:r>
            <a:r>
              <a:rPr lang="en-US" sz="2000" dirty="0">
                <a:solidFill>
                  <a:srgbClr val="000099"/>
                </a:solidFill>
              </a:rPr>
              <a:t>and the National </a:t>
            </a:r>
            <a:r>
              <a:rPr lang="en-US" sz="2000" dirty="0" smtClean="0">
                <a:solidFill>
                  <a:srgbClr val="000099"/>
                </a:solidFill>
              </a:rPr>
              <a:t>Training </a:t>
            </a:r>
            <a:r>
              <a:rPr lang="en-US" sz="2000" dirty="0">
                <a:solidFill>
                  <a:srgbClr val="000099"/>
                </a:solidFill>
              </a:rPr>
              <a:t>Plan</a:t>
            </a:r>
            <a:r>
              <a:rPr lang="ro-RO" sz="2000" dirty="0">
                <a:solidFill>
                  <a:srgbClr val="000099"/>
                </a:solidFill>
              </a:rPr>
              <a:t> are </a:t>
            </a:r>
            <a:r>
              <a:rPr lang="en-US" sz="2000" dirty="0">
                <a:solidFill>
                  <a:srgbClr val="000099"/>
                </a:solidFill>
              </a:rPr>
              <a:t>justified by each County Agency</a:t>
            </a:r>
            <a:r>
              <a:rPr lang="ro-RO" sz="2000" dirty="0">
                <a:solidFill>
                  <a:srgbClr val="000099"/>
                </a:solidFill>
              </a:rPr>
              <a:t> </a:t>
            </a:r>
            <a:r>
              <a:rPr lang="en-GB" sz="2000" dirty="0" smtClean="0">
                <a:solidFill>
                  <a:srgbClr val="000099"/>
                </a:solidFill>
              </a:rPr>
              <a:t>and</a:t>
            </a:r>
            <a:r>
              <a:rPr lang="ro-RO" sz="2000" dirty="0" smtClean="0">
                <a:solidFill>
                  <a:srgbClr val="000099"/>
                </a:solidFill>
              </a:rPr>
              <a:t> </a:t>
            </a:r>
            <a:r>
              <a:rPr lang="ro-RO" sz="2000" dirty="0">
                <a:solidFill>
                  <a:srgbClr val="000099"/>
                </a:solidFill>
              </a:rPr>
              <a:t>worked-out</a:t>
            </a:r>
            <a:r>
              <a:rPr lang="en-US" sz="2000" dirty="0">
                <a:solidFill>
                  <a:srgbClr val="000099"/>
                </a:solidFill>
              </a:rPr>
              <a:t> according to </a:t>
            </a:r>
            <a:r>
              <a:rPr lang="en-US" sz="2000" dirty="0" smtClean="0">
                <a:solidFill>
                  <a:srgbClr val="000099"/>
                </a:solidFill>
              </a:rPr>
              <a:t>the</a:t>
            </a:r>
            <a:r>
              <a:rPr lang="ro-RO" sz="2000" dirty="0" smtClean="0">
                <a:solidFill>
                  <a:srgbClr val="000099"/>
                </a:solidFill>
              </a:rPr>
              <a:t> </a:t>
            </a:r>
            <a:r>
              <a:rPr lang="en-US" sz="2000" dirty="0">
                <a:solidFill>
                  <a:srgbClr val="000099"/>
                </a:solidFill>
              </a:rPr>
              <a:t>standard </a:t>
            </a:r>
            <a:r>
              <a:rPr lang="en-US" sz="2000" dirty="0" smtClean="0">
                <a:solidFill>
                  <a:srgbClr val="000099"/>
                </a:solidFill>
              </a:rPr>
              <a:t>procedures</a:t>
            </a:r>
            <a:endParaRPr lang="en-US" sz="20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418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295400" y="685800"/>
            <a:ext cx="7848600" cy="76200"/>
            <a:chOff x="816" y="1824"/>
            <a:chExt cx="4944" cy="48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816" y="1824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816" y="1872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</p:grp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371600" y="228600"/>
            <a:ext cx="7543800" cy="519113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hangingPunct="0">
              <a:defRPr/>
            </a:pPr>
            <a:r>
              <a:rPr lang="en-US" sz="3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NAE-Romania</a:t>
            </a:r>
          </a:p>
        </p:txBody>
      </p:sp>
      <p:pic>
        <p:nvPicPr>
          <p:cNvPr id="9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0" y="2057400"/>
            <a:ext cx="1295400" cy="4800600"/>
          </a:xfrm>
          <a:prstGeom prst="rect">
            <a:avLst/>
          </a:prstGeom>
          <a:gradFill rotWithShape="0">
            <a:gsLst>
              <a:gs pos="0">
                <a:srgbClr val="2F59C1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382332" y="1735742"/>
            <a:ext cx="7620000" cy="5122255"/>
          </a:xfrm>
          <a:prstGeom prst="rect">
            <a:avLst/>
          </a:prstGeom>
          <a:solidFill>
            <a:srgbClr val="CCFFFF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en-US"/>
            </a:defPPr>
            <a:lvl1pPr algn="just">
              <a:defRPr sz="2000">
                <a:solidFill>
                  <a:srgbClr val="000099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indent="0" algn="just">
              <a:buNone/>
            </a:pPr>
            <a:r>
              <a:rPr lang="ro-RO" dirty="0">
                <a:solidFill>
                  <a:srgbClr val="002060"/>
                </a:solidFill>
              </a:rPr>
              <a:t>1. Rate of </a:t>
            </a:r>
            <a:r>
              <a:rPr lang="en-GB" dirty="0" smtClean="0">
                <a:solidFill>
                  <a:srgbClr val="002060"/>
                </a:solidFill>
              </a:rPr>
              <a:t>participation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ro-RO" dirty="0">
                <a:solidFill>
                  <a:srgbClr val="002060"/>
                </a:solidFill>
              </a:rPr>
              <a:t>of the unemployed in vocational training </a:t>
            </a:r>
            <a:r>
              <a:rPr lang="en-US" dirty="0">
                <a:solidFill>
                  <a:srgbClr val="002060"/>
                </a:solidFill>
              </a:rPr>
              <a:t>courses </a:t>
            </a:r>
            <a:r>
              <a:rPr lang="ro-RO" dirty="0">
                <a:solidFill>
                  <a:srgbClr val="002060"/>
                </a:solidFill>
              </a:rPr>
              <a:t>– 1</a:t>
            </a:r>
            <a:r>
              <a:rPr lang="en-US" dirty="0">
                <a:solidFill>
                  <a:srgbClr val="002060"/>
                </a:solidFill>
              </a:rPr>
              <a:t>2</a:t>
            </a:r>
            <a:r>
              <a:rPr lang="ro-RO" dirty="0">
                <a:solidFill>
                  <a:srgbClr val="002060"/>
                </a:solidFill>
              </a:rPr>
              <a:t>%</a:t>
            </a:r>
            <a:r>
              <a:rPr lang="en-US" dirty="0">
                <a:solidFill>
                  <a:srgbClr val="002060"/>
                </a:solidFill>
              </a:rPr>
              <a:t> (accomplished 8.31%)</a:t>
            </a:r>
            <a:r>
              <a:rPr lang="ro-RO" dirty="0">
                <a:solidFill>
                  <a:srgbClr val="002060"/>
                </a:solidFill>
              </a:rPr>
              <a:t>;</a:t>
            </a:r>
          </a:p>
          <a:p>
            <a:pPr marL="0" lvl="1" indent="0" algn="just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lvl="1" algn="just"/>
            <a:r>
              <a:rPr lang="ro-RO" dirty="0">
                <a:solidFill>
                  <a:srgbClr val="002060"/>
                </a:solidFill>
              </a:rPr>
              <a:t>2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ro-RO" dirty="0">
                <a:solidFill>
                  <a:srgbClr val="002060"/>
                </a:solidFill>
              </a:rPr>
              <a:t>S</a:t>
            </a:r>
            <a:r>
              <a:rPr lang="en-US" dirty="0">
                <a:solidFill>
                  <a:srgbClr val="002060"/>
                </a:solidFill>
              </a:rPr>
              <a:t>hare </a:t>
            </a:r>
            <a:r>
              <a:rPr lang="ro-RO" dirty="0">
                <a:solidFill>
                  <a:srgbClr val="002060"/>
                </a:solidFill>
              </a:rPr>
              <a:t>of </a:t>
            </a:r>
            <a:r>
              <a:rPr lang="en-US" dirty="0">
                <a:solidFill>
                  <a:srgbClr val="002060"/>
                </a:solidFill>
              </a:rPr>
              <a:t>women in the total number of unemployed </a:t>
            </a:r>
            <a:r>
              <a:rPr lang="en-GB" dirty="0" smtClean="0">
                <a:solidFill>
                  <a:srgbClr val="002060"/>
                </a:solidFill>
              </a:rPr>
              <a:t>participatin</a:t>
            </a:r>
            <a:r>
              <a:rPr lang="en-US" dirty="0" smtClean="0">
                <a:solidFill>
                  <a:srgbClr val="002060"/>
                </a:solidFill>
              </a:rPr>
              <a:t>g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ro-RO" dirty="0">
                <a:solidFill>
                  <a:srgbClr val="002060"/>
                </a:solidFill>
              </a:rPr>
              <a:t>in vocational training </a:t>
            </a:r>
            <a:r>
              <a:rPr lang="en-US" dirty="0">
                <a:solidFill>
                  <a:srgbClr val="002060"/>
                </a:solidFill>
              </a:rPr>
              <a:t>courses </a:t>
            </a:r>
            <a:r>
              <a:rPr lang="ro-RO" dirty="0">
                <a:solidFill>
                  <a:srgbClr val="002060"/>
                </a:solidFill>
              </a:rPr>
              <a:t>– </a:t>
            </a:r>
            <a:r>
              <a:rPr lang="en-US" dirty="0">
                <a:solidFill>
                  <a:srgbClr val="002060"/>
                </a:solidFill>
              </a:rPr>
              <a:t>55</a:t>
            </a:r>
            <a:r>
              <a:rPr lang="ro-RO" dirty="0">
                <a:solidFill>
                  <a:srgbClr val="002060"/>
                </a:solidFill>
              </a:rPr>
              <a:t>%</a:t>
            </a:r>
            <a:r>
              <a:rPr lang="en-US" dirty="0">
                <a:solidFill>
                  <a:srgbClr val="002060"/>
                </a:solidFill>
              </a:rPr>
              <a:t> (accomplished 59.25%)</a:t>
            </a:r>
            <a:r>
              <a:rPr lang="ro-RO" dirty="0">
                <a:solidFill>
                  <a:srgbClr val="002060"/>
                </a:solidFill>
              </a:rPr>
              <a:t>;</a:t>
            </a:r>
          </a:p>
          <a:p>
            <a:pPr marL="0" lvl="1" algn="just"/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ro-RO" sz="1800" dirty="0">
                <a:solidFill>
                  <a:srgbClr val="002060"/>
                </a:solidFill>
              </a:rPr>
              <a:t>3</a:t>
            </a:r>
            <a:r>
              <a:rPr lang="en-US" sz="1800" dirty="0">
                <a:solidFill>
                  <a:srgbClr val="002060"/>
                </a:solidFill>
              </a:rPr>
              <a:t>.</a:t>
            </a:r>
            <a:r>
              <a:rPr lang="ro-RO" sz="1800" dirty="0">
                <a:solidFill>
                  <a:srgbClr val="002060"/>
                </a:solidFill>
              </a:rPr>
              <a:t> S</a:t>
            </a:r>
            <a:r>
              <a:rPr lang="en-GB" sz="1800" dirty="0">
                <a:solidFill>
                  <a:srgbClr val="002060"/>
                </a:solidFill>
              </a:rPr>
              <a:t>hare of young people aged under 25 who, in the first 4 months following registration, take-up employment, participate in a vocational training course, conclude an in-work apprenticeship contract or an internship contract in the total number of registered young people aged under 25</a:t>
            </a:r>
            <a:r>
              <a:rPr lang="en-US" sz="1800" dirty="0">
                <a:solidFill>
                  <a:srgbClr val="002060"/>
                </a:solidFill>
              </a:rPr>
              <a:t> -</a:t>
            </a:r>
            <a:r>
              <a:rPr lang="ro-RO" sz="1800" dirty="0">
                <a:solidFill>
                  <a:srgbClr val="002060"/>
                </a:solidFill>
              </a:rPr>
              <a:t> 7</a:t>
            </a:r>
            <a:r>
              <a:rPr lang="en-US" sz="1800" dirty="0">
                <a:solidFill>
                  <a:srgbClr val="002060"/>
                </a:solidFill>
              </a:rPr>
              <a:t>0</a:t>
            </a:r>
            <a:r>
              <a:rPr lang="ro-RO" sz="1800" dirty="0">
                <a:solidFill>
                  <a:srgbClr val="002060"/>
                </a:solidFill>
              </a:rPr>
              <a:t>%</a:t>
            </a:r>
            <a:r>
              <a:rPr lang="en-US" sz="1800" dirty="0">
                <a:solidFill>
                  <a:srgbClr val="002060"/>
                </a:solidFill>
              </a:rPr>
              <a:t> (accomplished 59.1%)</a:t>
            </a:r>
            <a:r>
              <a:rPr lang="ro-RO" sz="1800" dirty="0">
                <a:solidFill>
                  <a:srgbClr val="002060"/>
                </a:solidFill>
              </a:rPr>
              <a:t>;</a:t>
            </a:r>
          </a:p>
          <a:p>
            <a:pPr algn="l"/>
            <a:endParaRPr lang="en-US" sz="1800" dirty="0">
              <a:solidFill>
                <a:srgbClr val="002060"/>
              </a:solidFill>
            </a:endParaRPr>
          </a:p>
          <a:p>
            <a:pPr marL="0" lvl="1" algn="just"/>
            <a:r>
              <a:rPr lang="ro-RO" dirty="0">
                <a:solidFill>
                  <a:srgbClr val="002060"/>
                </a:solidFill>
              </a:rPr>
              <a:t>4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GB" dirty="0" smtClean="0">
                <a:solidFill>
                  <a:srgbClr val="002060"/>
                </a:solidFill>
              </a:rPr>
              <a:t>Share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ro-RO" dirty="0">
                <a:solidFill>
                  <a:srgbClr val="002060"/>
                </a:solidFill>
              </a:rPr>
              <a:t>of graduates of vocational training programs who have taken-up employment</a:t>
            </a:r>
            <a:r>
              <a:rPr lang="en-US" dirty="0">
                <a:solidFill>
                  <a:srgbClr val="002060"/>
                </a:solidFill>
              </a:rPr>
              <a:t>:</a:t>
            </a:r>
          </a:p>
          <a:p>
            <a:pPr marL="0" lvl="1" algn="just"/>
            <a:r>
              <a:rPr lang="en-US" dirty="0">
                <a:solidFill>
                  <a:srgbClr val="002060"/>
                </a:solidFill>
              </a:rPr>
              <a:t>a. within 6 months following graduation exams – 30% (accomplished 38.78%);</a:t>
            </a:r>
          </a:p>
          <a:p>
            <a:pPr marL="0" lvl="1" algn="just"/>
            <a:r>
              <a:rPr lang="en-US" dirty="0">
                <a:solidFill>
                  <a:srgbClr val="002060"/>
                </a:solidFill>
              </a:rPr>
              <a:t>b. within 12 months following graduation exams – 40% (accomplished 53.41%).</a:t>
            </a:r>
            <a:endParaRPr lang="ro-RO" dirty="0">
              <a:solidFill>
                <a:srgbClr val="002060"/>
              </a:solidFill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1333499" y="1143001"/>
            <a:ext cx="3886201" cy="592741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Performance indicators for 2017</a:t>
            </a:r>
            <a:endParaRPr lang="ro-RO" b="1" dirty="0">
              <a:solidFill>
                <a:srgbClr val="FFFF00"/>
              </a:solidFill>
            </a:endParaRP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2057400" y="747714"/>
            <a:ext cx="6248400" cy="457196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FF0000"/>
            </a:solidFill>
            <a:round/>
            <a:headEnd/>
            <a:tailEnd/>
          </a:ln>
          <a:extLst/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Vocational </a:t>
            </a:r>
            <a:r>
              <a:rPr lang="en-US" sz="2400" b="1" dirty="0" err="1">
                <a:solidFill>
                  <a:srgbClr val="FFFF00"/>
                </a:solidFill>
              </a:rPr>
              <a:t>Tr</a:t>
            </a:r>
            <a:r>
              <a:rPr lang="ro-RO" sz="2400" b="1" dirty="0">
                <a:solidFill>
                  <a:srgbClr val="FFFF00"/>
                </a:solidFill>
              </a:rPr>
              <a:t>ai</a:t>
            </a:r>
            <a:r>
              <a:rPr lang="en-US" sz="2400" b="1" dirty="0" err="1">
                <a:solidFill>
                  <a:srgbClr val="FFFF00"/>
                </a:solidFill>
              </a:rPr>
              <a:t>ning</a:t>
            </a:r>
            <a:r>
              <a:rPr lang="ro-RO" sz="2400" b="1" dirty="0">
                <a:solidFill>
                  <a:srgbClr val="FFFF00"/>
                </a:solidFill>
              </a:rPr>
              <a:t> </a:t>
            </a:r>
            <a:r>
              <a:rPr lang="ro-RO" sz="2400" b="1" dirty="0" err="1">
                <a:solidFill>
                  <a:srgbClr val="FFFF00"/>
                </a:solidFill>
              </a:rPr>
              <a:t>Indicators</a:t>
            </a:r>
            <a:endParaRPr lang="ro-RO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25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295400" y="685800"/>
            <a:ext cx="7848600" cy="76200"/>
            <a:chOff x="816" y="1824"/>
            <a:chExt cx="4944" cy="48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816" y="1824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816" y="1872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</p:grp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371600" y="228600"/>
            <a:ext cx="7543800" cy="519113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hangingPunct="0">
              <a:defRPr/>
            </a:pPr>
            <a:r>
              <a:rPr lang="en-US" sz="3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NAE-Romania</a:t>
            </a:r>
          </a:p>
        </p:txBody>
      </p:sp>
      <p:pic>
        <p:nvPicPr>
          <p:cNvPr id="8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0" y="2057400"/>
            <a:ext cx="1295400" cy="4800600"/>
          </a:xfrm>
          <a:prstGeom prst="rect">
            <a:avLst/>
          </a:prstGeom>
          <a:gradFill rotWithShape="0">
            <a:gsLst>
              <a:gs pos="0">
                <a:srgbClr val="2F59C1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1333499" y="1676400"/>
            <a:ext cx="7505701" cy="609601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o-RO" b="1" dirty="0" err="1">
                <a:solidFill>
                  <a:srgbClr val="FFFF00"/>
                </a:solidFill>
              </a:rPr>
              <a:t>Number</a:t>
            </a:r>
            <a:r>
              <a:rPr lang="ro-RO" b="1" dirty="0">
                <a:solidFill>
                  <a:srgbClr val="FFFF00"/>
                </a:solidFill>
              </a:rPr>
              <a:t> of </a:t>
            </a:r>
            <a:r>
              <a:rPr lang="ro-RO" b="1" dirty="0" err="1">
                <a:solidFill>
                  <a:srgbClr val="FFFF00"/>
                </a:solidFill>
              </a:rPr>
              <a:t>unemployed</a:t>
            </a:r>
            <a:r>
              <a:rPr lang="ro-RO" b="1" dirty="0">
                <a:solidFill>
                  <a:srgbClr val="FFFF00"/>
                </a:solidFill>
              </a:rPr>
              <a:t> </a:t>
            </a:r>
            <a:r>
              <a:rPr lang="ro-RO" b="1" dirty="0" err="1">
                <a:solidFill>
                  <a:srgbClr val="FFFF00"/>
                </a:solidFill>
              </a:rPr>
              <a:t>who</a:t>
            </a:r>
            <a:r>
              <a:rPr lang="ro-RO" b="1" dirty="0">
                <a:solidFill>
                  <a:srgbClr val="FFFF00"/>
                </a:solidFill>
              </a:rPr>
              <a:t> </a:t>
            </a:r>
            <a:r>
              <a:rPr lang="ro-RO" b="1" dirty="0" err="1">
                <a:solidFill>
                  <a:srgbClr val="FFFF00"/>
                </a:solidFill>
              </a:rPr>
              <a:t>took-up</a:t>
            </a:r>
            <a:r>
              <a:rPr lang="ro-RO" b="1" dirty="0">
                <a:solidFill>
                  <a:srgbClr val="FFFF00"/>
                </a:solidFill>
              </a:rPr>
              <a:t> </a:t>
            </a:r>
            <a:r>
              <a:rPr lang="ro-RO" b="1" dirty="0" err="1">
                <a:solidFill>
                  <a:srgbClr val="FFFF00"/>
                </a:solidFill>
              </a:rPr>
              <a:t>employment</a:t>
            </a:r>
            <a:r>
              <a:rPr lang="ro-RO" b="1" dirty="0">
                <a:solidFill>
                  <a:srgbClr val="FFFF00"/>
                </a:solidFill>
              </a:rPr>
              <a:t> </a:t>
            </a:r>
            <a:r>
              <a:rPr lang="ro-RO" b="1" dirty="0" err="1">
                <a:solidFill>
                  <a:srgbClr val="FFFF00"/>
                </a:solidFill>
              </a:rPr>
              <a:t>following</a:t>
            </a:r>
            <a:r>
              <a:rPr lang="ro-RO" b="1" dirty="0">
                <a:solidFill>
                  <a:srgbClr val="FFFF00"/>
                </a:solidFill>
              </a:rPr>
              <a:t> </a:t>
            </a:r>
            <a:r>
              <a:rPr lang="ro-RO" b="1" dirty="0" err="1">
                <a:solidFill>
                  <a:srgbClr val="FFFF00"/>
                </a:solidFill>
              </a:rPr>
              <a:t>participation</a:t>
            </a:r>
            <a:r>
              <a:rPr lang="ro-RO" b="1" dirty="0">
                <a:solidFill>
                  <a:srgbClr val="FFFF00"/>
                </a:solidFill>
              </a:rPr>
              <a:t> in </a:t>
            </a:r>
            <a:r>
              <a:rPr lang="ro-RO" b="1" dirty="0" err="1">
                <a:solidFill>
                  <a:srgbClr val="FFFF00"/>
                </a:solidFill>
              </a:rPr>
              <a:t>vocational</a:t>
            </a:r>
            <a:r>
              <a:rPr lang="ro-RO" b="1" dirty="0">
                <a:solidFill>
                  <a:srgbClr val="FFFF00"/>
                </a:solidFill>
              </a:rPr>
              <a:t> training </a:t>
            </a:r>
            <a:r>
              <a:rPr lang="ro-RO" b="1" dirty="0" err="1">
                <a:solidFill>
                  <a:srgbClr val="FFFF00"/>
                </a:solidFill>
              </a:rPr>
              <a:t>courses</a:t>
            </a:r>
            <a:r>
              <a:rPr lang="ro-RO" b="1" dirty="0">
                <a:solidFill>
                  <a:srgbClr val="FFFF00"/>
                </a:solidFill>
              </a:rPr>
              <a:t> in</a:t>
            </a:r>
            <a:r>
              <a:rPr lang="en-US" b="1" dirty="0">
                <a:solidFill>
                  <a:srgbClr val="FFFF00"/>
                </a:solidFill>
              </a:rPr>
              <a:t> 2017</a:t>
            </a:r>
            <a:endParaRPr lang="ro-RO" b="1" dirty="0">
              <a:solidFill>
                <a:srgbClr val="FFFF00"/>
              </a:solidFill>
            </a:endParaRP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2057400" y="1028700"/>
            <a:ext cx="6248400" cy="5334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FF0000"/>
            </a:solidFill>
            <a:round/>
            <a:headEnd/>
            <a:tailEnd/>
          </a:ln>
          <a:extLst/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Vocational </a:t>
            </a:r>
            <a:r>
              <a:rPr lang="en-US" sz="2400" b="1" dirty="0" err="1">
                <a:solidFill>
                  <a:srgbClr val="FFFF00"/>
                </a:solidFill>
              </a:rPr>
              <a:t>Tr</a:t>
            </a:r>
            <a:r>
              <a:rPr lang="ro-RO" sz="2400" b="1" dirty="0">
                <a:solidFill>
                  <a:srgbClr val="FFFF00"/>
                </a:solidFill>
              </a:rPr>
              <a:t>ai</a:t>
            </a:r>
            <a:r>
              <a:rPr lang="en-US" sz="2400" b="1" dirty="0" err="1">
                <a:solidFill>
                  <a:srgbClr val="FFFF00"/>
                </a:solidFill>
              </a:rPr>
              <a:t>ning</a:t>
            </a:r>
            <a:r>
              <a:rPr lang="ro-RO" sz="2400" b="1" dirty="0">
                <a:solidFill>
                  <a:srgbClr val="FFFF00"/>
                </a:solidFill>
              </a:rPr>
              <a:t> </a:t>
            </a:r>
            <a:r>
              <a:rPr lang="ro-RO" sz="2400" b="1" dirty="0" err="1">
                <a:solidFill>
                  <a:srgbClr val="FFFF00"/>
                </a:solidFill>
              </a:rPr>
              <a:t>Results</a:t>
            </a:r>
            <a:endParaRPr lang="ro-RO" sz="2400" b="1" dirty="0">
              <a:solidFill>
                <a:srgbClr val="FFFF00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3467100" y="2763745"/>
            <a:ext cx="1535270" cy="369332"/>
          </a:xfrm>
          <a:prstGeom prst="rect">
            <a:avLst/>
          </a:prstGeom>
          <a:solidFill>
            <a:srgbClr val="800080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o-RO" altLang="en-US" sz="1800" dirty="0">
                <a:cs typeface="Arial" charset="0"/>
              </a:rPr>
              <a:t>11,873 total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1350671" y="2377380"/>
            <a:ext cx="1990859" cy="365819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altLang="en-US" sz="2000" b="1" dirty="0" smtClean="0">
                <a:solidFill>
                  <a:srgbClr val="000099"/>
                </a:solidFill>
              </a:rPr>
              <a:t>Envisaged</a:t>
            </a:r>
            <a:endParaRPr lang="en-GB" sz="2000" dirty="0">
              <a:solidFill>
                <a:srgbClr val="000099"/>
              </a:solidFill>
            </a:endParaRP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1360330" y="2777339"/>
            <a:ext cx="1981200" cy="365819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altLang="en-US" sz="2000" b="1" dirty="0" smtClean="0">
                <a:solidFill>
                  <a:srgbClr val="000099"/>
                </a:solidFill>
              </a:rPr>
              <a:t>Accomplished</a:t>
            </a:r>
            <a:endParaRPr lang="en-GB" sz="2000" dirty="0">
              <a:solidFill>
                <a:srgbClr val="000099"/>
              </a:solidFill>
            </a:endParaRP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3471663" y="2354077"/>
            <a:ext cx="1530708" cy="379413"/>
          </a:xfrm>
          <a:prstGeom prst="rect">
            <a:avLst/>
          </a:prstGeom>
          <a:solidFill>
            <a:srgbClr val="800080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o-RO" altLang="en-US" sz="1800" dirty="0">
                <a:cs typeface="Arial" charset="0"/>
              </a:rPr>
              <a:t>10,575 total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3467100" y="3166772"/>
            <a:ext cx="1137634" cy="369332"/>
          </a:xfrm>
          <a:prstGeom prst="rect">
            <a:avLst/>
          </a:prstGeom>
          <a:solidFill>
            <a:srgbClr val="800080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o-RO" altLang="en-US" sz="1800" dirty="0">
                <a:cs typeface="Arial" charset="0"/>
              </a:rPr>
              <a:t>112.27%</a:t>
            </a: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1363549" y="3200042"/>
            <a:ext cx="2003738" cy="365819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o-RO" altLang="en-US" sz="2000" b="1" dirty="0">
                <a:solidFill>
                  <a:srgbClr val="000099"/>
                </a:solidFill>
              </a:rPr>
              <a:t>Rate</a:t>
            </a:r>
            <a:endParaRPr lang="en-GB" sz="2000" dirty="0">
              <a:solidFill>
                <a:srgbClr val="000099"/>
              </a:solidFill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5086348" y="2753664"/>
            <a:ext cx="1619252" cy="369332"/>
          </a:xfrm>
          <a:prstGeom prst="rect">
            <a:avLst/>
          </a:prstGeom>
          <a:solidFill>
            <a:srgbClr val="800080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o-RO" altLang="en-US" sz="1800" dirty="0">
                <a:cs typeface="Arial" charset="0"/>
              </a:rPr>
              <a:t>6,934 </a:t>
            </a:r>
            <a:r>
              <a:rPr lang="ro-RO" altLang="en-US" sz="1800" dirty="0" err="1">
                <a:cs typeface="Arial" charset="0"/>
              </a:rPr>
              <a:t>women</a:t>
            </a:r>
            <a:endParaRPr lang="ro-RO" altLang="en-US" sz="1800" dirty="0">
              <a:cs typeface="Arial" charset="0"/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6781800" y="2743199"/>
            <a:ext cx="1619252" cy="369332"/>
          </a:xfrm>
          <a:prstGeom prst="rect">
            <a:avLst/>
          </a:prstGeom>
          <a:solidFill>
            <a:srgbClr val="800080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o-RO" altLang="en-US" sz="1800" dirty="0">
                <a:cs typeface="Arial" charset="0"/>
              </a:rPr>
              <a:t>3,194 </a:t>
            </a:r>
            <a:r>
              <a:rPr lang="ro-RO" altLang="en-US" sz="1800" dirty="0" err="1">
                <a:cs typeface="Arial" charset="0"/>
              </a:rPr>
              <a:t>youth</a:t>
            </a:r>
            <a:endParaRPr lang="ro-RO" altLang="en-US" sz="1800" dirty="0">
              <a:cs typeface="Arial" charset="0"/>
            </a:endParaRPr>
          </a:p>
        </p:txBody>
      </p:sp>
      <p:sp>
        <p:nvSpPr>
          <p:cNvPr id="24" name="AutoShape 11"/>
          <p:cNvSpPr>
            <a:spLocks noChangeArrowheads="1"/>
          </p:cNvSpPr>
          <p:nvPr/>
        </p:nvSpPr>
        <p:spPr bwMode="auto">
          <a:xfrm>
            <a:off x="1363549" y="3848099"/>
            <a:ext cx="7505701" cy="609601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o-RO" b="1" dirty="0" err="1">
                <a:solidFill>
                  <a:srgbClr val="FFFF00"/>
                </a:solidFill>
              </a:rPr>
              <a:t>Number</a:t>
            </a:r>
            <a:r>
              <a:rPr lang="ro-RO" b="1" dirty="0">
                <a:solidFill>
                  <a:srgbClr val="FFFF00"/>
                </a:solidFill>
              </a:rPr>
              <a:t> of </a:t>
            </a:r>
            <a:r>
              <a:rPr lang="ro-RO" b="1" dirty="0" err="1">
                <a:solidFill>
                  <a:srgbClr val="FFFF00"/>
                </a:solidFill>
              </a:rPr>
              <a:t>unemployed</a:t>
            </a:r>
            <a:r>
              <a:rPr lang="ro-RO" b="1" dirty="0">
                <a:solidFill>
                  <a:srgbClr val="FFFF00"/>
                </a:solidFill>
              </a:rPr>
              <a:t> </a:t>
            </a:r>
            <a:r>
              <a:rPr lang="ro-RO" b="1" dirty="0" err="1">
                <a:solidFill>
                  <a:srgbClr val="FFFF00"/>
                </a:solidFill>
              </a:rPr>
              <a:t>who</a:t>
            </a:r>
            <a:r>
              <a:rPr lang="ro-RO" b="1" dirty="0">
                <a:solidFill>
                  <a:srgbClr val="FFFF00"/>
                </a:solidFill>
              </a:rPr>
              <a:t> </a:t>
            </a:r>
            <a:r>
              <a:rPr lang="ro-RO" b="1" dirty="0" err="1">
                <a:solidFill>
                  <a:srgbClr val="FFFF00"/>
                </a:solidFill>
              </a:rPr>
              <a:t>took-up</a:t>
            </a:r>
            <a:r>
              <a:rPr lang="ro-RO" b="1" dirty="0">
                <a:solidFill>
                  <a:srgbClr val="FFFF00"/>
                </a:solidFill>
              </a:rPr>
              <a:t> </a:t>
            </a:r>
            <a:r>
              <a:rPr lang="ro-RO" b="1" dirty="0" err="1">
                <a:solidFill>
                  <a:srgbClr val="FFFF00"/>
                </a:solidFill>
              </a:rPr>
              <a:t>employment</a:t>
            </a:r>
            <a:r>
              <a:rPr lang="ro-RO" b="1" dirty="0">
                <a:solidFill>
                  <a:srgbClr val="FFFF00"/>
                </a:solidFill>
              </a:rPr>
              <a:t> </a:t>
            </a:r>
            <a:r>
              <a:rPr lang="ro-RO" b="1" dirty="0" err="1">
                <a:solidFill>
                  <a:srgbClr val="FFFF00"/>
                </a:solidFill>
              </a:rPr>
              <a:t>following</a:t>
            </a:r>
            <a:r>
              <a:rPr lang="ro-RO" b="1" dirty="0">
                <a:solidFill>
                  <a:srgbClr val="FFFF00"/>
                </a:solidFill>
              </a:rPr>
              <a:t> </a:t>
            </a:r>
            <a:r>
              <a:rPr lang="ro-RO" b="1" dirty="0" err="1">
                <a:solidFill>
                  <a:srgbClr val="FFFF00"/>
                </a:solidFill>
              </a:rPr>
              <a:t>participation</a:t>
            </a:r>
            <a:r>
              <a:rPr lang="ro-RO" b="1" dirty="0">
                <a:solidFill>
                  <a:srgbClr val="FFFF00"/>
                </a:solidFill>
              </a:rPr>
              <a:t> in </a:t>
            </a:r>
            <a:r>
              <a:rPr lang="ro-RO" b="1" dirty="0" err="1">
                <a:solidFill>
                  <a:srgbClr val="FFFF00"/>
                </a:solidFill>
              </a:rPr>
              <a:t>vocational</a:t>
            </a:r>
            <a:r>
              <a:rPr lang="ro-RO" b="1" dirty="0">
                <a:solidFill>
                  <a:srgbClr val="FFFF00"/>
                </a:solidFill>
              </a:rPr>
              <a:t> training </a:t>
            </a:r>
            <a:r>
              <a:rPr lang="ro-RO" b="1" dirty="0" err="1">
                <a:solidFill>
                  <a:srgbClr val="FFFF00"/>
                </a:solidFill>
              </a:rPr>
              <a:t>courses</a:t>
            </a:r>
            <a:r>
              <a:rPr lang="ro-RO" b="1" dirty="0">
                <a:solidFill>
                  <a:srgbClr val="FFFF00"/>
                </a:solidFill>
              </a:rPr>
              <a:t> </a:t>
            </a:r>
            <a:r>
              <a:rPr lang="ro-RO" b="1" dirty="0" err="1">
                <a:solidFill>
                  <a:srgbClr val="FFFF00"/>
                </a:solidFill>
              </a:rPr>
              <a:t>by</a:t>
            </a:r>
            <a:r>
              <a:rPr lang="ro-RO" b="1" dirty="0">
                <a:solidFill>
                  <a:srgbClr val="FFFF00"/>
                </a:solidFill>
              </a:rPr>
              <a:t> end of </a:t>
            </a:r>
            <a:r>
              <a:rPr lang="ro-RO" b="1" dirty="0" err="1">
                <a:solidFill>
                  <a:srgbClr val="FFFF00"/>
                </a:solidFill>
              </a:rPr>
              <a:t>July</a:t>
            </a:r>
            <a:r>
              <a:rPr lang="ro-RO" b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201</a:t>
            </a:r>
            <a:r>
              <a:rPr lang="ro-RO" b="1" dirty="0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497150" y="4935444"/>
            <a:ext cx="2078328" cy="369332"/>
          </a:xfrm>
          <a:prstGeom prst="rect">
            <a:avLst/>
          </a:prstGeom>
          <a:solidFill>
            <a:srgbClr val="800080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o-RO" altLang="en-US" sz="1800" dirty="0">
                <a:cs typeface="Arial" charset="0"/>
              </a:rPr>
              <a:t>6,678 </a:t>
            </a:r>
            <a:r>
              <a:rPr lang="ro-RO" altLang="en-US" sz="1800" dirty="0" err="1">
                <a:cs typeface="Arial" charset="0"/>
              </a:rPr>
              <a:t>by</a:t>
            </a:r>
            <a:r>
              <a:rPr lang="ro-RO" altLang="en-US" sz="1800" dirty="0">
                <a:cs typeface="Arial" charset="0"/>
              </a:rPr>
              <a:t> end </a:t>
            </a:r>
            <a:r>
              <a:rPr lang="ro-RO" altLang="en-US" sz="1800" dirty="0" err="1">
                <a:cs typeface="Arial" charset="0"/>
              </a:rPr>
              <a:t>July</a:t>
            </a:r>
            <a:endParaRPr lang="ro-RO" altLang="en-US" sz="1800" dirty="0">
              <a:cs typeface="Arial" charset="0"/>
            </a:endParaRPr>
          </a:p>
        </p:txBody>
      </p:sp>
      <p:sp>
        <p:nvSpPr>
          <p:cNvPr id="26" name="AutoShape 12"/>
          <p:cNvSpPr>
            <a:spLocks noChangeArrowheads="1"/>
          </p:cNvSpPr>
          <p:nvPr/>
        </p:nvSpPr>
        <p:spPr bwMode="auto">
          <a:xfrm>
            <a:off x="1380721" y="4549079"/>
            <a:ext cx="1990859" cy="365819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altLang="en-US" sz="2000" b="1" dirty="0" smtClean="0">
                <a:solidFill>
                  <a:srgbClr val="000099"/>
                </a:solidFill>
              </a:rPr>
              <a:t>Envisaged</a:t>
            </a:r>
            <a:endParaRPr lang="en-GB" sz="2000" dirty="0">
              <a:solidFill>
                <a:srgbClr val="000099"/>
              </a:solidFill>
            </a:endParaRPr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1390380" y="4949038"/>
            <a:ext cx="1981200" cy="365819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altLang="en-US" sz="2000" b="1" dirty="0" smtClean="0">
                <a:solidFill>
                  <a:srgbClr val="000099"/>
                </a:solidFill>
              </a:rPr>
              <a:t>Accomplished</a:t>
            </a:r>
            <a:endParaRPr lang="en-GB" sz="2000" dirty="0">
              <a:solidFill>
                <a:srgbClr val="000099"/>
              </a:solidFill>
            </a:endParaRP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3501712" y="4525776"/>
            <a:ext cx="2759565" cy="369332"/>
          </a:xfrm>
          <a:prstGeom prst="rect">
            <a:avLst/>
          </a:prstGeom>
          <a:solidFill>
            <a:srgbClr val="800080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o-RO" altLang="en-US" sz="1800" dirty="0">
                <a:cs typeface="Arial" charset="0"/>
              </a:rPr>
              <a:t>10,390 total for </a:t>
            </a:r>
            <a:r>
              <a:rPr lang="ro-RO" altLang="en-US" sz="1800" dirty="0" err="1">
                <a:cs typeface="Arial" charset="0"/>
              </a:rPr>
              <a:t>the</a:t>
            </a:r>
            <a:r>
              <a:rPr lang="ro-RO" altLang="en-US" sz="1800" dirty="0">
                <a:cs typeface="Arial" charset="0"/>
              </a:rPr>
              <a:t> </a:t>
            </a:r>
            <a:r>
              <a:rPr lang="ro-RO" altLang="en-US" sz="1800" dirty="0" err="1">
                <a:cs typeface="Arial" charset="0"/>
              </a:rPr>
              <a:t>year</a:t>
            </a:r>
            <a:endParaRPr lang="ro-RO" altLang="en-US" sz="1800" dirty="0">
              <a:cs typeface="Arial" charset="0"/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497150" y="5338471"/>
            <a:ext cx="1137634" cy="369332"/>
          </a:xfrm>
          <a:prstGeom prst="rect">
            <a:avLst/>
          </a:prstGeom>
          <a:solidFill>
            <a:srgbClr val="800080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o-RO" altLang="en-US" sz="1800" dirty="0">
                <a:cs typeface="Arial" charset="0"/>
              </a:rPr>
              <a:t>64.27%</a:t>
            </a:r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1393599" y="5371741"/>
            <a:ext cx="2003738" cy="365819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o-RO" altLang="en-US" sz="2000" b="1" dirty="0">
                <a:solidFill>
                  <a:srgbClr val="000099"/>
                </a:solidFill>
              </a:rPr>
              <a:t>Rate</a:t>
            </a:r>
            <a:endParaRPr lang="en-GB" sz="2000" dirty="0">
              <a:solidFill>
                <a:srgbClr val="000099"/>
              </a:solidFill>
            </a:endParaRPr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5886314" y="5541693"/>
            <a:ext cx="1619252" cy="646331"/>
          </a:xfrm>
          <a:prstGeom prst="rect">
            <a:avLst/>
          </a:prstGeom>
          <a:solidFill>
            <a:srgbClr val="800080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o-RO" altLang="en-US" sz="1800" dirty="0">
                <a:cs typeface="Arial" charset="0"/>
              </a:rPr>
              <a:t>2,963 low </a:t>
            </a:r>
            <a:r>
              <a:rPr lang="en-GB" altLang="en-US" sz="1800" dirty="0" smtClean="0">
                <a:cs typeface="Arial" charset="0"/>
              </a:rPr>
              <a:t>employability</a:t>
            </a:r>
            <a:endParaRPr lang="en-GB" altLang="en-US" sz="1800" dirty="0">
              <a:cs typeface="Arial" charset="0"/>
            </a:endParaRP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7550505" y="5528299"/>
            <a:ext cx="1593495" cy="646331"/>
          </a:xfrm>
          <a:prstGeom prst="rect">
            <a:avLst/>
          </a:prstGeom>
          <a:solidFill>
            <a:srgbClr val="800080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o-RO" altLang="en-US" sz="1800" dirty="0">
                <a:cs typeface="Arial" charset="0"/>
              </a:rPr>
              <a:t>953 </a:t>
            </a:r>
            <a:r>
              <a:rPr lang="ro-RO" altLang="en-US" sz="1800" dirty="0" err="1">
                <a:cs typeface="Arial" charset="0"/>
              </a:rPr>
              <a:t>very</a:t>
            </a:r>
            <a:r>
              <a:rPr lang="ro-RO" altLang="en-US" sz="1800" dirty="0">
                <a:cs typeface="Arial" charset="0"/>
              </a:rPr>
              <a:t> </a:t>
            </a:r>
            <a:r>
              <a:rPr lang="ro-RO" altLang="en-US" sz="1800" dirty="0" err="1">
                <a:cs typeface="Arial" charset="0"/>
              </a:rPr>
              <a:t>low</a:t>
            </a:r>
            <a:r>
              <a:rPr lang="ro-RO" altLang="en-US" sz="1800" dirty="0">
                <a:cs typeface="Arial" charset="0"/>
              </a:rPr>
              <a:t> </a:t>
            </a:r>
            <a:r>
              <a:rPr lang="ro-RO" altLang="en-US" sz="1800" dirty="0" err="1">
                <a:cs typeface="Arial" charset="0"/>
              </a:rPr>
              <a:t>employability</a:t>
            </a:r>
            <a:endParaRPr lang="ro-RO" altLang="en-US" sz="1800" dirty="0">
              <a:cs typeface="Arial" charset="0"/>
            </a:endParaRPr>
          </a:p>
        </p:txBody>
      </p:sp>
      <p:sp>
        <p:nvSpPr>
          <p:cNvPr id="33" name="AutoShape 11"/>
          <p:cNvSpPr>
            <a:spLocks noChangeArrowheads="1"/>
          </p:cNvSpPr>
          <p:nvPr/>
        </p:nvSpPr>
        <p:spPr bwMode="auto">
          <a:xfrm>
            <a:off x="6702780" y="4935444"/>
            <a:ext cx="1657351" cy="292964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o-RO" b="1" dirty="0">
                <a:solidFill>
                  <a:srgbClr val="FFFF00"/>
                </a:solidFill>
              </a:rPr>
              <a:t>of </a:t>
            </a:r>
            <a:r>
              <a:rPr lang="ro-RO" b="1" dirty="0" err="1">
                <a:solidFill>
                  <a:srgbClr val="FFFF00"/>
                </a:solidFill>
              </a:rPr>
              <a:t>which</a:t>
            </a:r>
            <a:endParaRPr lang="ro-RO" b="1" dirty="0">
              <a:solidFill>
                <a:srgbClr val="FFFF00"/>
              </a:solidFill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6419011" y="5099892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5" name="Down Arrow 34"/>
          <p:cNvSpPr/>
          <p:nvPr/>
        </p:nvSpPr>
        <p:spPr>
          <a:xfrm>
            <a:off x="8117815" y="5109051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84954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4"/>
          <p:cNvSpPr>
            <a:spLocks noChangeArrowheads="1"/>
          </p:cNvSpPr>
          <p:nvPr/>
        </p:nvSpPr>
        <p:spPr bwMode="auto">
          <a:xfrm>
            <a:off x="0" y="2057400"/>
            <a:ext cx="1295400" cy="4800600"/>
          </a:xfrm>
          <a:prstGeom prst="rect">
            <a:avLst/>
          </a:prstGeom>
          <a:gradFill rotWithShape="0">
            <a:gsLst>
              <a:gs pos="0">
                <a:srgbClr val="2F59C1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1295400" y="685800"/>
            <a:ext cx="7848600" cy="76200"/>
            <a:chOff x="816" y="1824"/>
            <a:chExt cx="4944" cy="48"/>
          </a:xfrm>
        </p:grpSpPr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816" y="1824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816" y="1872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</p:grp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2050143" y="3200400"/>
            <a:ext cx="6858000" cy="7620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2400" dirty="0" smtClean="0"/>
              <a:t>Thank</a:t>
            </a:r>
            <a:r>
              <a:rPr lang="ro-RO" sz="2400" dirty="0" smtClean="0"/>
              <a:t> </a:t>
            </a:r>
            <a:r>
              <a:rPr lang="ro-RO" sz="2400" dirty="0"/>
              <a:t>you for your kind attention!</a:t>
            </a: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1371600" y="228600"/>
            <a:ext cx="7543800" cy="519113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hangingPunct="0">
              <a:defRPr/>
            </a:pPr>
            <a:r>
              <a:rPr lang="en-US" sz="3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NAE-Romania</a:t>
            </a:r>
          </a:p>
        </p:txBody>
      </p:sp>
    </p:spTree>
    <p:extLst>
      <p:ext uri="{BB962C8B-B14F-4D97-AF65-F5344CB8AC3E}">
        <p14:creationId xmlns:p14="http://schemas.microsoft.com/office/powerpoint/2010/main" val="356713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295400" y="685800"/>
            <a:ext cx="7848600" cy="76200"/>
            <a:chOff x="816" y="1824"/>
            <a:chExt cx="4944" cy="48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816" y="1824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816" y="1872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</p:grp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371600" y="228600"/>
            <a:ext cx="7543800" cy="519113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hangingPunct="0">
              <a:defRPr/>
            </a:pPr>
            <a:r>
              <a:rPr lang="en-US" sz="3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NAE-Romania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82700" cy="6858000"/>
            <a:chOff x="0" y="0"/>
            <a:chExt cx="1282700" cy="6858000"/>
          </a:xfrm>
        </p:grpSpPr>
        <p:pic>
          <p:nvPicPr>
            <p:cNvPr id="9" name="Picture 2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82700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blipFill dpi="0" rotWithShape="1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34"/>
            <p:cNvSpPr>
              <a:spLocks noChangeArrowheads="1"/>
            </p:cNvSpPr>
            <p:nvPr/>
          </p:nvSpPr>
          <p:spPr bwMode="auto">
            <a:xfrm>
              <a:off x="0" y="2057400"/>
              <a:ext cx="1282700" cy="4800600"/>
            </a:xfrm>
            <a:prstGeom prst="rect">
              <a:avLst/>
            </a:prstGeom>
            <a:gradFill rotWithShape="0">
              <a:gsLst>
                <a:gs pos="0">
                  <a:srgbClr val="2F59C1"/>
                </a:gs>
                <a:gs pos="100000">
                  <a:srgbClr val="CCEC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</p:grp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2057400" y="1028700"/>
            <a:ext cx="6248400" cy="5334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FF0000"/>
            </a:solidFill>
            <a:round/>
            <a:headEnd/>
            <a:tailEnd/>
          </a:ln>
          <a:extLst/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Vocational Training</a:t>
            </a:r>
            <a:endParaRPr lang="ro-RO" sz="2400" b="1" dirty="0">
              <a:solidFill>
                <a:srgbClr val="FFFF00"/>
              </a:solidFill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1447800" y="1740794"/>
            <a:ext cx="7543800" cy="182631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15875" algn="just"/>
            <a:r>
              <a:rPr lang="en-US" sz="2000" dirty="0">
                <a:solidFill>
                  <a:srgbClr val="000099"/>
                </a:solidFill>
              </a:rPr>
              <a:t>Vocational training is one of the most important active measures provided by the NAE </a:t>
            </a:r>
            <a:r>
              <a:rPr lang="en-GB" sz="2000" dirty="0" smtClean="0">
                <a:solidFill>
                  <a:srgbClr val="000099"/>
                </a:solidFill>
              </a:rPr>
              <a:t>to</a:t>
            </a:r>
            <a:r>
              <a:rPr lang="ro-RO" sz="2000" dirty="0" smtClean="0">
                <a:solidFill>
                  <a:srgbClr val="000099"/>
                </a:solidFill>
              </a:rPr>
              <a:t> </a:t>
            </a:r>
            <a:r>
              <a:rPr lang="en-GB" sz="2000" dirty="0" smtClean="0">
                <a:solidFill>
                  <a:srgbClr val="000099"/>
                </a:solidFill>
              </a:rPr>
              <a:t>ensure</a:t>
            </a:r>
            <a:r>
              <a:rPr lang="ro-RO" sz="2000" dirty="0" smtClean="0">
                <a:solidFill>
                  <a:srgbClr val="000099"/>
                </a:solidFill>
              </a:rPr>
              <a:t> </a:t>
            </a:r>
            <a:r>
              <a:rPr lang="ro-RO" sz="2000" dirty="0">
                <a:solidFill>
                  <a:srgbClr val="000099"/>
                </a:solidFill>
              </a:rPr>
              <a:t>the diversification </a:t>
            </a:r>
            <a:r>
              <a:rPr lang="en-US" sz="2000" dirty="0">
                <a:solidFill>
                  <a:srgbClr val="000099"/>
                </a:solidFill>
              </a:rPr>
              <a:t> </a:t>
            </a:r>
            <a:r>
              <a:rPr lang="ro-RO" sz="2000" dirty="0">
                <a:solidFill>
                  <a:srgbClr val="000099"/>
                </a:solidFill>
              </a:rPr>
              <a:t>of </a:t>
            </a:r>
            <a:r>
              <a:rPr lang="en-US" sz="2000" dirty="0">
                <a:solidFill>
                  <a:srgbClr val="000099"/>
                </a:solidFill>
              </a:rPr>
              <a:t>professional</a:t>
            </a:r>
            <a:r>
              <a:rPr lang="ro-RO" sz="2000" dirty="0">
                <a:solidFill>
                  <a:srgbClr val="000099"/>
                </a:solidFill>
              </a:rPr>
              <a:t> </a:t>
            </a:r>
            <a:r>
              <a:rPr lang="en-US" sz="2000" dirty="0">
                <a:solidFill>
                  <a:srgbClr val="000099"/>
                </a:solidFill>
              </a:rPr>
              <a:t>skills in order to increase employment opportunities.</a:t>
            </a:r>
            <a:r>
              <a:rPr lang="ro-RO" sz="2000" dirty="0">
                <a:solidFill>
                  <a:srgbClr val="000099"/>
                </a:solidFill>
              </a:rPr>
              <a:t> </a:t>
            </a:r>
            <a:endParaRPr lang="en-GB" sz="2000" dirty="0">
              <a:solidFill>
                <a:srgbClr val="000099"/>
              </a:solidFill>
            </a:endParaRPr>
          </a:p>
        </p:txBody>
      </p:sp>
      <p:sp>
        <p:nvSpPr>
          <p:cNvPr id="23" name="AutoShape 12">
            <a:extLst>
              <a:ext uri="{FF2B5EF4-FFF2-40B4-BE49-F238E27FC236}">
                <a16:creationId xmlns:a16="http://schemas.microsoft.com/office/drawing/2014/main" xmlns="" id="{72656CE0-D209-4B22-B4FB-F640D8C65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962400"/>
            <a:ext cx="7543800" cy="15240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15875" algn="just"/>
            <a:r>
              <a:rPr lang="en-GB" sz="2000" dirty="0">
                <a:solidFill>
                  <a:srgbClr val="000099"/>
                </a:solidFill>
              </a:rPr>
              <a:t>Access to vocational training programs is based on information and professional counseling or mediation</a:t>
            </a:r>
          </a:p>
        </p:txBody>
      </p:sp>
    </p:spTree>
    <p:extLst>
      <p:ext uri="{BB962C8B-B14F-4D97-AF65-F5344CB8AC3E}">
        <p14:creationId xmlns:p14="http://schemas.microsoft.com/office/powerpoint/2010/main" val="3784984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295400" y="685800"/>
            <a:ext cx="7848600" cy="76200"/>
            <a:chOff x="816" y="1824"/>
            <a:chExt cx="4944" cy="48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816" y="1824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816" y="1872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</p:grp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371600" y="228600"/>
            <a:ext cx="7543800" cy="519113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hangingPunct="0">
              <a:defRPr/>
            </a:pPr>
            <a:r>
              <a:rPr lang="en-US" sz="3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NAE-Romania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82700" cy="6858000"/>
            <a:chOff x="0" y="0"/>
            <a:chExt cx="1282700" cy="6858000"/>
          </a:xfrm>
        </p:grpSpPr>
        <p:pic>
          <p:nvPicPr>
            <p:cNvPr id="9" name="Picture 2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82700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blipFill dpi="0" rotWithShape="1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34"/>
            <p:cNvSpPr>
              <a:spLocks noChangeArrowheads="1"/>
            </p:cNvSpPr>
            <p:nvPr/>
          </p:nvSpPr>
          <p:spPr bwMode="auto">
            <a:xfrm>
              <a:off x="0" y="2057400"/>
              <a:ext cx="1282700" cy="4800600"/>
            </a:xfrm>
            <a:prstGeom prst="rect">
              <a:avLst/>
            </a:prstGeom>
            <a:gradFill rotWithShape="0">
              <a:gsLst>
                <a:gs pos="0">
                  <a:srgbClr val="2F59C1"/>
                </a:gs>
                <a:gs pos="100000">
                  <a:srgbClr val="CCEC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</p:grp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2057400" y="1028700"/>
            <a:ext cx="6248400" cy="5334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FF0000"/>
            </a:solidFill>
            <a:round/>
            <a:headEnd/>
            <a:tailEnd/>
          </a:ln>
          <a:extLst/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Vocational Training</a:t>
            </a:r>
            <a:endParaRPr lang="ro-RO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133364120"/>
              </p:ext>
            </p:extLst>
          </p:nvPr>
        </p:nvGraphicFramePr>
        <p:xfrm>
          <a:off x="1371600" y="1905000"/>
          <a:ext cx="7772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7303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295400" y="685800"/>
            <a:ext cx="7848600" cy="76200"/>
            <a:chOff x="816" y="1824"/>
            <a:chExt cx="4944" cy="48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816" y="1824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816" y="1872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</p:grp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371600" y="228600"/>
            <a:ext cx="7543800" cy="519113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hangingPunct="0">
              <a:defRPr/>
            </a:pPr>
            <a:r>
              <a:rPr lang="en-US" sz="3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NAE-Romania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2700" y="24809"/>
            <a:ext cx="1282700" cy="6858000"/>
            <a:chOff x="0" y="0"/>
            <a:chExt cx="1282700" cy="6858000"/>
          </a:xfrm>
        </p:grpSpPr>
        <p:pic>
          <p:nvPicPr>
            <p:cNvPr id="9" name="Picture 2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82700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blipFill dpi="0" rotWithShape="1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34"/>
            <p:cNvSpPr>
              <a:spLocks noChangeArrowheads="1"/>
            </p:cNvSpPr>
            <p:nvPr/>
          </p:nvSpPr>
          <p:spPr bwMode="auto">
            <a:xfrm>
              <a:off x="0" y="2057400"/>
              <a:ext cx="1282700" cy="4800600"/>
            </a:xfrm>
            <a:prstGeom prst="rect">
              <a:avLst/>
            </a:prstGeom>
            <a:gradFill rotWithShape="0">
              <a:gsLst>
                <a:gs pos="0">
                  <a:srgbClr val="2F59C1"/>
                </a:gs>
                <a:gs pos="100000">
                  <a:srgbClr val="CCEC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</p:grp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2057400" y="1028700"/>
            <a:ext cx="6248400" cy="5334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FF0000"/>
            </a:solidFill>
            <a:round/>
            <a:headEnd/>
            <a:tailEnd/>
          </a:ln>
          <a:extLst/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Vocational Training</a:t>
            </a:r>
            <a:endParaRPr lang="ro-RO" sz="2400" b="1" dirty="0">
              <a:solidFill>
                <a:srgbClr val="FFFF00"/>
              </a:solidFill>
            </a:endParaRPr>
          </a:p>
        </p:txBody>
      </p:sp>
      <p:sp>
        <p:nvSpPr>
          <p:cNvPr id="12" name="AutoShape 28">
            <a:extLst>
              <a:ext uri="{FF2B5EF4-FFF2-40B4-BE49-F238E27FC236}">
                <a16:creationId xmlns:a16="http://schemas.microsoft.com/office/drawing/2014/main" xmlns="" id="{8DECA2D6-2639-4157-8763-6E7B43454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790700"/>
            <a:ext cx="7835900" cy="1014412"/>
          </a:xfrm>
          <a:prstGeom prst="plaque">
            <a:avLst>
              <a:gd name="adj" fmla="val 16667"/>
            </a:avLst>
          </a:prstGeom>
          <a:solidFill>
            <a:srgbClr val="FFCC99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en-US" sz="1800" dirty="0">
                <a:solidFill>
                  <a:srgbClr val="000099"/>
                </a:solidFill>
                <a:latin typeface="Arial" charset="0"/>
              </a:rPr>
              <a:t>Provided </a:t>
            </a:r>
            <a:r>
              <a:rPr lang="en-US" altLang="en-US" sz="1800" b="1" dirty="0">
                <a:solidFill>
                  <a:srgbClr val="000099"/>
                </a:solidFill>
                <a:latin typeface="Arial" charset="0"/>
              </a:rPr>
              <a:t>free-of-charge</a:t>
            </a:r>
            <a:r>
              <a:rPr lang="en-US" altLang="en-US" sz="1800" dirty="0">
                <a:solidFill>
                  <a:srgbClr val="000099"/>
                </a:solidFill>
                <a:latin typeface="Arial" charset="0"/>
              </a:rPr>
              <a:t> upon request from the employee (with employer’s agreement), or from the employer, for persons who</a:t>
            </a:r>
            <a:r>
              <a:rPr lang="ro-RO" altLang="en-US" sz="1800" dirty="0">
                <a:solidFill>
                  <a:srgbClr val="000099"/>
                </a:solidFill>
                <a:latin typeface="Arial" charset="0"/>
              </a:rPr>
              <a:t> h</a:t>
            </a:r>
            <a:r>
              <a:rPr lang="en-US" altLang="en-US" sz="1800" dirty="0" err="1">
                <a:solidFill>
                  <a:srgbClr val="000099"/>
                </a:solidFill>
                <a:latin typeface="Arial" charset="0"/>
              </a:rPr>
              <a:t>ave</a:t>
            </a:r>
            <a:r>
              <a:rPr lang="en-US" altLang="en-US" sz="1800" dirty="0">
                <a:solidFill>
                  <a:srgbClr val="000099"/>
                </a:solidFill>
                <a:latin typeface="Arial" charset="0"/>
              </a:rPr>
              <a:t> restarted their activity </a:t>
            </a:r>
            <a:r>
              <a:rPr lang="ro-RO" altLang="en-US" sz="1800" dirty="0">
                <a:solidFill>
                  <a:srgbClr val="000099"/>
                </a:solidFill>
                <a:latin typeface="Arial" charset="0"/>
              </a:rPr>
              <a:t> :</a:t>
            </a:r>
          </a:p>
        </p:txBody>
      </p:sp>
      <p:sp>
        <p:nvSpPr>
          <p:cNvPr id="14" name="AutoShape 24">
            <a:extLst>
              <a:ext uri="{FF2B5EF4-FFF2-40B4-BE49-F238E27FC236}">
                <a16:creationId xmlns:a16="http://schemas.microsoft.com/office/drawing/2014/main" xmlns="" id="{CD03870A-BDE3-4A88-82FC-34B8DE06F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071812"/>
            <a:ext cx="3581400" cy="1104900"/>
          </a:xfrm>
          <a:prstGeom prst="plaque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  <a:buNone/>
            </a:pPr>
            <a:r>
              <a:rPr lang="en-US" altLang="en-US" sz="1800" b="1" dirty="0">
                <a:solidFill>
                  <a:srgbClr val="002060"/>
                </a:solidFill>
              </a:rPr>
              <a:t>after a leave </a:t>
            </a:r>
            <a:r>
              <a:rPr lang="en-US" altLang="en-US" sz="1800" b="1" dirty="0">
                <a:solidFill>
                  <a:srgbClr val="002060"/>
                </a:solidFill>
              </a:rPr>
              <a:t>for</a:t>
            </a:r>
            <a:r>
              <a:rPr lang="en-US" altLang="en-US" sz="1800" b="1" dirty="0">
                <a:solidFill>
                  <a:srgbClr val="002060"/>
                </a:solidFill>
              </a:rPr>
              <a:t> raising a small child</a:t>
            </a:r>
            <a:endParaRPr lang="ro-RO" altLang="en-US" sz="1800" b="1" dirty="0">
              <a:solidFill>
                <a:srgbClr val="002060"/>
              </a:solidFill>
            </a:endParaRPr>
          </a:p>
        </p:txBody>
      </p:sp>
      <p:sp>
        <p:nvSpPr>
          <p:cNvPr id="15" name="AutoShape 24">
            <a:extLst>
              <a:ext uri="{FF2B5EF4-FFF2-40B4-BE49-F238E27FC236}">
                <a16:creationId xmlns:a16="http://schemas.microsoft.com/office/drawing/2014/main" xmlns="" id="{A0E32605-CD9D-490D-B29F-3BD73A741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71812"/>
            <a:ext cx="3854302" cy="1104900"/>
          </a:xfrm>
          <a:prstGeom prst="plaque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dirty="0">
                <a:solidFill>
                  <a:srgbClr val="002060"/>
                </a:solidFill>
              </a:rPr>
              <a:t>after military service</a:t>
            </a:r>
            <a:endParaRPr lang="ro-RO" altLang="en-US" sz="1800" b="1" dirty="0">
              <a:solidFill>
                <a:srgbClr val="002060"/>
              </a:solidFill>
            </a:endParaRPr>
          </a:p>
        </p:txBody>
      </p:sp>
      <p:sp>
        <p:nvSpPr>
          <p:cNvPr id="17" name="AutoShape 22">
            <a:extLst>
              <a:ext uri="{FF2B5EF4-FFF2-40B4-BE49-F238E27FC236}">
                <a16:creationId xmlns:a16="http://schemas.microsoft.com/office/drawing/2014/main" xmlns="" id="{FEBBC68D-F573-4B38-A12F-CD485D183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0909" y="4424860"/>
            <a:ext cx="3854302" cy="1104900"/>
          </a:xfrm>
          <a:prstGeom prst="plaque">
            <a:avLst>
              <a:gd name="adj" fmla="val 16667"/>
            </a:avLst>
          </a:prstGeom>
          <a:solidFill>
            <a:srgbClr val="33CCFF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altLang="en-US" sz="1800" b="1" dirty="0">
                <a:solidFill>
                  <a:srgbClr val="002060"/>
                </a:solidFill>
              </a:rPr>
              <a:t>after recovering their work capacity following invalidity retirement</a:t>
            </a:r>
            <a:endParaRPr lang="en-US" altLang="en-US" sz="1800" dirty="0">
              <a:solidFill>
                <a:srgbClr val="002060"/>
              </a:solidFill>
            </a:endParaRPr>
          </a:p>
        </p:txBody>
      </p:sp>
      <p:sp>
        <p:nvSpPr>
          <p:cNvPr id="19" name="AutoShape 13">
            <a:extLst>
              <a:ext uri="{FF2B5EF4-FFF2-40B4-BE49-F238E27FC236}">
                <a16:creationId xmlns:a16="http://schemas.microsoft.com/office/drawing/2014/main" xmlns="" id="{6E8C437F-15C3-4B72-B067-F304D04E0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948" y="5943600"/>
            <a:ext cx="7736153" cy="914400"/>
          </a:xfrm>
          <a:prstGeom prst="plaque">
            <a:avLst>
              <a:gd name="adj" fmla="val 16667"/>
            </a:avLst>
          </a:prstGeom>
          <a:solidFill>
            <a:srgbClr val="CCFFCC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/>
            <a:r>
              <a:rPr lang="en-GB" sz="1900" b="1" dirty="0" smtClean="0">
                <a:solidFill>
                  <a:srgbClr val="000099"/>
                </a:solidFill>
              </a:rPr>
              <a:t>Upon</a:t>
            </a:r>
            <a:r>
              <a:rPr lang="ro-RO" sz="1900" b="1" dirty="0" smtClean="0">
                <a:solidFill>
                  <a:srgbClr val="000099"/>
                </a:solidFill>
              </a:rPr>
              <a:t> </a:t>
            </a:r>
            <a:r>
              <a:rPr lang="ro-RO" sz="1900" b="1" dirty="0">
                <a:solidFill>
                  <a:srgbClr val="000099"/>
                </a:solidFill>
              </a:rPr>
              <a:t>request from employers, the NAE also c</a:t>
            </a:r>
            <a:r>
              <a:rPr lang="en-US" sz="1900" b="1" dirty="0">
                <a:solidFill>
                  <a:srgbClr val="000099"/>
                </a:solidFill>
              </a:rPr>
              <a:t>o</a:t>
            </a:r>
            <a:r>
              <a:rPr lang="ro-RO" sz="1900" b="1" dirty="0" smtClean="0">
                <a:solidFill>
                  <a:srgbClr val="000099"/>
                </a:solidFill>
              </a:rPr>
              <a:t>-</a:t>
            </a:r>
            <a:r>
              <a:rPr lang="en-GB" sz="1900" b="1" dirty="0" smtClean="0">
                <a:solidFill>
                  <a:srgbClr val="000099"/>
                </a:solidFill>
              </a:rPr>
              <a:t>financ</a:t>
            </a:r>
            <a:r>
              <a:rPr lang="ro-RO" sz="1900" b="1" dirty="0" smtClean="0">
                <a:solidFill>
                  <a:srgbClr val="000099"/>
                </a:solidFill>
              </a:rPr>
              <a:t>es</a:t>
            </a:r>
            <a:r>
              <a:rPr lang="en-US" sz="1900" b="1" dirty="0" smtClean="0">
                <a:solidFill>
                  <a:srgbClr val="000099"/>
                </a:solidFill>
              </a:rPr>
              <a:t> </a:t>
            </a:r>
            <a:r>
              <a:rPr lang="ro-RO" sz="1900" b="1" dirty="0">
                <a:solidFill>
                  <a:srgbClr val="000099"/>
                </a:solidFill>
              </a:rPr>
              <a:t>50% of </a:t>
            </a:r>
            <a:r>
              <a:rPr lang="en-GB" sz="1900" b="1" dirty="0" smtClean="0">
                <a:solidFill>
                  <a:srgbClr val="000099"/>
                </a:solidFill>
              </a:rPr>
              <a:t>the</a:t>
            </a:r>
            <a:r>
              <a:rPr lang="ro-RO" sz="1900" b="1" dirty="0" smtClean="0">
                <a:solidFill>
                  <a:srgbClr val="000099"/>
                </a:solidFill>
              </a:rPr>
              <a:t> </a:t>
            </a:r>
            <a:r>
              <a:rPr lang="ro-RO" sz="1900" b="1" dirty="0">
                <a:solidFill>
                  <a:srgbClr val="000099"/>
                </a:solidFill>
              </a:rPr>
              <a:t>costs for </a:t>
            </a:r>
            <a:r>
              <a:rPr lang="en-US" sz="1900" b="1" dirty="0">
                <a:solidFill>
                  <a:srgbClr val="000099"/>
                </a:solidFill>
              </a:rPr>
              <a:t>vocational training programs </a:t>
            </a:r>
            <a:r>
              <a:rPr lang="en-GB" sz="1900" b="1" dirty="0" smtClean="0">
                <a:solidFill>
                  <a:srgbClr val="000099"/>
                </a:solidFill>
              </a:rPr>
              <a:t>organised</a:t>
            </a:r>
            <a:r>
              <a:rPr lang="en-US" sz="1900" b="1" dirty="0" smtClean="0">
                <a:solidFill>
                  <a:srgbClr val="000099"/>
                </a:solidFill>
              </a:rPr>
              <a:t> </a:t>
            </a:r>
            <a:r>
              <a:rPr lang="en-GB" sz="1900" b="1" dirty="0" smtClean="0">
                <a:solidFill>
                  <a:srgbClr val="000099"/>
                </a:solidFill>
              </a:rPr>
              <a:t>each</a:t>
            </a:r>
            <a:r>
              <a:rPr lang="ro-RO" sz="1900" b="1" dirty="0" smtClean="0">
                <a:solidFill>
                  <a:srgbClr val="000099"/>
                </a:solidFill>
              </a:rPr>
              <a:t> </a:t>
            </a:r>
            <a:r>
              <a:rPr lang="ro-RO" sz="1900" b="1" dirty="0">
                <a:solidFill>
                  <a:srgbClr val="000099"/>
                </a:solidFill>
              </a:rPr>
              <a:t>year , </a:t>
            </a:r>
            <a:r>
              <a:rPr lang="en-US" sz="1900" b="1" dirty="0">
                <a:solidFill>
                  <a:srgbClr val="000099"/>
                </a:solidFill>
              </a:rPr>
              <a:t>for </a:t>
            </a:r>
            <a:r>
              <a:rPr lang="ro-RO" sz="1900" b="1" dirty="0" err="1">
                <a:solidFill>
                  <a:srgbClr val="000099"/>
                </a:solidFill>
              </a:rPr>
              <a:t>up</a:t>
            </a:r>
            <a:r>
              <a:rPr lang="ro-RO" sz="1900" b="1" dirty="0">
                <a:solidFill>
                  <a:srgbClr val="000099"/>
                </a:solidFill>
              </a:rPr>
              <a:t> </a:t>
            </a:r>
            <a:r>
              <a:rPr lang="ro-RO" sz="1900" b="1" dirty="0" err="1">
                <a:solidFill>
                  <a:srgbClr val="000099"/>
                </a:solidFill>
              </a:rPr>
              <a:t>to</a:t>
            </a:r>
            <a:r>
              <a:rPr lang="ro-RO" sz="1900" b="1" dirty="0">
                <a:solidFill>
                  <a:srgbClr val="000099"/>
                </a:solidFill>
              </a:rPr>
              <a:t> 20% of </a:t>
            </a:r>
            <a:r>
              <a:rPr lang="en-US" sz="1900" b="1" dirty="0">
                <a:solidFill>
                  <a:srgbClr val="000099"/>
                </a:solidFill>
              </a:rPr>
              <a:t>their own staff</a:t>
            </a:r>
          </a:p>
        </p:txBody>
      </p:sp>
    </p:spTree>
    <p:extLst>
      <p:ext uri="{BB962C8B-B14F-4D97-AF65-F5344CB8AC3E}">
        <p14:creationId xmlns:p14="http://schemas.microsoft.com/office/powerpoint/2010/main" val="64847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295400" y="685800"/>
            <a:ext cx="7848600" cy="76200"/>
            <a:chOff x="816" y="1824"/>
            <a:chExt cx="4944" cy="48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816" y="1824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816" y="1872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</p:grp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371600" y="228600"/>
            <a:ext cx="7543800" cy="519113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hangingPunct="0">
              <a:defRPr/>
            </a:pPr>
            <a:r>
              <a:rPr lang="en-US" sz="3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NAE-Romania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82700" cy="6858000"/>
            <a:chOff x="0" y="0"/>
            <a:chExt cx="1282700" cy="6858000"/>
          </a:xfrm>
        </p:grpSpPr>
        <p:pic>
          <p:nvPicPr>
            <p:cNvPr id="9" name="Picture 2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82700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blipFill dpi="0" rotWithShape="1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34"/>
            <p:cNvSpPr>
              <a:spLocks noChangeArrowheads="1"/>
            </p:cNvSpPr>
            <p:nvPr/>
          </p:nvSpPr>
          <p:spPr bwMode="auto">
            <a:xfrm>
              <a:off x="0" y="2057400"/>
              <a:ext cx="1282700" cy="4800600"/>
            </a:xfrm>
            <a:prstGeom prst="rect">
              <a:avLst/>
            </a:prstGeom>
            <a:gradFill rotWithShape="0">
              <a:gsLst>
                <a:gs pos="0">
                  <a:srgbClr val="2F59C1"/>
                </a:gs>
                <a:gs pos="100000">
                  <a:srgbClr val="CCEC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</p:grp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2057400" y="1028700"/>
            <a:ext cx="6248400" cy="5334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FF0000"/>
            </a:solidFill>
            <a:round/>
            <a:headEnd/>
            <a:tailEnd/>
          </a:ln>
          <a:extLst/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Vocational Training</a:t>
            </a:r>
            <a:endParaRPr lang="ro-RO" sz="2400" b="1" dirty="0">
              <a:solidFill>
                <a:srgbClr val="FFFF00"/>
              </a:solidFill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1524000" y="1735669"/>
            <a:ext cx="7391400" cy="761999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/>
            <a:r>
              <a:rPr lang="en-US" altLang="en-US" sz="2000" dirty="0">
                <a:solidFill>
                  <a:srgbClr val="000099"/>
                </a:solidFill>
              </a:rPr>
              <a:t>The persons who benefit free-of-charge from vocational training services are entitled to the following:</a:t>
            </a:r>
            <a:endParaRPr lang="en-GB" sz="2000" dirty="0">
              <a:solidFill>
                <a:srgbClr val="0000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28800" y="2497668"/>
            <a:ext cx="67818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+mn-lt"/>
              </a:rPr>
              <a:t>Theoretical and practical training, according to the curriculum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+mn-lt"/>
              </a:rPr>
              <a:t>Up to two free-of-charge graduation exams;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</a:rPr>
              <a:t>Instruction supplies, materials and textbooks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+mn-lt"/>
              </a:rPr>
              <a:t>;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+mn-lt"/>
              </a:rPr>
              <a:t>Protection equipment for the duration of the practical training;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+mn-lt"/>
              </a:rPr>
              <a:t>Reimbursed costs for transportation;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</a:rPr>
              <a:t>Reimbursed costs for medical check-ups, analyses and tests needed for the course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+mn-lt"/>
              </a:rPr>
              <a:t>.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 </a:t>
            </a:r>
            <a:br>
              <a:rPr lang="en-US" sz="2000" dirty="0">
                <a:solidFill>
                  <a:schemeClr val="bg1">
                    <a:lumMod val="50000"/>
                  </a:schemeClr>
                </a:solidFill>
                <a:latin typeface="+mn-lt"/>
              </a:rPr>
            </a:br>
            <a:endParaRPr lang="en-US" altLang="en-US" sz="2000" b="1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6770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295400" y="685800"/>
            <a:ext cx="7848600" cy="76200"/>
            <a:chOff x="816" y="1824"/>
            <a:chExt cx="4944" cy="48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816" y="1824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816" y="1872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</p:grp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2978016" y="1909840"/>
            <a:ext cx="4191000" cy="8763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rgbClr val="993366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003457"/>
                </a:solidFill>
                <a:latin typeface="Arial" charset="0"/>
                <a:cs typeface="Arial" charset="0"/>
              </a:rPr>
              <a:t>County Agencies for Employment</a:t>
            </a:r>
            <a:endParaRPr lang="ro-RO" sz="2400" b="1" dirty="0">
              <a:solidFill>
                <a:srgbClr val="003457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619500" y="3529884"/>
            <a:ext cx="2971800" cy="9906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b="1">
                <a:solidFill>
                  <a:srgbClr val="FFFF00"/>
                </a:solidFill>
                <a:latin typeface="Arial" charset="0"/>
                <a:cs typeface="Arial" charset="0"/>
              </a:rPr>
              <a:t>Regional Adult Training Centers</a:t>
            </a:r>
            <a:endParaRPr lang="ro-RO" altLang="en-US" b="1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>
            <a:off x="6608628" y="4791175"/>
            <a:ext cx="2487613" cy="827782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b="1" dirty="0">
                <a:solidFill>
                  <a:srgbClr val="FFFF00"/>
                </a:solidFill>
                <a:latin typeface="Arial" charset="0"/>
                <a:cs typeface="Arial" charset="0"/>
              </a:rPr>
              <a:t>Private </a:t>
            </a:r>
            <a:r>
              <a:rPr lang="en-GB" altLang="en-US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vocational</a:t>
            </a:r>
            <a:r>
              <a:rPr lang="ro-RO" altLang="en-US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ro-RO" altLang="en-US" b="1" dirty="0">
                <a:solidFill>
                  <a:srgbClr val="FFFF00"/>
                </a:solidFill>
                <a:latin typeface="Arial" charset="0"/>
                <a:cs typeface="Arial" charset="0"/>
              </a:rPr>
              <a:t>training </a:t>
            </a:r>
            <a:r>
              <a:rPr lang="en-US" altLang="en-US" b="1" dirty="0">
                <a:solidFill>
                  <a:srgbClr val="FFFF00"/>
                </a:solidFill>
                <a:latin typeface="Arial" charset="0"/>
                <a:cs typeface="Arial" charset="0"/>
              </a:rPr>
              <a:t>providers</a:t>
            </a:r>
            <a:endParaRPr lang="ro-RO" altLang="en-US" b="1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>
            <a:off x="5073516" y="2786140"/>
            <a:ext cx="0" cy="11811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2101716" y="3281440"/>
            <a:ext cx="5889625" cy="3154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2101716" y="328144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7972291" y="3284594"/>
            <a:ext cx="19050" cy="1520846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6738267" y="2595640"/>
            <a:ext cx="479425" cy="379413"/>
          </a:xfrm>
          <a:prstGeom prst="rect">
            <a:avLst/>
          </a:prstGeom>
          <a:solidFill>
            <a:srgbClr val="800080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42</a:t>
            </a:r>
            <a:endParaRPr lang="ro-RO" altLang="en-US" sz="1800">
              <a:cs typeface="Arial" charset="0"/>
            </a:endParaRP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6122987" y="4368084"/>
            <a:ext cx="479425" cy="379413"/>
          </a:xfrm>
          <a:prstGeom prst="rect">
            <a:avLst/>
          </a:prstGeom>
          <a:solidFill>
            <a:srgbClr val="800080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o-RO" altLang="en-US" sz="1800">
                <a:cs typeface="Arial" charset="0"/>
              </a:rPr>
              <a:t>8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1371600" y="228600"/>
            <a:ext cx="7543800" cy="519113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hangingPunct="0">
              <a:defRPr/>
            </a:pPr>
            <a:r>
              <a:rPr lang="en-US" sz="3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NAE-Romania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0"/>
            <a:ext cx="1282700" cy="6858000"/>
            <a:chOff x="0" y="0"/>
            <a:chExt cx="1282700" cy="6858000"/>
          </a:xfrm>
        </p:grpSpPr>
        <p:pic>
          <p:nvPicPr>
            <p:cNvPr id="18" name="Picture 2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82700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blipFill dpi="0" rotWithShape="1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34"/>
            <p:cNvSpPr>
              <a:spLocks noChangeArrowheads="1"/>
            </p:cNvSpPr>
            <p:nvPr/>
          </p:nvSpPr>
          <p:spPr bwMode="auto">
            <a:xfrm>
              <a:off x="0" y="2057400"/>
              <a:ext cx="1282700" cy="4800600"/>
            </a:xfrm>
            <a:prstGeom prst="rect">
              <a:avLst/>
            </a:prstGeom>
            <a:gradFill rotWithShape="0">
              <a:gsLst>
                <a:gs pos="0">
                  <a:srgbClr val="2F59C1"/>
                </a:gs>
                <a:gs pos="100000">
                  <a:srgbClr val="CCEC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</p:grpSp>
      <p:sp>
        <p:nvSpPr>
          <p:cNvPr id="20" name="AutoShape 12"/>
          <p:cNvSpPr>
            <a:spLocks noChangeArrowheads="1"/>
          </p:cNvSpPr>
          <p:nvPr/>
        </p:nvSpPr>
        <p:spPr bwMode="auto">
          <a:xfrm>
            <a:off x="958716" y="3967240"/>
            <a:ext cx="2438400" cy="9906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Arial" charset="0"/>
                <a:cs typeface="Arial" charset="0"/>
              </a:rPr>
              <a:t>Own Vocational Training Centers</a:t>
            </a:r>
            <a:endParaRPr lang="ro-RO" b="1" dirty="0">
              <a:solidFill>
                <a:srgbClr val="003457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2978016" y="4827665"/>
            <a:ext cx="479425" cy="379413"/>
          </a:xfrm>
          <a:prstGeom prst="rect">
            <a:avLst/>
          </a:prstGeom>
          <a:solidFill>
            <a:srgbClr val="800080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o-RO" altLang="en-US" sz="1800" dirty="0">
                <a:cs typeface="Arial" charset="0"/>
              </a:rPr>
              <a:t>23</a:t>
            </a:r>
          </a:p>
        </p:txBody>
      </p:sp>
      <p:sp>
        <p:nvSpPr>
          <p:cNvPr id="22" name="AutoShape 13"/>
          <p:cNvSpPr>
            <a:spLocks noChangeArrowheads="1"/>
          </p:cNvSpPr>
          <p:nvPr/>
        </p:nvSpPr>
        <p:spPr bwMode="auto">
          <a:xfrm>
            <a:off x="2057400" y="1028700"/>
            <a:ext cx="6248400" cy="5334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FF0000"/>
            </a:solidFill>
            <a:round/>
            <a:headEnd/>
            <a:tailEnd/>
          </a:ln>
          <a:extLst/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Vocational </a:t>
            </a:r>
            <a:r>
              <a:rPr lang="en-US" sz="2400" b="1" dirty="0" err="1">
                <a:solidFill>
                  <a:srgbClr val="FFFF00"/>
                </a:solidFill>
              </a:rPr>
              <a:t>Tr</a:t>
            </a:r>
            <a:r>
              <a:rPr lang="ro-RO" sz="2400" b="1" dirty="0">
                <a:solidFill>
                  <a:srgbClr val="FFFF00"/>
                </a:solidFill>
              </a:rPr>
              <a:t>ai</a:t>
            </a:r>
            <a:r>
              <a:rPr lang="en-US" sz="2400" b="1" dirty="0">
                <a:solidFill>
                  <a:srgbClr val="FFFF00"/>
                </a:solidFill>
              </a:rPr>
              <a:t>ning</a:t>
            </a:r>
            <a:r>
              <a:rPr lang="ro-RO" sz="2400" b="1" dirty="0">
                <a:solidFill>
                  <a:srgbClr val="FFFF00"/>
                </a:solidFill>
              </a:rPr>
              <a:t> </a:t>
            </a:r>
            <a:r>
              <a:rPr lang="en-GB" sz="2400" b="1" dirty="0" smtClean="0">
                <a:solidFill>
                  <a:srgbClr val="FFFF00"/>
                </a:solidFill>
              </a:rPr>
              <a:t>Network</a:t>
            </a:r>
            <a:endParaRPr lang="en-GB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257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295400" y="685800"/>
            <a:ext cx="7848600" cy="76200"/>
            <a:chOff x="816" y="1824"/>
            <a:chExt cx="4944" cy="48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816" y="1824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816" y="1872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</p:grp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371600" y="228600"/>
            <a:ext cx="7543800" cy="519113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hangingPunct="0">
              <a:defRPr/>
            </a:pPr>
            <a:r>
              <a:rPr lang="en-US" sz="3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NAE-Romania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82700" cy="6858000"/>
            <a:chOff x="0" y="0"/>
            <a:chExt cx="1282700" cy="6858000"/>
          </a:xfrm>
        </p:grpSpPr>
        <p:pic>
          <p:nvPicPr>
            <p:cNvPr id="9" name="Picture 2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82700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blipFill dpi="0" rotWithShape="1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34"/>
            <p:cNvSpPr>
              <a:spLocks noChangeArrowheads="1"/>
            </p:cNvSpPr>
            <p:nvPr/>
          </p:nvSpPr>
          <p:spPr bwMode="auto">
            <a:xfrm>
              <a:off x="0" y="2057400"/>
              <a:ext cx="1282700" cy="4800600"/>
            </a:xfrm>
            <a:prstGeom prst="rect">
              <a:avLst/>
            </a:prstGeom>
            <a:gradFill rotWithShape="0">
              <a:gsLst>
                <a:gs pos="0">
                  <a:srgbClr val="2F59C1"/>
                </a:gs>
                <a:gs pos="100000">
                  <a:srgbClr val="CCEC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</p:grp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2057400" y="1028700"/>
            <a:ext cx="6248400" cy="5334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FF0000"/>
            </a:solidFill>
            <a:round/>
            <a:headEnd/>
            <a:tailEnd/>
          </a:ln>
          <a:extLst/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Vocational Training</a:t>
            </a:r>
            <a:endParaRPr lang="ro-RO" sz="2400" b="1" dirty="0">
              <a:solidFill>
                <a:srgbClr val="FFFF00"/>
              </a:solidFill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1447800" y="1752601"/>
            <a:ext cx="7391400" cy="1219199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/>
            <a:r>
              <a:rPr lang="en-US">
                <a:solidFill>
                  <a:srgbClr val="000099"/>
                </a:solidFill>
              </a:rPr>
              <a:t>The </a:t>
            </a:r>
            <a:r>
              <a:rPr lang="en-US" b="1">
                <a:solidFill>
                  <a:srgbClr val="000099"/>
                </a:solidFill>
              </a:rPr>
              <a:t>Annual Vocational Training Plan</a:t>
            </a:r>
            <a:r>
              <a:rPr lang="en-US">
                <a:solidFill>
                  <a:srgbClr val="000099"/>
                </a:solidFill>
              </a:rPr>
              <a:t> has the </a:t>
            </a:r>
            <a:r>
              <a:rPr lang="en-US" b="1">
                <a:solidFill>
                  <a:srgbClr val="000099"/>
                </a:solidFill>
              </a:rPr>
              <a:t>flexibility</a:t>
            </a:r>
            <a:r>
              <a:rPr lang="en-US">
                <a:solidFill>
                  <a:srgbClr val="000099"/>
                </a:solidFill>
              </a:rPr>
              <a:t> to ensure correlation between labour market </a:t>
            </a:r>
            <a:r>
              <a:rPr lang="en-US" b="1">
                <a:solidFill>
                  <a:srgbClr val="000099"/>
                </a:solidFill>
              </a:rPr>
              <a:t>demands</a:t>
            </a:r>
            <a:r>
              <a:rPr lang="en-US">
                <a:solidFill>
                  <a:srgbClr val="000099"/>
                </a:solidFill>
              </a:rPr>
              <a:t> and the </a:t>
            </a:r>
            <a:r>
              <a:rPr lang="en-US" b="1">
                <a:solidFill>
                  <a:srgbClr val="000099"/>
                </a:solidFill>
              </a:rPr>
              <a:t>offer</a:t>
            </a:r>
            <a:r>
              <a:rPr lang="en-US">
                <a:solidFill>
                  <a:srgbClr val="000099"/>
                </a:solidFill>
              </a:rPr>
              <a:t> of vocational training, and is w</a:t>
            </a:r>
            <a:r>
              <a:rPr lang="en-US" altLang="en-US">
                <a:solidFill>
                  <a:srgbClr val="000099"/>
                </a:solidFill>
              </a:rPr>
              <a:t>orked-out based on a </a:t>
            </a:r>
            <a:r>
              <a:rPr lang="en-US" altLang="en-US" b="1">
                <a:solidFill>
                  <a:srgbClr val="000099"/>
                </a:solidFill>
              </a:rPr>
              <a:t>standard procedure</a:t>
            </a:r>
            <a:r>
              <a:rPr lang="en-US" altLang="en-US">
                <a:solidFill>
                  <a:srgbClr val="000099"/>
                </a:solidFill>
              </a:rPr>
              <a:t> that includes</a:t>
            </a:r>
            <a:r>
              <a:rPr lang="ro-RO" altLang="en-US">
                <a:solidFill>
                  <a:srgbClr val="000099"/>
                </a:solidFill>
              </a:rPr>
              <a:t>:</a:t>
            </a:r>
            <a:endParaRPr lang="en-GB">
              <a:solidFill>
                <a:srgbClr val="000099"/>
              </a:solidFill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1506802" y="3204633"/>
            <a:ext cx="7349596" cy="685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>
              <a:buFont typeface="Wingdings" pitchFamily="2" charset="2"/>
              <a:buChar char="ь"/>
            </a:pP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ro-RO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>
                <a:solidFill>
                  <a:srgbClr val="000099"/>
                </a:solidFill>
              </a:rPr>
              <a:t>Identifying jobs/occupations in demand on the local </a:t>
            </a:r>
            <a:r>
              <a:rPr lang="en-GB" altLang="en-US" dirty="0" smtClean="0">
                <a:solidFill>
                  <a:srgbClr val="000099"/>
                </a:solidFill>
              </a:rPr>
              <a:t>labour</a:t>
            </a:r>
            <a:r>
              <a:rPr lang="en-US" altLang="en-US" dirty="0" smtClean="0">
                <a:solidFill>
                  <a:srgbClr val="000099"/>
                </a:solidFill>
              </a:rPr>
              <a:t> </a:t>
            </a:r>
            <a:r>
              <a:rPr lang="en-US" altLang="en-US" dirty="0">
                <a:solidFill>
                  <a:srgbClr val="000099"/>
                </a:solidFill>
              </a:rPr>
              <a:t>market, and the number of vacancies for each occupation</a:t>
            </a:r>
            <a:r>
              <a:rPr lang="ro-RO" dirty="0">
                <a:solidFill>
                  <a:srgbClr val="000099"/>
                </a:solidFill>
              </a:rPr>
              <a:t>;</a:t>
            </a: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1515269" y="4042833"/>
            <a:ext cx="7349596" cy="685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>
              <a:buFont typeface="Wingdings" pitchFamily="2" charset="2"/>
              <a:buChar char="ь"/>
            </a:pP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ro-RO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>
                <a:solidFill>
                  <a:srgbClr val="000099"/>
                </a:solidFill>
              </a:rPr>
              <a:t>Investigating CAE’s own database on the number of jobseekers already trained for the occupations in demand on the </a:t>
            </a:r>
            <a:r>
              <a:rPr lang="en-GB" altLang="en-US" dirty="0" smtClean="0">
                <a:solidFill>
                  <a:srgbClr val="000099"/>
                </a:solidFill>
              </a:rPr>
              <a:t>labour</a:t>
            </a:r>
            <a:r>
              <a:rPr lang="en-US" altLang="en-US" dirty="0" smtClean="0">
                <a:solidFill>
                  <a:srgbClr val="000099"/>
                </a:solidFill>
              </a:rPr>
              <a:t> </a:t>
            </a:r>
            <a:r>
              <a:rPr lang="en-US" altLang="en-US" dirty="0">
                <a:solidFill>
                  <a:srgbClr val="000099"/>
                </a:solidFill>
              </a:rPr>
              <a:t>market;</a:t>
            </a:r>
            <a:endParaRPr lang="ro-RO" dirty="0">
              <a:solidFill>
                <a:srgbClr val="000099"/>
              </a:solidFill>
            </a:endParaRP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1506802" y="4881033"/>
            <a:ext cx="7349596" cy="685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>
              <a:buFont typeface="Wingdings" pitchFamily="2" charset="2"/>
              <a:buChar char="ь"/>
            </a:pP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ro-RO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>
                <a:solidFill>
                  <a:srgbClr val="000099"/>
                </a:solidFill>
              </a:rPr>
              <a:t>Using analyses and specialized studies on the current and projected needs for </a:t>
            </a:r>
            <a:r>
              <a:rPr lang="en-US" altLang="en-US" dirty="0" err="1">
                <a:solidFill>
                  <a:srgbClr val="000099"/>
                </a:solidFill>
              </a:rPr>
              <a:t>labour</a:t>
            </a:r>
            <a:r>
              <a:rPr lang="en-US" altLang="en-US" dirty="0">
                <a:solidFill>
                  <a:srgbClr val="000099"/>
                </a:solidFill>
              </a:rPr>
              <a:t> force.</a:t>
            </a:r>
            <a:endParaRPr lang="ro-RO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48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1295400" y="685800"/>
            <a:ext cx="7848600" cy="76200"/>
            <a:chOff x="816" y="1824"/>
            <a:chExt cx="4944" cy="48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816" y="1824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816" y="1872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</p:grp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371600" y="228600"/>
            <a:ext cx="7543800" cy="519113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hangingPunct="0">
              <a:defRPr/>
            </a:pPr>
            <a:r>
              <a:rPr lang="en-US" sz="3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NAE-Romania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0"/>
            <a:ext cx="1282700" cy="6858000"/>
            <a:chOff x="0" y="0"/>
            <a:chExt cx="1282700" cy="6858000"/>
          </a:xfrm>
        </p:grpSpPr>
        <p:pic>
          <p:nvPicPr>
            <p:cNvPr id="14" name="Picture 2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82700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blipFill dpi="0" rotWithShape="1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34"/>
            <p:cNvSpPr>
              <a:spLocks noChangeArrowheads="1"/>
            </p:cNvSpPr>
            <p:nvPr/>
          </p:nvSpPr>
          <p:spPr bwMode="auto">
            <a:xfrm>
              <a:off x="0" y="2057400"/>
              <a:ext cx="1282700" cy="4800600"/>
            </a:xfrm>
            <a:prstGeom prst="rect">
              <a:avLst/>
            </a:prstGeom>
            <a:gradFill rotWithShape="0">
              <a:gsLst>
                <a:gs pos="0">
                  <a:srgbClr val="2F59C1"/>
                </a:gs>
                <a:gs pos="100000">
                  <a:srgbClr val="CCEC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</p:grp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2057400" y="1028700"/>
            <a:ext cx="6248400" cy="5334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FF0000"/>
            </a:solidFill>
            <a:round/>
            <a:headEnd/>
            <a:tailEnd/>
          </a:ln>
          <a:extLst/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Vocational Training</a:t>
            </a:r>
            <a:endParaRPr lang="ro-RO" sz="2400" b="1" dirty="0">
              <a:solidFill>
                <a:srgbClr val="FFFF00"/>
              </a:solidFill>
            </a:endParaRPr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723900" y="1916112"/>
            <a:ext cx="1295400" cy="3810000"/>
          </a:xfrm>
          <a:prstGeom prst="curvedRightArrow">
            <a:avLst>
              <a:gd name="adj1" fmla="val 58824"/>
              <a:gd name="adj2" fmla="val 117647"/>
              <a:gd name="adj3" fmla="val 33333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1973504" y="1701800"/>
            <a:ext cx="3581400" cy="3354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Initia</a:t>
            </a:r>
            <a:r>
              <a:rPr lang="ro-RO" sz="24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tion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GB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Qualification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en-US" sz="24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GB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Requalification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en-US" sz="24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Upgrading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en-US" sz="24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Specialization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96533" y="5410200"/>
            <a:ext cx="671406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indent="0" eaLnBrk="1" hangingPunct="1"/>
            <a:r>
              <a:rPr lang="en-GB" alt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training activity takes </a:t>
            </a:r>
            <a:r>
              <a:rPr lang="en-GB" alt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place: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GB" alt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GB" alt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 as possible to the beneficiaries' home</a:t>
            </a:r>
            <a:endParaRPr lang="ro-RO" alt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conditions, in collaboration with employers</a:t>
            </a:r>
            <a:endParaRPr lang="en-US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Diagramă 19">
            <a:extLst>
              <a:ext uri="{FF2B5EF4-FFF2-40B4-BE49-F238E27FC236}">
                <a16:creationId xmlns:a16="http://schemas.microsoft.com/office/drawing/2014/main" xmlns="" id="{E39A9D28-BF45-4BAF-9F81-4C468194B8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6048998"/>
              </p:ext>
            </p:extLst>
          </p:nvPr>
        </p:nvGraphicFramePr>
        <p:xfrm>
          <a:off x="5181600" y="1777999"/>
          <a:ext cx="3733800" cy="2616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1326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295400" y="685800"/>
            <a:ext cx="7848600" cy="76200"/>
            <a:chOff x="816" y="1824"/>
            <a:chExt cx="4944" cy="48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816" y="1824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816" y="1872"/>
              <a:ext cx="4944" cy="0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ro-RO"/>
            </a:p>
          </p:txBody>
        </p:sp>
      </p:grp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371600" y="228600"/>
            <a:ext cx="7543800" cy="519113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hangingPunct="0">
              <a:defRPr/>
            </a:pPr>
            <a:r>
              <a:rPr lang="en-US" sz="3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NAE-Romania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82700" cy="6858000"/>
            <a:chOff x="0" y="0"/>
            <a:chExt cx="1282700" cy="6858000"/>
          </a:xfrm>
        </p:grpSpPr>
        <p:pic>
          <p:nvPicPr>
            <p:cNvPr id="9" name="Picture 2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82700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blipFill dpi="0" rotWithShape="1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34"/>
            <p:cNvSpPr>
              <a:spLocks noChangeArrowheads="1"/>
            </p:cNvSpPr>
            <p:nvPr/>
          </p:nvSpPr>
          <p:spPr bwMode="auto">
            <a:xfrm>
              <a:off x="0" y="2057400"/>
              <a:ext cx="1282700" cy="4800600"/>
            </a:xfrm>
            <a:prstGeom prst="rect">
              <a:avLst/>
            </a:prstGeom>
            <a:gradFill rotWithShape="0">
              <a:gsLst>
                <a:gs pos="0">
                  <a:srgbClr val="2F59C1"/>
                </a:gs>
                <a:gs pos="100000">
                  <a:srgbClr val="CCEC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o-RO"/>
            </a:p>
          </p:txBody>
        </p:sp>
      </p:grp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2057400" y="1028700"/>
            <a:ext cx="6248400" cy="5334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FF0000"/>
            </a:solidFill>
            <a:round/>
            <a:headEnd/>
            <a:tailEnd/>
          </a:ln>
          <a:extLst/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Vocational Training</a:t>
            </a:r>
            <a:endParaRPr lang="ro-RO" sz="2400" b="1" dirty="0">
              <a:solidFill>
                <a:srgbClr val="FFFF00"/>
              </a:solidFill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1524000" y="1972734"/>
            <a:ext cx="7391400" cy="474131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 dirty="0">
                <a:solidFill>
                  <a:srgbClr val="005C9B"/>
                </a:solidFill>
              </a:rPr>
              <a:t>The National Qualifications Framework</a:t>
            </a:r>
            <a:endParaRPr lang="en-GB" sz="2000" dirty="0">
              <a:solidFill>
                <a:srgbClr val="000099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47800" y="2590800"/>
            <a:ext cx="7696200" cy="18819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5C9B"/>
                </a:solidFill>
              </a:rPr>
              <a:t>allows for the recognition, measurement and linking of </a:t>
            </a:r>
            <a:r>
              <a:rPr lang="en-US" sz="2000" b="1" u="sng" dirty="0">
                <a:solidFill>
                  <a:srgbClr val="005C9B"/>
                </a:solidFill>
              </a:rPr>
              <a:t>all learning outcomes</a:t>
            </a:r>
            <a:r>
              <a:rPr lang="en-US" sz="2000" b="1" dirty="0">
                <a:solidFill>
                  <a:srgbClr val="005C9B"/>
                </a:solidFill>
              </a:rPr>
              <a:t> achieved in formal, non-formal and informal learning contexts and ensures the consistency of certified qualifications and titles. </a:t>
            </a:r>
            <a:r>
              <a:rPr lang="ro-RO" sz="2000" b="1" dirty="0"/>
              <a:t> 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17403684"/>
      </p:ext>
    </p:extLst>
  </p:cSld>
  <p:clrMapOvr>
    <a:masterClrMapping/>
  </p:clrMapOvr>
</p:sld>
</file>

<file path=ppt/theme/theme1.xml><?xml version="1.0" encoding="utf-8"?>
<a:theme xmlns:a="http://schemas.openxmlformats.org/drawingml/2006/main" name="2_Ondulaţie">
  <a:themeElements>
    <a:clrScheme name="Ondulaţi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2_Ondulaţi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ndulaţi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ţi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ţi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ţi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ţi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ţi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ţi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ţi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dulaţi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2227</TotalTime>
  <Words>993</Words>
  <Application>Microsoft Office PowerPoint</Application>
  <PresentationFormat>On-screen Show (4:3)</PresentationFormat>
  <Paragraphs>116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2_Ondulaţie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anofm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Agenюia Naюionalг pentru Ocuparea Forюei de Muncг</dc:title>
  <dc:creator>ele</dc:creator>
  <cp:lastModifiedBy>Nela Plugarescu</cp:lastModifiedBy>
  <cp:revision>384</cp:revision>
  <cp:lastPrinted>2015-07-30T12:12:05Z</cp:lastPrinted>
  <dcterms:created xsi:type="dcterms:W3CDTF">2005-05-17T10:55:14Z</dcterms:created>
  <dcterms:modified xsi:type="dcterms:W3CDTF">2018-09-12T07:02:01Z</dcterms:modified>
</cp:coreProperties>
</file>