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47" r:id="rId3"/>
    <p:sldId id="348" r:id="rId4"/>
    <p:sldId id="349" r:id="rId5"/>
    <p:sldId id="350" r:id="rId6"/>
    <p:sldId id="370" r:id="rId7"/>
    <p:sldId id="366" r:id="rId8"/>
    <p:sldId id="362" r:id="rId9"/>
    <p:sldId id="364" r:id="rId10"/>
    <p:sldId id="371" r:id="rId11"/>
    <p:sldId id="369" r:id="rId12"/>
    <p:sldId id="354" r:id="rId13"/>
    <p:sldId id="356" r:id="rId14"/>
    <p:sldId id="367" r:id="rId15"/>
    <p:sldId id="368" r:id="rId16"/>
    <p:sldId id="337" r:id="rId17"/>
  </p:sldIdLst>
  <p:sldSz cx="9144000" cy="6858000" type="screen4x3"/>
  <p:notesSz cx="6797675" cy="987425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4CF6BF-CD45-475F-B19D-097429AAF15D}">
          <p14:sldIdLst>
            <p14:sldId id="256"/>
            <p14:sldId id="347"/>
            <p14:sldId id="348"/>
            <p14:sldId id="349"/>
            <p14:sldId id="350"/>
            <p14:sldId id="370"/>
            <p14:sldId id="366"/>
            <p14:sldId id="362"/>
            <p14:sldId id="364"/>
            <p14:sldId id="371"/>
            <p14:sldId id="369"/>
            <p14:sldId id="354"/>
            <p14:sldId id="356"/>
            <p14:sldId id="367"/>
            <p14:sldId id="368"/>
            <p14:sldId id="337"/>
          </p14:sldIdLst>
        </p14:section>
        <p14:section name="Untitled Section" id="{3C09D544-2667-48E7-9B0B-808C4E11992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319" autoAdjust="0"/>
  </p:normalViewPr>
  <p:slideViewPr>
    <p:cSldViewPr>
      <p:cViewPr varScale="1">
        <p:scale>
          <a:sx n="99" d="100"/>
          <a:sy n="99" d="100"/>
        </p:scale>
        <p:origin x="1866" y="84"/>
      </p:cViewPr>
      <p:guideLst>
        <p:guide orient="horz" pos="2160"/>
        <p:guide pos="2880"/>
      </p:guideLst>
    </p:cSldViewPr>
  </p:slideViewPr>
  <p:outlineViewPr>
    <p:cViewPr>
      <p:scale>
        <a:sx n="33" d="100"/>
        <a:sy n="33" d="100"/>
      </p:scale>
      <p:origin x="0" y="6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4029"/>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49899" y="0"/>
            <a:ext cx="2946189" cy="494029"/>
          </a:xfrm>
          <a:prstGeom prst="rect">
            <a:avLst/>
          </a:prstGeom>
        </p:spPr>
        <p:txBody>
          <a:bodyPr vert="horz" lIns="91440" tIns="45720" rIns="91440" bIns="45720" rtlCol="0"/>
          <a:lstStyle>
            <a:lvl1pPr algn="r">
              <a:defRPr sz="1200"/>
            </a:lvl1pPr>
          </a:lstStyle>
          <a:p>
            <a:fld id="{29EAA58C-91C5-4401-9FCC-64EC0B5F3237}" type="datetimeFigureOut">
              <a:rPr lang="hr-HR" smtClean="0"/>
              <a:t>2.11.2017.</a:t>
            </a:fld>
            <a:endParaRPr lang="hr-HR"/>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690901"/>
            <a:ext cx="5438140" cy="444309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1" y="9378643"/>
            <a:ext cx="2946189" cy="494029"/>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49899" y="9378643"/>
            <a:ext cx="2946189" cy="494029"/>
          </a:xfrm>
          <a:prstGeom prst="rect">
            <a:avLst/>
          </a:prstGeom>
        </p:spPr>
        <p:txBody>
          <a:bodyPr vert="horz" lIns="91440" tIns="45720" rIns="91440" bIns="45720" rtlCol="0" anchor="b"/>
          <a:lstStyle>
            <a:lvl1pPr algn="r">
              <a:defRPr sz="1200"/>
            </a:lvl1pPr>
          </a:lstStyle>
          <a:p>
            <a:fld id="{7FB5A351-6A58-4592-91B5-95ECF67782B9}" type="slidenum">
              <a:rPr lang="hr-HR" smtClean="0"/>
              <a:t>‹#›</a:t>
            </a:fld>
            <a:endParaRPr lang="hr-HR"/>
          </a:p>
        </p:txBody>
      </p:sp>
    </p:spTree>
    <p:extLst>
      <p:ext uri="{BB962C8B-B14F-4D97-AF65-F5344CB8AC3E}">
        <p14:creationId xmlns:p14="http://schemas.microsoft.com/office/powerpoint/2010/main" val="287319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5A351-6A58-4592-91B5-95ECF67782B9}" type="slidenum">
              <a:rPr lang="hr-HR" smtClean="0"/>
              <a:t>4</a:t>
            </a:fld>
            <a:endParaRPr lang="hr-HR"/>
          </a:p>
        </p:txBody>
      </p:sp>
    </p:spTree>
    <p:extLst>
      <p:ext uri="{BB962C8B-B14F-4D97-AF65-F5344CB8AC3E}">
        <p14:creationId xmlns:p14="http://schemas.microsoft.com/office/powerpoint/2010/main" val="27435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7FB5A351-6A58-4592-91B5-95ECF67782B9}" type="slidenum">
              <a:rPr lang="hr-HR" smtClean="0"/>
              <a:t>5</a:t>
            </a:fld>
            <a:endParaRPr lang="hr-HR"/>
          </a:p>
        </p:txBody>
      </p:sp>
    </p:spTree>
    <p:extLst>
      <p:ext uri="{BB962C8B-B14F-4D97-AF65-F5344CB8AC3E}">
        <p14:creationId xmlns:p14="http://schemas.microsoft.com/office/powerpoint/2010/main" val="348368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7FB5A351-6A58-4592-91B5-95ECF67782B9}" type="slidenum">
              <a:rPr lang="hr-HR" smtClean="0"/>
              <a:t>9</a:t>
            </a:fld>
            <a:endParaRPr lang="hr-HR"/>
          </a:p>
        </p:txBody>
      </p:sp>
    </p:spTree>
    <p:extLst>
      <p:ext uri="{BB962C8B-B14F-4D97-AF65-F5344CB8AC3E}">
        <p14:creationId xmlns:p14="http://schemas.microsoft.com/office/powerpoint/2010/main" val="205814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5A351-6A58-4592-91B5-95ECF67782B9}" type="slidenum">
              <a:rPr lang="hr-HR" smtClean="0"/>
              <a:t>13</a:t>
            </a:fld>
            <a:endParaRPr lang="hr-HR"/>
          </a:p>
        </p:txBody>
      </p:sp>
    </p:spTree>
    <p:extLst>
      <p:ext uri="{BB962C8B-B14F-4D97-AF65-F5344CB8AC3E}">
        <p14:creationId xmlns:p14="http://schemas.microsoft.com/office/powerpoint/2010/main" val="29856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B5A351-6A58-4592-91B5-95ECF67782B9}" type="slidenum">
              <a:rPr lang="hr-HR" smtClean="0"/>
              <a:t>14</a:t>
            </a:fld>
            <a:endParaRPr lang="hr-HR"/>
          </a:p>
        </p:txBody>
      </p:sp>
    </p:spTree>
    <p:extLst>
      <p:ext uri="{BB962C8B-B14F-4D97-AF65-F5344CB8AC3E}">
        <p14:creationId xmlns:p14="http://schemas.microsoft.com/office/powerpoint/2010/main" val="70115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A3956365-B600-4198-91E7-E11FBA2332A0}" type="datetimeFigureOut">
              <a:rPr lang="hr-HR" smtClean="0"/>
              <a:t>2.11.2017.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305641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3956365-B600-4198-91E7-E11FBA2332A0}" type="datetimeFigureOut">
              <a:rPr lang="hr-HR" smtClean="0"/>
              <a:t>2.11.2017.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217634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3956365-B600-4198-91E7-E11FBA2332A0}" type="datetimeFigureOut">
              <a:rPr lang="hr-HR" smtClean="0"/>
              <a:t>2.11.2017.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1125152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53CF99A-0D4C-4742-81FC-88A0A309B903}" type="slidenum">
              <a:rPr lang="en-US" altLang="zh-CN"/>
              <a:pPr>
                <a:defRPr/>
              </a:pPr>
              <a:t>‹#›</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Date Placeholder 3"/>
          <p:cNvSpPr>
            <a:spLocks noGrp="1"/>
          </p:cNvSpPr>
          <p:nvPr>
            <p:ph type="dt" sz="half"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5700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3956365-B600-4198-91E7-E11FBA2332A0}" type="datetimeFigureOut">
              <a:rPr lang="hr-HR" smtClean="0"/>
              <a:t>2.11.2017.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245432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A3956365-B600-4198-91E7-E11FBA2332A0}" type="datetimeFigureOut">
              <a:rPr lang="hr-HR" smtClean="0"/>
              <a:t>2.11.2017.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418145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A3956365-B600-4198-91E7-E11FBA2332A0}" type="datetimeFigureOut">
              <a:rPr lang="hr-HR" smtClean="0"/>
              <a:t>2.11.2017.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523427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A3956365-B600-4198-91E7-E11FBA2332A0}" type="datetimeFigureOut">
              <a:rPr lang="hr-HR" smtClean="0"/>
              <a:t>2.11.2017.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423404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A3956365-B600-4198-91E7-E11FBA2332A0}" type="datetimeFigureOut">
              <a:rPr lang="hr-HR" smtClean="0"/>
              <a:t>2.11.2017.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282968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A3956365-B600-4198-91E7-E11FBA2332A0}" type="datetimeFigureOut">
              <a:rPr lang="hr-HR" smtClean="0"/>
              <a:t>2.11.2017.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346167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A3956365-B600-4198-91E7-E11FBA2332A0}" type="datetimeFigureOut">
              <a:rPr lang="hr-HR" smtClean="0"/>
              <a:t>2.11.2017.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9573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A3956365-B600-4198-91E7-E11FBA2332A0}" type="datetimeFigureOut">
              <a:rPr lang="hr-HR" smtClean="0"/>
              <a:t>2.11.2017.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5EF13F6-D189-4192-BEEE-7FD0FDF82041}" type="slidenum">
              <a:rPr lang="hr-HR" smtClean="0"/>
              <a:t>‹#›</a:t>
            </a:fld>
            <a:endParaRPr lang="hr-HR"/>
          </a:p>
        </p:txBody>
      </p:sp>
    </p:spTree>
    <p:extLst>
      <p:ext uri="{BB962C8B-B14F-4D97-AF65-F5344CB8AC3E}">
        <p14:creationId xmlns:p14="http://schemas.microsoft.com/office/powerpoint/2010/main" val="166324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56365-B600-4198-91E7-E11FBA2332A0}" type="datetimeFigureOut">
              <a:rPr lang="hr-HR" smtClean="0"/>
              <a:t>2.11.2017.</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F13F6-D189-4192-BEEE-7FD0FDF82041}" type="slidenum">
              <a:rPr lang="hr-HR" smtClean="0"/>
              <a:t>‹#›</a:t>
            </a:fld>
            <a:endParaRPr lang="hr-HR"/>
          </a:p>
        </p:txBody>
      </p:sp>
    </p:spTree>
    <p:extLst>
      <p:ext uri="{BB962C8B-B14F-4D97-AF65-F5344CB8AC3E}">
        <p14:creationId xmlns:p14="http://schemas.microsoft.com/office/powerpoint/2010/main" val="1980635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8000">
              <a:schemeClr val="accent1">
                <a:tint val="44500"/>
                <a:satMod val="160000"/>
              </a:schemeClr>
            </a:gs>
            <a:gs pos="85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8417270"/>
              </p:ext>
            </p:extLst>
          </p:nvPr>
        </p:nvGraphicFramePr>
        <p:xfrm>
          <a:off x="1403646" y="99956"/>
          <a:ext cx="6120681" cy="1800200"/>
        </p:xfrm>
        <a:graphic>
          <a:graphicData uri="http://schemas.openxmlformats.org/drawingml/2006/table">
            <a:tbl>
              <a:tblPr/>
              <a:tblGrid>
                <a:gridCol w="2086903"/>
                <a:gridCol w="1759611"/>
                <a:gridCol w="2274167"/>
              </a:tblGrid>
              <a:tr h="1800200">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hr-HR" sz="1000" b="1" i="1" u="none" strike="noStrike" cap="none" normalizeH="0" baseline="0" dirty="0" smtClean="0">
                          <a:ln>
                            <a:noFill/>
                          </a:ln>
                          <a:solidFill>
                            <a:srgbClr val="000000"/>
                          </a:solidFill>
                          <a:effectLst/>
                          <a:latin typeface="Times New Roman" pitchFamily="18" charset="0"/>
                          <a:ea typeface="宋体" pitchFamily="2" charset="-122"/>
                          <a:cs typeface="Arial" charset="0"/>
                        </a:rPr>
                        <a:t>Bosna i Hercegovina</a:t>
                      </a:r>
                      <a:endParaRPr kumimoji="1" lang="hr-HR"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hr-HR" sz="1000" b="1" i="1" u="none" strike="noStrike" cap="none" normalizeH="0" baseline="0" dirty="0" smtClean="0">
                          <a:ln>
                            <a:noFill/>
                          </a:ln>
                          <a:solidFill>
                            <a:srgbClr val="000000"/>
                          </a:solidFill>
                          <a:effectLst/>
                          <a:latin typeface="Times New Roman" pitchFamily="18" charset="0"/>
                          <a:ea typeface="Times New Roman" pitchFamily="18" charset="0"/>
                          <a:cs typeface="Arial" charset="0"/>
                        </a:rPr>
                        <a:t>Agencija za rad i zapošljavanje </a:t>
                      </a:r>
                      <a:endParaRPr kumimoji="1" lang="hr-HR"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hr-HR"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Bosne i Hercegovine</a:t>
                      </a:r>
                      <a:endParaRPr kumimoji="1" lang="hr-HR"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it-IT"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S A R A J E V O</a:t>
                      </a:r>
                      <a:endParaRPr kumimoji="1" lang="hr-HR"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hr-HR" sz="1000" b="1" i="1" u="none" strike="noStrike" cap="none" normalizeH="0" baseline="0" dirty="0" smtClean="0">
                        <a:ln>
                          <a:noFill/>
                        </a:ln>
                        <a:solidFill>
                          <a:srgbClr val="000000"/>
                        </a:solidFill>
                        <a:effectLst/>
                        <a:latin typeface="Times New Roman" pitchFamily="18" charset="0"/>
                        <a:ea typeface="宋体" pitchFamily="2" charset="-122"/>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Bosnia and Herzegovina</a:t>
                      </a:r>
                      <a:endParaRPr kumimoji="1" lang="hr-HR"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000" b="1" i="1" u="none" strike="noStrike" cap="none" normalizeH="0" baseline="0" dirty="0" err="1" smtClean="0">
                          <a:ln>
                            <a:noFill/>
                          </a:ln>
                          <a:solidFill>
                            <a:srgbClr val="000000"/>
                          </a:solidFill>
                          <a:effectLst/>
                          <a:latin typeface="Times New Roman" pitchFamily="18" charset="0"/>
                          <a:ea typeface="宋体" pitchFamily="2" charset="-122"/>
                          <a:cs typeface="Times New Roman" pitchFamily="18" charset="0"/>
                        </a:rPr>
                        <a:t>Labo</a:t>
                      </a:r>
                      <a:r>
                        <a:rPr kumimoji="1" lang="bs-Latn-BA"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u</a:t>
                      </a:r>
                      <a:r>
                        <a:rPr kumimoji="1" lang="en-US"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r and Employment Agency of </a:t>
                      </a:r>
                      <a:endParaRPr kumimoji="1" lang="hr-HR"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Bosnia and Herzegovina</a:t>
                      </a:r>
                      <a:endParaRPr kumimoji="1" lang="hr-HR"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S A R A J E V O</a:t>
                      </a:r>
                      <a:endParaRPr kumimoji="1" lang="en-US" sz="1000" b="0" i="0" u="none" strike="noStrike" cap="none" normalizeH="0" baseline="0" dirty="0" smtClean="0">
                        <a:ln>
                          <a:noFill/>
                        </a:ln>
                        <a:solidFill>
                          <a:schemeClr val="tx1"/>
                        </a:solidFill>
                        <a:effectLst/>
                        <a:latin typeface="Times New Roman" pitchFamily="18" charset="0"/>
                        <a:ea typeface="宋体" pitchFamily="2" charset="-122"/>
                      </a:endParaRPr>
                    </a:p>
                  </a:txBody>
                  <a:tcPr marT="45732" marB="45732" anchor="ctr" horzOverflow="overflow">
                    <a:lnL cap="flat">
                      <a:noFill/>
                    </a:lnL>
                    <a:lnR>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sr-Latn-BA" sz="2800" b="0" i="0" u="none" strike="noStrike" cap="none" normalizeH="0" baseline="0" dirty="0" smtClean="0">
                        <a:ln>
                          <a:noFill/>
                        </a:ln>
                        <a:solidFill>
                          <a:schemeClr val="tx1"/>
                        </a:solidFill>
                        <a:effectLst/>
                        <a:latin typeface="Times New Roman" pitchFamily="18" charset="0"/>
                        <a:ea typeface="宋体" pitchFamily="2" charset="-122"/>
                      </a:endParaRPr>
                    </a:p>
                  </a:txBody>
                  <a:tcPr marT="45732" marB="45732" anchor="ctr" horzOverflow="overflow">
                    <a:lnL>
                      <a:noFill/>
                    </a:lnL>
                    <a:lnR>
                      <a:noFill/>
                    </a:lnR>
                    <a:lnT cap="fla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hr-HR" sz="800" b="0" i="1" u="none" strike="noStrike" cap="none" normalizeH="0" baseline="0" dirty="0" smtClean="0">
                        <a:ln>
                          <a:noFill/>
                        </a:ln>
                        <a:solidFill>
                          <a:srgbClr val="000000"/>
                        </a:solidFill>
                        <a:effectLst/>
                        <a:latin typeface="Times New Roman" pitchFamily="18" charset="0"/>
                        <a:ea typeface="宋体" pitchFamily="2" charset="-122"/>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sr-Cyrl-CS" sz="1000" b="0" i="1" u="none" strike="noStrike" cap="none" normalizeH="0" baseline="0" dirty="0" smtClean="0">
                          <a:ln>
                            <a:noFill/>
                          </a:ln>
                          <a:solidFill>
                            <a:srgbClr val="000000"/>
                          </a:solidFill>
                          <a:effectLst/>
                          <a:latin typeface="Times New Roman" pitchFamily="18" charset="0"/>
                          <a:ea typeface="宋体" pitchFamily="2" charset="-122"/>
                          <a:cs typeface="Arial" charset="0"/>
                        </a:rPr>
                        <a:t>Босна и Херцеговина</a:t>
                      </a:r>
                      <a:endParaRPr kumimoji="1" lang="sr-Cyrl-BA" sz="1000" b="0" i="1" u="none" strike="noStrike" cap="none" normalizeH="0" baseline="0" dirty="0" smtClean="0">
                        <a:ln>
                          <a:noFill/>
                        </a:ln>
                        <a:solidFill>
                          <a:schemeClr val="tx1"/>
                        </a:solidFill>
                        <a:effectLst/>
                        <a:latin typeface="Times New Roman" pitchFamily="18" charset="0"/>
                        <a:ea typeface="宋体" pitchFamily="2" charset="-122"/>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sr-Cyrl-BA" sz="1000" b="0" i="1" u="none" strike="noStrike" cap="none" normalizeH="0" baseline="0" dirty="0" smtClean="0">
                          <a:ln>
                            <a:noFill/>
                          </a:ln>
                          <a:solidFill>
                            <a:schemeClr val="tx1"/>
                          </a:solidFill>
                          <a:effectLst/>
                          <a:latin typeface="Times New Roman" pitchFamily="18" charset="0"/>
                          <a:ea typeface="宋体" pitchFamily="2" charset="-122"/>
                          <a:cs typeface="Arial" charset="0"/>
                        </a:rPr>
                        <a:t>Агенција за рад и запошљавање</a:t>
                      </a:r>
                    </a:p>
                    <a:p>
                      <a:pPr marL="0" marR="0" lvl="0" indent="0" algn="ctr" defTabSz="914400" rtl="0" eaLnBrk="1" fontAlgn="base" latinLnBrk="0" hangingPunct="1">
                        <a:lnSpc>
                          <a:spcPct val="100000"/>
                        </a:lnSpc>
                        <a:spcBef>
                          <a:spcPct val="0"/>
                        </a:spcBef>
                        <a:spcAft>
                          <a:spcPct val="0"/>
                        </a:spcAft>
                        <a:buClrTx/>
                        <a:buSzTx/>
                        <a:buFontTx/>
                        <a:buNone/>
                        <a:tabLst/>
                      </a:pPr>
                      <a:r>
                        <a:rPr kumimoji="1" lang="sr-Cyrl-BA" sz="1000" b="0" i="1" u="none" strike="noStrike" cap="none" normalizeH="0" baseline="0" dirty="0" smtClean="0">
                          <a:ln>
                            <a:noFill/>
                          </a:ln>
                          <a:solidFill>
                            <a:schemeClr val="tx1"/>
                          </a:solidFill>
                          <a:effectLst/>
                          <a:latin typeface="Times New Roman" pitchFamily="18" charset="0"/>
                          <a:ea typeface="宋体" pitchFamily="2" charset="-122"/>
                          <a:cs typeface="Arial" charset="0"/>
                        </a:rPr>
                        <a:t>Босне и Херцеговине</a:t>
                      </a:r>
                      <a:endParaRPr kumimoji="1" lang="sr-Cyrl-CS" sz="1000" b="0" i="1" u="none" strike="noStrike" cap="none" normalizeH="0" baseline="0" dirty="0" smtClean="0">
                        <a:ln>
                          <a:noFill/>
                        </a:ln>
                        <a:solidFill>
                          <a:schemeClr val="tx1"/>
                        </a:solidFill>
                        <a:effectLst/>
                        <a:latin typeface="Times New Roman" pitchFamily="18" charset="0"/>
                        <a:ea typeface="宋体" pitchFamily="2" charset="-122"/>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sr-Cyrl-CS" sz="1000" b="0" i="1" u="none" strike="noStrike" cap="none" normalizeH="0" baseline="0" dirty="0" smtClean="0">
                          <a:ln>
                            <a:noFill/>
                          </a:ln>
                          <a:solidFill>
                            <a:srgbClr val="000000"/>
                          </a:solidFill>
                          <a:effectLst/>
                          <a:latin typeface="Times New Roman" pitchFamily="18" charset="0"/>
                          <a:ea typeface="宋体" pitchFamily="2" charset="-122"/>
                          <a:cs typeface="Arial" charset="0"/>
                        </a:rPr>
                        <a:t>С А Р А Ј Е В О</a:t>
                      </a:r>
                      <a:endParaRPr kumimoji="1" lang="sr-Cyrl-C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hr-HR" sz="1000" b="0" i="1" u="none" strike="noStrike" cap="none" normalizeH="0" baseline="0" dirty="0" smtClean="0">
                        <a:ln>
                          <a:noFill/>
                        </a:ln>
                        <a:solidFill>
                          <a:srgbClr val="000000"/>
                        </a:solidFill>
                        <a:effectLst/>
                        <a:latin typeface="Times New Roman" pitchFamily="18" charset="0"/>
                        <a:ea typeface="宋体" pitchFamily="2" charset="-122"/>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Bosnia and Herzegovina</a:t>
                      </a:r>
                      <a:endParaRPr kumimoji="1" lang="hr-HR"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000" b="1" i="1" u="none" strike="noStrike" cap="none" normalizeH="0" baseline="0" dirty="0" err="1" smtClean="0">
                          <a:ln>
                            <a:noFill/>
                          </a:ln>
                          <a:solidFill>
                            <a:srgbClr val="000000"/>
                          </a:solidFill>
                          <a:effectLst/>
                          <a:latin typeface="Times New Roman" pitchFamily="18" charset="0"/>
                          <a:ea typeface="宋体" pitchFamily="2" charset="-122"/>
                          <a:cs typeface="Times New Roman" pitchFamily="18" charset="0"/>
                        </a:rPr>
                        <a:t>Labo</a:t>
                      </a:r>
                      <a:r>
                        <a:rPr kumimoji="1" lang="bs-Latn-BA"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u</a:t>
                      </a:r>
                      <a:r>
                        <a:rPr kumimoji="1" lang="en-US"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r and Employment Agency of </a:t>
                      </a:r>
                      <a:endParaRPr kumimoji="1" lang="hr-HR"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Bosnia and Herzegovina</a:t>
                      </a:r>
                      <a:endParaRPr kumimoji="1" lang="hr-HR"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000" b="1" i="1"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S A R A J E V O</a:t>
                      </a:r>
                      <a:endParaRPr kumimoji="1" lang="en-US" sz="1000" b="0" i="0" u="none" strike="noStrike" cap="none" normalizeH="0" baseline="0" dirty="0" smtClean="0">
                        <a:ln>
                          <a:noFill/>
                        </a:ln>
                        <a:solidFill>
                          <a:schemeClr val="tx1"/>
                        </a:solidFill>
                        <a:effectLst/>
                        <a:latin typeface="Times New Roman" pitchFamily="18" charset="0"/>
                        <a:ea typeface="宋体" pitchFamily="2" charset="-122"/>
                      </a:endParaRPr>
                    </a:p>
                  </a:txBody>
                  <a:tcPr marT="45732" marB="45732" horzOverflow="overflow">
                    <a:lnL>
                      <a:noFill/>
                    </a:lnL>
                    <a:lnR cap="flat">
                      <a:noFill/>
                    </a:lnR>
                    <a:lnT cap="flat">
                      <a:noFill/>
                    </a:lnT>
                    <a:lnB cap="flat">
                      <a:noFill/>
                    </a:lnB>
                    <a:lnTlToBr>
                      <a:noFill/>
                    </a:lnTlToBr>
                    <a:lnBlToTr>
                      <a:noFill/>
                    </a:lnBlToTr>
                    <a:noFill/>
                  </a:tcPr>
                </a:tc>
              </a:tr>
            </a:tbl>
          </a:graphicData>
        </a:graphic>
      </p:graphicFrame>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94438"/>
            <a:ext cx="834008"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a:xfrm>
            <a:off x="685800" y="2130425"/>
            <a:ext cx="7772400" cy="4106887"/>
          </a:xfrm>
        </p:spPr>
        <p:txBody>
          <a:bodyPr>
            <a:normAutofit/>
          </a:bodyPr>
          <a:lstStyle/>
          <a:p>
            <a:r>
              <a:rPr lang="bs-Latn-BA" dirty="0"/>
              <a:t/>
            </a:r>
            <a:br>
              <a:rPr lang="bs-Latn-BA" dirty="0"/>
            </a:br>
            <a:endParaRPr lang="en-US" sz="2700" b="1" dirty="0">
              <a:latin typeface="Book Antiqua" pitchFamily="18" charset="0"/>
            </a:endParaRPr>
          </a:p>
        </p:txBody>
      </p:sp>
      <p:sp>
        <p:nvSpPr>
          <p:cNvPr id="6" name="Rectangle 5"/>
          <p:cNvSpPr/>
          <p:nvPr/>
        </p:nvSpPr>
        <p:spPr>
          <a:xfrm>
            <a:off x="827584" y="2492896"/>
            <a:ext cx="7344816" cy="3610219"/>
          </a:xfrm>
          <a:prstGeom prst="rect">
            <a:avLst/>
          </a:prstGeom>
        </p:spPr>
        <p:txBody>
          <a:bodyPr wrap="square">
            <a:spAutoFit/>
          </a:bodyPr>
          <a:lstStyle/>
          <a:p>
            <a:pPr lvl="0" algn="ctr">
              <a:lnSpc>
                <a:spcPct val="115000"/>
              </a:lnSpc>
              <a:spcBef>
                <a:spcPts val="1200"/>
              </a:spcBef>
              <a:spcAft>
                <a:spcPts val="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Methods for monitoring efficiency of work in public employment services in Bosnia and Herzegovina</a:t>
            </a:r>
          </a:p>
          <a:p>
            <a:pPr lvl="0" algn="ctr">
              <a:lnSpc>
                <a:spcPct val="115000"/>
              </a:lnSpc>
              <a:spcBef>
                <a:spcPts val="1200"/>
              </a:spcBef>
              <a:spcAft>
                <a:spcPts val="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CPESSEC</a:t>
            </a:r>
            <a:endParaRPr lang="en-GB" sz="1600" b="1" dirty="0" smtClean="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1200"/>
              </a:spcBef>
              <a:spcAft>
                <a:spcPts val="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Managerial Conference</a:t>
            </a:r>
            <a:endParaRPr lang="bs-Latn-BA" b="1" dirty="0" smtClean="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1200"/>
              </a:spcBef>
              <a:spcAft>
                <a:spcPts val="0"/>
              </a:spcAft>
            </a:pPr>
            <a:endParaRPr lang="en-GB" b="1" dirty="0" smtClean="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1200"/>
              </a:spcBef>
              <a:spcAft>
                <a:spcPts val="0"/>
              </a:spcAft>
            </a:pPr>
            <a:r>
              <a:rPr lang="en-GB" sz="1600" b="1" dirty="0" smtClean="0">
                <a:latin typeface="Calibri" panose="020F0502020204030204" pitchFamily="34" charset="0"/>
                <a:ea typeface="Calibri" panose="020F0502020204030204" pitchFamily="34" charset="0"/>
                <a:cs typeface="Times New Roman" panose="02020603050405020304" pitchFamily="18" charset="0"/>
              </a:rPr>
              <a:t>Budapest, 08  November 2017</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6839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2000">
              <a:schemeClr val="accent1">
                <a:tint val="44500"/>
                <a:satMod val="160000"/>
              </a:schemeClr>
            </a:gs>
            <a:gs pos="86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70000" lnSpcReduction="20000"/>
          </a:bodyPr>
          <a:lstStyle/>
          <a:p>
            <a:pPr marL="0" indent="0">
              <a:buNone/>
            </a:pPr>
            <a:r>
              <a:rPr lang="en-GB" b="1" dirty="0" smtClean="0">
                <a:latin typeface="Calibri" panose="020F0502020204030204" pitchFamily="34" charset="0"/>
                <a:ea typeface="Calibri" panose="020F0502020204030204" pitchFamily="34" charset="0"/>
                <a:cs typeface="Times New Roman" panose="02020603050405020304" pitchFamily="18" charset="0"/>
              </a:rPr>
              <a:t>5. Evidence-based design and implementation of PES services</a:t>
            </a:r>
          </a:p>
          <a:p>
            <a:pPr marL="0" indent="0">
              <a:buNone/>
            </a:pPr>
            <a:r>
              <a:rPr lang="en-GB" sz="2600" b="1" dirty="0" smtClean="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2600" b="1" dirty="0" smtClean="0">
                <a:latin typeface="Calibri" panose="020F0502020204030204" pitchFamily="34" charset="0"/>
                <a:ea typeface="Calibri" panose="020F0502020204030204" pitchFamily="34" charset="0"/>
                <a:cs typeface="Times New Roman" panose="02020603050405020304" pitchFamily="18" charset="0"/>
              </a:rPr>
              <a:t>      </a:t>
            </a:r>
            <a:r>
              <a:rPr lang="en-GB" sz="2600" dirty="0" smtClean="0">
                <a:latin typeface="Calibri" panose="020F0502020204030204" pitchFamily="34" charset="0"/>
                <a:ea typeface="Calibri" panose="020F0502020204030204" pitchFamily="34" charset="0"/>
                <a:cs typeface="Times New Roman" panose="02020603050405020304" pitchFamily="18" charset="0"/>
              </a:rPr>
              <a:t>Job clubs</a:t>
            </a:r>
            <a:endParaRPr lang="bs-Latn-BA" sz="2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600" dirty="0" smtClean="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GB" sz="2600" dirty="0" smtClean="0">
                <a:latin typeface="Calibri" panose="020F0502020204030204" pitchFamily="34" charset="0"/>
                <a:ea typeface="Calibri" panose="020F0502020204030204" pitchFamily="34" charset="0"/>
                <a:cs typeface="Times New Roman" panose="02020603050405020304" pitchFamily="18" charset="0"/>
              </a:rPr>
              <a:t>Job club is an active labour</a:t>
            </a:r>
            <a:r>
              <a:rPr lang="bs-Latn-BA" sz="2600" dirty="0" smtClean="0">
                <a:latin typeface="Calibri" panose="020F0502020204030204" pitchFamily="34" charset="0"/>
                <a:ea typeface="Calibri" panose="020F0502020204030204" pitchFamily="34" charset="0"/>
                <a:cs typeface="Times New Roman" panose="02020603050405020304" pitchFamily="18" charset="0"/>
              </a:rPr>
              <a:t> market </a:t>
            </a:r>
            <a:r>
              <a:rPr lang="en-GB" sz="2600" dirty="0" smtClean="0">
                <a:latin typeface="Calibri" panose="020F0502020204030204" pitchFamily="34" charset="0"/>
                <a:ea typeface="Calibri" panose="020F0502020204030204" pitchFamily="34" charset="0"/>
                <a:cs typeface="Times New Roman" panose="02020603050405020304" pitchFamily="18" charset="0"/>
              </a:rPr>
              <a:t>measure that provides continuous support to young unemployed individuals in their job seeking activities.</a:t>
            </a:r>
          </a:p>
          <a:p>
            <a:pPr>
              <a:buFontTx/>
              <a:buChar char="-"/>
            </a:pPr>
            <a:r>
              <a:rPr lang="en-GB" sz="2600" dirty="0" smtClean="0">
                <a:ea typeface="Calibri" panose="020F0502020204030204" pitchFamily="34" charset="0"/>
                <a:cs typeface="Times New Roman" panose="02020603050405020304" pitchFamily="18" charset="0"/>
              </a:rPr>
              <a:t>A network of 29 such clubs operating within PESs was set up in BiH and these are administered by counsellors employed in employment offices</a:t>
            </a:r>
            <a:r>
              <a:rPr lang="en-GB" sz="2600" dirty="0" smtClean="0">
                <a:latin typeface="Calibri" panose="020F0502020204030204" pitchFamily="34" charset="0"/>
                <a:ea typeface="Calibri" panose="020F0502020204030204" pitchFamily="34" charset="0"/>
                <a:cs typeface="Times New Roman" panose="02020603050405020304" pitchFamily="18" charset="0"/>
              </a:rPr>
              <a:t>.</a:t>
            </a:r>
          </a:p>
          <a:p>
            <a:pPr>
              <a:buFontTx/>
              <a:buChar char="-"/>
            </a:pPr>
            <a:r>
              <a:rPr lang="en-GB" sz="2600" dirty="0" smtClean="0">
                <a:ea typeface="Calibri" panose="020F0502020204030204" pitchFamily="34" charset="0"/>
                <a:cs typeface="Times New Roman" panose="02020603050405020304" pitchFamily="18" charset="0"/>
              </a:rPr>
              <a:t>There is a great interest among clients and an obvious need to set up new clubs and strengthen the counselling function for youth in all public employment services in BiH. </a:t>
            </a:r>
            <a:endParaRPr lang="en-GB" sz="2600" dirty="0" smtClean="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GB" sz="2600" dirty="0" smtClean="0">
                <a:ea typeface="Calibri" panose="020F0502020204030204" pitchFamily="34" charset="0"/>
                <a:cs typeface="Times New Roman" panose="02020603050405020304" pitchFamily="18" charset="0"/>
              </a:rPr>
              <a:t>Job club is a measure that combines skills enhancement, job search discipline and counselling support which is what makes its methodology different to all other methods.  Job club is not only a training on CV writing, scouring of job advertisements or simulating job interviews, it also includes</a:t>
            </a:r>
            <a:r>
              <a:rPr lang="bs-Latn-BA" sz="2600" dirty="0" smtClean="0">
                <a:ea typeface="Calibri" panose="020F0502020204030204" pitchFamily="34" charset="0"/>
                <a:cs typeface="Times New Roman" panose="02020603050405020304" pitchFamily="18" charset="0"/>
              </a:rPr>
              <a:t> </a:t>
            </a:r>
            <a:r>
              <a:rPr lang="en-GB" sz="2600" dirty="0" smtClean="0">
                <a:ea typeface="Calibri" panose="020F0502020204030204" pitchFamily="34" charset="0"/>
                <a:cs typeface="Times New Roman" panose="02020603050405020304" pitchFamily="18" charset="0"/>
              </a:rPr>
              <a:t>group support from other job seekers and counsellors with one common goal – to find a job in shortest time possible. </a:t>
            </a:r>
            <a:br>
              <a:rPr lang="en-GB" sz="2600" dirty="0" smtClean="0">
                <a:ea typeface="Calibri" panose="020F0502020204030204" pitchFamily="34" charset="0"/>
                <a:cs typeface="Times New Roman" panose="02020603050405020304" pitchFamily="18" charset="0"/>
              </a:rPr>
            </a:br>
            <a:endParaRPr lang="en-GB" sz="26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4869160"/>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94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8000">
              <a:schemeClr val="accent1">
                <a:tint val="44500"/>
                <a:satMod val="160000"/>
              </a:schemeClr>
            </a:gs>
            <a:gs pos="87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4786124"/>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692696"/>
            <a:ext cx="8461523" cy="4093428"/>
          </a:xfrm>
          <a:prstGeom prst="rect">
            <a:avLst/>
          </a:prstGeom>
        </p:spPr>
        <p:txBody>
          <a:bodyPr wrap="square">
            <a:spAutoFit/>
          </a:bodyPr>
          <a:lstStyle/>
          <a:p>
            <a:pPr marL="285750" indent="-285750" algn="just">
              <a:buFont typeface="Arial" panose="020B0604020202020204" pitchFamily="34" charset="0"/>
              <a:buChar char="•"/>
            </a:pPr>
            <a:r>
              <a:rPr lang="en-GB" sz="2000" dirty="0" smtClean="0"/>
              <a:t>In order to motivate the counsellors employed in job clubs a performance measurement system was set up to compare</a:t>
            </a:r>
            <a:r>
              <a:rPr lang="en-US" sz="2000" dirty="0" smtClean="0"/>
              <a:t> successfulness </a:t>
            </a:r>
            <a:r>
              <a:rPr lang="bs-Latn-BA" sz="2000" dirty="0" smtClean="0"/>
              <a:t>between </a:t>
            </a:r>
            <a:r>
              <a:rPr lang="en-GB" sz="2000" dirty="0" smtClean="0"/>
              <a:t>clubs.</a:t>
            </a:r>
          </a:p>
          <a:p>
            <a:pPr algn="just"/>
            <a:endParaRPr lang="en-GB" sz="2000" dirty="0" smtClean="0"/>
          </a:p>
          <a:p>
            <a:pPr marL="285750" indent="-285750" algn="just">
              <a:buFont typeface="Arial" panose="020B0604020202020204" pitchFamily="34" charset="0"/>
              <a:buChar char="•"/>
            </a:pPr>
            <a:r>
              <a:rPr lang="en-GB" sz="2000" dirty="0" smtClean="0"/>
              <a:t>Performance measurement is based on established indicators, such as the number of training participants, their level of job-seeking activity and ultimately, the number of transitions in employment.</a:t>
            </a:r>
          </a:p>
          <a:p>
            <a:pPr algn="just"/>
            <a:endParaRPr lang="en-GB" sz="2000" dirty="0" smtClean="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sz="2000" dirty="0" smtClean="0">
                <a:ea typeface="Calibri" panose="020F0502020204030204" pitchFamily="34" charset="0"/>
                <a:cs typeface="Times New Roman" panose="02020603050405020304" pitchFamily="18" charset="0"/>
              </a:rPr>
              <a:t>7 098 young people (4 266 women and 2 832 men) underwent training and received support provided by job clubs since the start of this measure; 3 090 of them (1 871 women and 1 219 men) found jobs either during or 6 months after the programme which is a v</a:t>
            </a:r>
            <a:r>
              <a:rPr lang="bs-Latn-BA" sz="2000" dirty="0" smtClean="0">
                <a:ea typeface="Calibri" panose="020F0502020204030204" pitchFamily="34" charset="0"/>
                <a:cs typeface="Times New Roman" panose="02020603050405020304" pitchFamily="18" charset="0"/>
              </a:rPr>
              <a:t>e</a:t>
            </a:r>
            <a:r>
              <a:rPr lang="en-GB" sz="2000" dirty="0" err="1" smtClean="0">
                <a:ea typeface="Calibri" panose="020F0502020204030204" pitchFamily="34" charset="0"/>
                <a:cs typeface="Times New Roman" panose="02020603050405020304" pitchFamily="18" charset="0"/>
              </a:rPr>
              <a:t>ry</a:t>
            </a:r>
            <a:r>
              <a:rPr lang="en-GB" sz="2000" dirty="0" smtClean="0">
                <a:ea typeface="Calibri" panose="020F0502020204030204" pitchFamily="34" charset="0"/>
                <a:cs typeface="Times New Roman" panose="02020603050405020304" pitchFamily="18" charset="0"/>
              </a:rPr>
              <a:t> good average that exceeds results of majority of other ALMP measures in BiH.</a:t>
            </a:r>
            <a:r>
              <a:rPr lang="en-GB" sz="2000" dirty="0" smtClean="0">
                <a:solidFill>
                  <a:schemeClr val="tx2"/>
                </a:solidFill>
                <a:ea typeface="Calibri" panose="020F0502020204030204" pitchFamily="34" charset="0"/>
                <a:cs typeface="Times New Roman" panose="02020603050405020304" pitchFamily="18" charset="0"/>
              </a:rPr>
              <a:t>  </a:t>
            </a:r>
            <a:endParaRPr lang="en-GB" sz="2000" dirty="0" smtClean="0">
              <a:solidFill>
                <a:schemeClr val="tx2"/>
              </a:solidFill>
            </a:endParaRPr>
          </a:p>
          <a:p>
            <a:pPr algn="just"/>
            <a:endParaRPr lang="en-GB" dirty="0"/>
          </a:p>
        </p:txBody>
      </p:sp>
    </p:spTree>
    <p:extLst>
      <p:ext uri="{BB962C8B-B14F-4D97-AF65-F5344CB8AC3E}">
        <p14:creationId xmlns:p14="http://schemas.microsoft.com/office/powerpoint/2010/main" val="88437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7000">
              <a:schemeClr val="accent1">
                <a:tint val="44500"/>
                <a:satMod val="160000"/>
              </a:schemeClr>
            </a:gs>
            <a:gs pos="86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4941168"/>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3568" y="476672"/>
            <a:ext cx="8003232" cy="5096780"/>
          </a:xfrm>
          <a:prstGeom prst="rect">
            <a:avLst/>
          </a:prstGeom>
        </p:spPr>
        <p:txBody>
          <a:bodyPr wrap="square">
            <a:spAutoFit/>
          </a:bodyPr>
          <a:lstStyle/>
          <a:p>
            <a:pPr marL="355600" lvl="0" indent="-355600">
              <a:lnSpc>
                <a:spcPct val="115000"/>
              </a:lnSpc>
              <a:spcBef>
                <a:spcPts val="1200"/>
              </a:spcBef>
              <a:spcAft>
                <a:spcPts val="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6. </a:t>
            </a:r>
            <a:r>
              <a:rPr lang="en-GB" sz="2400" b="1" dirty="0" smtClean="0"/>
              <a:t>Effective management of partnerships with stakeholders</a:t>
            </a:r>
            <a:endParaRPr lang="en-GB" sz="2400" b="1"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1200"/>
              </a:spcBef>
              <a:spcAft>
                <a:spcPts val="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smtClean="0">
                <a:latin typeface="Calibri" panose="020F0502020204030204" pitchFamily="34" charset="0"/>
                <a:ea typeface="Calibri" panose="020F0502020204030204" pitchFamily="34" charset="0"/>
                <a:cs typeface="Times New Roman" panose="02020603050405020304" pitchFamily="18" charset="0"/>
              </a:rPr>
              <a:t>Triple Win Project</a:t>
            </a:r>
            <a:endParaRPr lang="en-GB" sz="2400" b="1" dirty="0" smtClean="0">
              <a:latin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GB" sz="2000" dirty="0" smtClean="0"/>
              <a:t>Lead partners in the “Triple Win” project are the Labour and Employment Agency of BiH and International Placement Services (ZAV) of the German Federal Employment Agency.  The project is supported by the German Agency for International Cooperation (GIZ). </a:t>
            </a:r>
          </a:p>
          <a:p>
            <a:pPr marL="342900" indent="-342900" algn="just">
              <a:buFont typeface="Arial" panose="020B0604020202020204" pitchFamily="34" charset="0"/>
              <a:buChar char="•"/>
            </a:pPr>
            <a:r>
              <a:rPr lang="en-GB" sz="2000" dirty="0" smtClean="0"/>
              <a:t>The aim of the project is to train and recruit qualified nurses from Bosnia and Herzegovina to work in Germany. </a:t>
            </a:r>
          </a:p>
          <a:p>
            <a:pPr marL="342900" indent="-342900" algn="just">
              <a:buFont typeface="Arial" panose="020B0604020202020204" pitchFamily="34" charset="0"/>
              <a:buChar char="•"/>
            </a:pPr>
            <a:r>
              <a:rPr lang="en-GB" sz="2000" dirty="0" smtClean="0"/>
              <a:t>The project is implemented by means of an open call of the Labour and Employment Agency of BiH that is implemented by Entity employment services and the Employment Service of Brčko District BiH.  </a:t>
            </a:r>
          </a:p>
          <a:p>
            <a:pPr marL="342900" indent="-342900" algn="just">
              <a:buFont typeface="Arial" panose="020B0604020202020204" pitchFamily="34" charset="0"/>
              <a:buChar char="•"/>
            </a:pPr>
            <a:r>
              <a:rPr lang="en-GB" sz="2000" dirty="0" smtClean="0"/>
              <a:t>Triple Win is aimed at addressing the needs of the employers, the nurses, the countries of origin and employment and their relevant public employment service.</a:t>
            </a:r>
          </a:p>
          <a:p>
            <a:pPr algn="just"/>
            <a:r>
              <a:rPr lang="en-GB" sz="2000" dirty="0" smtClean="0"/>
              <a:t> </a:t>
            </a:r>
            <a:endParaRPr lang="en-GB" sz="2000" dirty="0"/>
          </a:p>
        </p:txBody>
      </p:sp>
    </p:spTree>
    <p:extLst>
      <p:ext uri="{BB962C8B-B14F-4D97-AF65-F5344CB8AC3E}">
        <p14:creationId xmlns:p14="http://schemas.microsoft.com/office/powerpoint/2010/main" val="202665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7000">
              <a:schemeClr val="accent1">
                <a:tint val="44500"/>
                <a:satMod val="160000"/>
              </a:schemeClr>
            </a:gs>
            <a:gs pos="84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399859" cy="5505475"/>
          </a:xfrm>
        </p:spPr>
        <p:txBody>
          <a:bodyPr>
            <a:noAutofit/>
          </a:bodyPr>
          <a:lstStyle/>
          <a:p>
            <a:pPr lvl="0">
              <a:spcBef>
                <a:spcPts val="0"/>
              </a:spcBef>
              <a:buFontTx/>
              <a:buChar char="-"/>
            </a:pPr>
            <a:r>
              <a:rPr lang="en-GB" sz="1800" dirty="0" smtClean="0"/>
              <a:t>Project implementation process:</a:t>
            </a:r>
          </a:p>
          <a:p>
            <a:pPr lvl="0">
              <a:spcBef>
                <a:spcPts val="0"/>
              </a:spcBef>
            </a:pPr>
            <a:r>
              <a:rPr lang="en-GB" sz="1800" dirty="0" smtClean="0"/>
              <a:t>After checking the received applications, representatives of ZAV conduct interviews with </a:t>
            </a:r>
            <a:r>
              <a:rPr lang="bs-Latn-BA" sz="1800" dirty="0" err="1" smtClean="0"/>
              <a:t>short-listed</a:t>
            </a:r>
            <a:r>
              <a:rPr lang="bs-Latn-BA" sz="1800" dirty="0" smtClean="0"/>
              <a:t> </a:t>
            </a:r>
            <a:r>
              <a:rPr lang="en-GB" sz="1800" dirty="0" smtClean="0"/>
              <a:t>candidates. </a:t>
            </a:r>
          </a:p>
          <a:p>
            <a:pPr lvl="0">
              <a:spcBef>
                <a:spcPts val="0"/>
              </a:spcBef>
            </a:pPr>
            <a:r>
              <a:rPr lang="en-GB" sz="1800" dirty="0" smtClean="0"/>
              <a:t>Candidates that lack the required German skills (minimum B1 CEFR level)</a:t>
            </a:r>
            <a:r>
              <a:rPr lang="bs-Latn-BA" sz="1800" dirty="0" smtClean="0"/>
              <a:t>,</a:t>
            </a:r>
            <a:r>
              <a:rPr lang="en-GB" sz="1800" dirty="0" smtClean="0"/>
              <a:t> but have scored high in the interview are included in language courses organized in cooperation with the Goethe Institute.</a:t>
            </a:r>
          </a:p>
          <a:p>
            <a:pPr lvl="0">
              <a:spcBef>
                <a:spcPts val="0"/>
              </a:spcBef>
            </a:pPr>
            <a:r>
              <a:rPr lang="bs-Latn-BA" sz="1800" dirty="0" smtClean="0"/>
              <a:t>C</a:t>
            </a:r>
            <a:r>
              <a:rPr lang="en-GB" sz="1800" dirty="0" err="1" smtClean="0"/>
              <a:t>andidates</a:t>
            </a:r>
            <a:r>
              <a:rPr lang="en-GB" sz="1800" dirty="0" smtClean="0"/>
              <a:t> that meet all requirements undergo the recruitment procedure that may include an interview with their prospective employers before signing employment contracts.</a:t>
            </a:r>
          </a:p>
          <a:p>
            <a:pPr lvl="0">
              <a:spcBef>
                <a:spcPts val="0"/>
              </a:spcBef>
            </a:pPr>
            <a:r>
              <a:rPr lang="en-GB" sz="1800" dirty="0" smtClean="0"/>
              <a:t>The bilingual employment contract that is constituent part of the Inter-state agreement is then signed by the employer and the worker and signed and sealed by the two state-level employment agencies and as such guarantees job security and exercise of all rights to workers taking employment in Germany.</a:t>
            </a:r>
          </a:p>
          <a:p>
            <a:pPr lvl="0">
              <a:spcBef>
                <a:spcPts val="0"/>
              </a:spcBef>
            </a:pPr>
            <a:r>
              <a:rPr lang="en-GB" sz="1800" dirty="0" smtClean="0"/>
              <a:t>The workers who have taken employment in Germany are obliged to initiate the procedure of recognition of their professional qualifications within a year from  taking employment, otherwise ZAV will refuse to renew the approval for </a:t>
            </a:r>
            <a:r>
              <a:rPr lang="en-US" sz="1800" dirty="0" smtClean="0"/>
              <a:t>employment </a:t>
            </a:r>
            <a:r>
              <a:rPr lang="en-GB" sz="1800" dirty="0" smtClean="0"/>
              <a:t>as the basis for residence title in Germany. </a:t>
            </a:r>
          </a:p>
          <a:p>
            <a:pPr lvl="0">
              <a:spcBef>
                <a:spcPts val="0"/>
              </a:spcBef>
            </a:pPr>
            <a:r>
              <a:rPr lang="en-GB" sz="1800" dirty="0" smtClean="0"/>
              <a:t>Successfully completed recognition procedure is </a:t>
            </a:r>
            <a:r>
              <a:rPr lang="en-GB" sz="1800" dirty="0" err="1" smtClean="0"/>
              <a:t>th</a:t>
            </a:r>
            <a:r>
              <a:rPr lang="bs-Latn-BA" sz="1800" dirty="0" smtClean="0"/>
              <a:t>e</a:t>
            </a:r>
            <a:r>
              <a:rPr lang="en-GB" sz="1800" dirty="0" smtClean="0"/>
              <a:t> basis for signing an indefinite employment contract and extension of residence p</a:t>
            </a:r>
            <a:r>
              <a:rPr lang="bs-Latn-BA" sz="1800" dirty="0" smtClean="0"/>
              <a:t>e</a:t>
            </a:r>
            <a:r>
              <a:rPr lang="en-GB" sz="1800" dirty="0" err="1" smtClean="0"/>
              <a:t>rmit</a:t>
            </a:r>
            <a:r>
              <a:rPr lang="en-GB" sz="1800" dirty="0" smtClean="0"/>
              <a:t> in Germany (twice </a:t>
            </a:r>
            <a:endParaRPr lang="bs-Latn-BA" sz="1800" dirty="0" smtClean="0"/>
          </a:p>
          <a:p>
            <a:pPr marL="0" lvl="0" indent="0">
              <a:spcBef>
                <a:spcPts val="0"/>
              </a:spcBef>
              <a:buNone/>
            </a:pPr>
            <a:r>
              <a:rPr lang="bs-Latn-BA" sz="1800" dirty="0" smtClean="0"/>
              <a:t>      </a:t>
            </a:r>
            <a:r>
              <a:rPr lang="en-GB" sz="1800" dirty="0" smtClean="0"/>
              <a:t>for a period of two years and then long-term residence permit).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29200"/>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11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5000">
              <a:schemeClr val="accent1">
                <a:tint val="44500"/>
                <a:satMod val="160000"/>
              </a:schemeClr>
            </a:gs>
            <a:gs pos="87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442" y="5183188"/>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23528" y="2420888"/>
            <a:ext cx="9001000" cy="4023320"/>
          </a:xfrm>
        </p:spPr>
        <p:txBody>
          <a:bodyPr>
            <a:normAutofit/>
          </a:bodyPr>
          <a:lstStyle/>
          <a:p>
            <a:pPr algn="l"/>
            <a:r>
              <a:rPr lang="bs-Latn-BA" sz="2400" dirty="0">
                <a:latin typeface="Calibri" panose="020F0502020204030204" pitchFamily="34" charset="0"/>
                <a:ea typeface="Calibri" panose="020F0502020204030204" pitchFamily="34" charset="0"/>
                <a:cs typeface="Times New Roman" panose="02020603050405020304" pitchFamily="18" charset="0"/>
              </a:rPr>
              <a:t/>
            </a:r>
            <a:br>
              <a:rPr lang="bs-Latn-BA" sz="2400" dirty="0">
                <a:latin typeface="Calibri" panose="020F0502020204030204" pitchFamily="34" charset="0"/>
                <a:ea typeface="Calibri" panose="020F0502020204030204" pitchFamily="34" charset="0"/>
                <a:cs typeface="Times New Roman" panose="02020603050405020304" pitchFamily="18" charset="0"/>
              </a:rPr>
            </a:br>
            <a:r>
              <a:rPr lang="bs-Latn-B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bs-Latn-B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bs-Latn-B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bs-Latn-BA"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bs-Latn-BA" sz="2400" dirty="0">
              <a:solidFill>
                <a:schemeClr val="bg1"/>
              </a:solidFill>
            </a:endParaRPr>
          </a:p>
        </p:txBody>
      </p:sp>
      <p:sp>
        <p:nvSpPr>
          <p:cNvPr id="6" name="Rectangle 5"/>
          <p:cNvSpPr/>
          <p:nvPr/>
        </p:nvSpPr>
        <p:spPr>
          <a:xfrm>
            <a:off x="323528" y="404664"/>
            <a:ext cx="8712968" cy="5539978"/>
          </a:xfrm>
          <a:prstGeom prst="rect">
            <a:avLst/>
          </a:prstGeom>
        </p:spPr>
        <p:txBody>
          <a:bodyPr wrap="square">
            <a:spAutoFit/>
          </a:bodyPr>
          <a:lstStyle/>
          <a:p>
            <a:r>
              <a:rPr lang="en-GB" sz="2400" b="1" dirty="0" smtClean="0">
                <a:latin typeface="Calibri" panose="020F0502020204030204" pitchFamily="34" charset="0"/>
                <a:ea typeface="Calibri" panose="020F0502020204030204" pitchFamily="34" charset="0"/>
                <a:cs typeface="Times New Roman" panose="02020603050405020304" pitchFamily="18" charset="0"/>
              </a:rPr>
              <a:t>7. </a:t>
            </a:r>
            <a:r>
              <a:rPr lang="en-GB" sz="2400" b="1" dirty="0" smtClean="0"/>
              <a:t>Allocation of PES resources (both human and financial)</a:t>
            </a:r>
          </a:p>
          <a:p>
            <a:endParaRPr lang="en-GB" sz="1600" b="1"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Calibri" panose="020F050202020403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Public employment services in BiH currently have 934 staff members in total; about 55% of them are in direct contact with clients. </a:t>
            </a:r>
          </a:p>
          <a:p>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Calibri" panose="020F050202020403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Average caseload per counsellor is 1100 job seekers. </a:t>
            </a:r>
          </a:p>
          <a:p>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Calibri" panose="020F050202020403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With a view of introducing contemporary work practices in PES in BiH, it is necessary to: </a:t>
            </a:r>
          </a:p>
          <a:p>
            <a:pPr marL="285750" indent="-285750">
              <a:buFontTx/>
              <a:buChar char="-"/>
            </a:pP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Tx/>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separate active from inactive job seekers, </a:t>
            </a:r>
            <a:r>
              <a:rPr lang="en-GB" i="1" dirty="0" err="1" smtClean="0">
                <a:latin typeface="Calibri" panose="020F0502020204030204" pitchFamily="34" charset="0"/>
                <a:ea typeface="Calibri" panose="020F0502020204030204" pitchFamily="34" charset="0"/>
                <a:cs typeface="Times New Roman" panose="02020603050405020304" pitchFamily="18" charset="0"/>
              </a:rPr>
              <a:t>i</a:t>
            </a:r>
            <a:r>
              <a:rPr lang="en-GB" i="1" dirty="0" smtClean="0">
                <a:latin typeface="Calibri" panose="020F0502020204030204" pitchFamily="34" charset="0"/>
                <a:ea typeface="Calibri" panose="020F0502020204030204" pitchFamily="34" charset="0"/>
                <a:cs typeface="Times New Roman" panose="02020603050405020304" pitchFamily="18" charset="0"/>
              </a:rPr>
              <a:t>. e. </a:t>
            </a:r>
            <a:r>
              <a:rPr lang="en-GB" dirty="0" smtClean="0">
                <a:latin typeface="Calibri" panose="020F0502020204030204" pitchFamily="34" charset="0"/>
                <a:ea typeface="Calibri" panose="020F0502020204030204" pitchFamily="34" charset="0"/>
                <a:cs typeface="Times New Roman" panose="02020603050405020304" pitchFamily="18" charset="0"/>
              </a:rPr>
              <a:t>persons who register merely to claim unemployment rights,</a:t>
            </a:r>
          </a:p>
          <a:p>
            <a:pPr lvl="1"/>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Tx/>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separate administrative from counselling jobs in PES,</a:t>
            </a:r>
          </a:p>
          <a:p>
            <a:pPr marL="742950" lvl="1" indent="-285750">
              <a:buFontTx/>
              <a:buChar char="-"/>
            </a:pP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Tx/>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introduce counter service and IT tools as a way of communication with job seekers and employers.</a:t>
            </a:r>
          </a:p>
          <a:p>
            <a:pPr lvl="1"/>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Tx/>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set up a system of performance-based evaluation of work in PES.</a:t>
            </a:r>
            <a:br>
              <a:rPr lang="en-GB" dirty="0" smtClean="0">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427198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6000">
              <a:schemeClr val="accent1">
                <a:tint val="44500"/>
                <a:satMod val="160000"/>
              </a:schemeClr>
            </a:gs>
            <a:gs pos="84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92696"/>
            <a:ext cx="8928992" cy="5433467"/>
          </a:xfrm>
        </p:spPr>
        <p:txBody>
          <a:bodyPr>
            <a:normAutofit/>
          </a:bodyPr>
          <a:lstStyle/>
          <a:p>
            <a:pPr lvl="1"/>
            <a:r>
              <a:rPr lang="sr-Latn-BA" sz="2400" dirty="0" smtClean="0"/>
              <a:t>Financial resources of PES in BiH consist of: </a:t>
            </a:r>
            <a:endParaRPr lang="sr-Latn-BA" sz="2400" dirty="0"/>
          </a:p>
          <a:p>
            <a:pPr lvl="2"/>
            <a:r>
              <a:rPr lang="sr-Latn-BA" dirty="0" smtClean="0"/>
              <a:t>Unemployment contributions,</a:t>
            </a:r>
          </a:p>
          <a:p>
            <a:pPr lvl="2"/>
            <a:r>
              <a:rPr lang="sr-Latn-BA" dirty="0" smtClean="0"/>
              <a:t>Grants.</a:t>
            </a:r>
            <a:endParaRPr lang="sr-Latn-BA" dirty="0"/>
          </a:p>
          <a:p>
            <a:pPr lvl="1"/>
            <a:endParaRPr lang="sr-Latn-BA" sz="1200" dirty="0" smtClean="0"/>
          </a:p>
          <a:p>
            <a:pPr lvl="1"/>
            <a:r>
              <a:rPr lang="sr-Latn-BA" sz="2400" dirty="0" smtClean="0"/>
              <a:t>These resources are used to finance (in the following order of priority):</a:t>
            </a:r>
          </a:p>
          <a:p>
            <a:pPr lvl="2"/>
            <a:r>
              <a:rPr lang="sr-Latn-BA" dirty="0"/>
              <a:t>o</a:t>
            </a:r>
            <a:r>
              <a:rPr lang="sr-Latn-BA" dirty="0" smtClean="0"/>
              <a:t>peration of PES,</a:t>
            </a:r>
          </a:p>
          <a:p>
            <a:pPr lvl="2"/>
            <a:r>
              <a:rPr lang="sr-Latn-BA" dirty="0" smtClean="0"/>
              <a:t>passive measures (unemployment cash benefit, health insurance in FBiH, contributions that are conditional for pension),</a:t>
            </a:r>
          </a:p>
          <a:p>
            <a:pPr lvl="2"/>
            <a:r>
              <a:rPr lang="sr-Latn-BA" dirty="0" smtClean="0"/>
              <a:t>ALMPs.</a:t>
            </a:r>
          </a:p>
          <a:p>
            <a:pPr marL="457200" lvl="1" indent="0">
              <a:buNone/>
            </a:pPr>
            <a:endParaRPr lang="sr-Latn-BA"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229200"/>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1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5000">
              <a:schemeClr val="accent1">
                <a:tint val="44500"/>
                <a:satMod val="160000"/>
              </a:schemeClr>
            </a:gs>
            <a:gs pos="83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908720"/>
            <a:ext cx="8229600" cy="4464496"/>
          </a:xfrm>
        </p:spPr>
        <p:txBody>
          <a:bodyPr>
            <a:normAutofit fontScale="90000"/>
          </a:bodyPr>
          <a:lstStyle/>
          <a:p>
            <a:r>
              <a:rPr lang="en-GB" b="1" dirty="0" smtClean="0">
                <a:latin typeface="Book Antiqua" pitchFamily="18" charset="0"/>
              </a:rPr>
              <a:t/>
            </a:r>
            <a:br>
              <a:rPr lang="en-GB" b="1" dirty="0" smtClean="0">
                <a:latin typeface="Book Antiqua" pitchFamily="18" charset="0"/>
              </a:rPr>
            </a:br>
            <a:r>
              <a:rPr lang="en-GB" b="1" dirty="0" smtClean="0">
                <a:latin typeface="Book Antiqua" pitchFamily="18" charset="0"/>
              </a:rPr>
              <a:t/>
            </a:r>
            <a:br>
              <a:rPr lang="en-GB" b="1" dirty="0" smtClean="0">
                <a:latin typeface="Book Antiqua" pitchFamily="18" charset="0"/>
              </a:rPr>
            </a:br>
            <a:r>
              <a:rPr lang="en-GB" b="1" dirty="0" smtClean="0">
                <a:latin typeface="Book Antiqua" pitchFamily="18" charset="0"/>
              </a:rPr>
              <a:t/>
            </a:r>
            <a:br>
              <a:rPr lang="en-GB" b="1" dirty="0" smtClean="0">
                <a:latin typeface="Book Antiqua" pitchFamily="18" charset="0"/>
              </a:rPr>
            </a:br>
            <a:r>
              <a:rPr lang="en-GB" b="1" dirty="0" smtClean="0">
                <a:latin typeface="Book Antiqua" pitchFamily="18" charset="0"/>
              </a:rPr>
              <a:t>Labour and Employment Agency of Bosnia and Herzegovina</a:t>
            </a:r>
            <a:br>
              <a:rPr lang="en-GB" b="1" dirty="0" smtClean="0">
                <a:latin typeface="Book Antiqua" pitchFamily="18" charset="0"/>
              </a:rPr>
            </a:br>
            <a:r>
              <a:rPr lang="en-GB" b="1" dirty="0" smtClean="0">
                <a:latin typeface="Book Antiqua" pitchFamily="18" charset="0"/>
              </a:rPr>
              <a:t/>
            </a:r>
            <a:br>
              <a:rPr lang="en-GB" b="1" dirty="0" smtClean="0">
                <a:latin typeface="Book Antiqua" pitchFamily="18" charset="0"/>
              </a:rPr>
            </a:br>
            <a:r>
              <a:rPr lang="en-GB" dirty="0" smtClean="0"/>
              <a:t>Thank you for your attention!</a:t>
            </a:r>
            <a:br>
              <a:rPr lang="en-GB" dirty="0" smtClean="0"/>
            </a:br>
            <a:r>
              <a:rPr lang="en-GB" dirty="0" smtClean="0">
                <a:solidFill>
                  <a:schemeClr val="bg1"/>
                </a:solidFill>
              </a:rPr>
              <a:t/>
            </a:r>
            <a:br>
              <a:rPr lang="en-GB" dirty="0" smtClean="0">
                <a:solidFill>
                  <a:schemeClr val="bg1"/>
                </a:solidFill>
              </a:rPr>
            </a:br>
            <a:endParaRPr lang="en-GB" dirty="0">
              <a:solidFill>
                <a:schemeClr val="bg1"/>
              </a:solidFill>
            </a:endParaRPr>
          </a:p>
        </p:txBody>
      </p:sp>
      <p:sp>
        <p:nvSpPr>
          <p:cNvPr id="6" name="Rectangle 5"/>
          <p:cNvSpPr/>
          <p:nvPr/>
        </p:nvSpPr>
        <p:spPr>
          <a:xfrm>
            <a:off x="971600" y="2551836"/>
            <a:ext cx="7128792" cy="954107"/>
          </a:xfrm>
          <a:prstGeom prst="rect">
            <a:avLst/>
          </a:prstGeom>
        </p:spPr>
        <p:txBody>
          <a:bodyPr wrap="square">
            <a:spAutoFit/>
          </a:bodyPr>
          <a:lstStyle/>
          <a:p>
            <a:pPr algn="ctr"/>
            <a:r>
              <a:rPr lang="bs-Latn-BA" sz="2800" b="1" dirty="0" smtClean="0">
                <a:latin typeface="Book Antiqua" pitchFamily="18" charset="0"/>
              </a:rPr>
              <a:t> </a:t>
            </a:r>
          </a:p>
          <a:p>
            <a:pPr algn="ctr"/>
            <a:endParaRPr lang="en-US" sz="2800" b="1" dirty="0">
              <a:latin typeface="Book Antiqua" pitchFamily="18" charset="0"/>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658" y="1124744"/>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16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4000">
              <a:schemeClr val="accent1">
                <a:tint val="44500"/>
                <a:satMod val="160000"/>
              </a:schemeClr>
            </a:gs>
            <a:gs pos="85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661248"/>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90632" y="332656"/>
            <a:ext cx="8424937" cy="5773888"/>
          </a:xfrm>
          <a:prstGeom prst="rect">
            <a:avLst/>
          </a:prstGeom>
        </p:spPr>
        <p:txBody>
          <a:bodyPr wrap="square">
            <a:spAutoFit/>
          </a:bodyPr>
          <a:lstStyle/>
          <a:p>
            <a:pPr marL="342900" lvl="0" indent="-342900">
              <a:lnSpc>
                <a:spcPct val="115000"/>
              </a:lnSpc>
              <a:spcBef>
                <a:spcPts val="1200"/>
              </a:spcBef>
              <a:spcAft>
                <a:spcPts val="0"/>
              </a:spcAft>
              <a:buFont typeface="+mj-lt"/>
              <a:buAutoNum type="arabicPeriod"/>
            </a:pPr>
            <a:r>
              <a:rPr lang="en-GB" sz="2800" b="1" dirty="0" smtClean="0">
                <a:latin typeface="Calibri" panose="020F0502020204030204" pitchFamily="34" charset="0"/>
                <a:ea typeface="Calibri" panose="020F0502020204030204" pitchFamily="34" charset="0"/>
                <a:cs typeface="Times New Roman" panose="02020603050405020304" pitchFamily="18" charset="0"/>
              </a:rPr>
              <a:t>Strategic performance management</a:t>
            </a:r>
          </a:p>
          <a:p>
            <a:pPr marL="342900" lvl="0" indent="-342900" algn="just">
              <a:lnSpc>
                <a:spcPct val="115000"/>
              </a:lnSpc>
              <a:spcBef>
                <a:spcPts val="1200"/>
              </a:spcBef>
              <a:spcAft>
                <a:spcPts val="0"/>
              </a:spcAft>
              <a:buFont typeface="Arial" panose="020B0604020202020204" pitchFamily="34" charset="0"/>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As a state-level institution, LEA BiH is obliged to </a:t>
            </a:r>
            <a:r>
              <a:rPr lang="bs-Latn-BA" sz="2000" dirty="0" smtClean="0">
                <a:latin typeface="Calibri" panose="020F0502020204030204" pitchFamily="34" charset="0"/>
                <a:ea typeface="Calibri" panose="020F0502020204030204" pitchFamily="34" charset="0"/>
                <a:cs typeface="Times New Roman" panose="02020603050405020304" pitchFamily="18" charset="0"/>
              </a:rPr>
              <a:t>prepare </a:t>
            </a:r>
            <a:r>
              <a:rPr lang="en-GB" sz="2000" dirty="0" smtClean="0">
                <a:latin typeface="Calibri" panose="020F0502020204030204" pitchFamily="34" charset="0"/>
                <a:ea typeface="Calibri" panose="020F0502020204030204" pitchFamily="34" charset="0"/>
                <a:cs typeface="Times New Roman" panose="02020603050405020304" pitchFamily="18" charset="0"/>
              </a:rPr>
              <a:t>annual activity programmes and reports, mid-term activity reports and reports based on planning and achievement of objectives, programmes and projects that have their </a:t>
            </a:r>
            <a:r>
              <a:rPr lang="bs-Latn-BA" sz="2000" dirty="0" smtClean="0">
                <a:latin typeface="Calibri" panose="020F0502020204030204" pitchFamily="34" charset="0"/>
                <a:ea typeface="Calibri" panose="020F0502020204030204" pitchFamily="34" charset="0"/>
                <a:cs typeface="Times New Roman" panose="02020603050405020304" pitchFamily="18" charset="0"/>
              </a:rPr>
              <a:t>own </a:t>
            </a:r>
            <a:r>
              <a:rPr lang="en-GB" sz="2000" dirty="0" smtClean="0">
                <a:latin typeface="Calibri" panose="020F0502020204030204" pitchFamily="34" charset="0"/>
                <a:ea typeface="Calibri" panose="020F0502020204030204" pitchFamily="34" charset="0"/>
                <a:cs typeface="Times New Roman" panose="02020603050405020304" pitchFamily="18" charset="0"/>
              </a:rPr>
              <a:t>performance measures.</a:t>
            </a:r>
          </a:p>
          <a:p>
            <a:pPr marL="342900" lvl="0" indent="-342900" algn="just">
              <a:lnSpc>
                <a:spcPct val="115000"/>
              </a:lnSpc>
              <a:spcBef>
                <a:spcPts val="1200"/>
              </a:spcBef>
              <a:spcAft>
                <a:spcPts val="0"/>
              </a:spcAft>
              <a:buFont typeface="Arial" panose="020B0604020202020204" pitchFamily="34" charset="0"/>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Thanks to planning and reporting methods, it is possible to monitor the overall performance of the institution</a:t>
            </a:r>
            <a:r>
              <a:rPr lang="bs-Latn-BA" sz="2000" dirty="0" smtClean="0">
                <a:latin typeface="Calibri" panose="020F0502020204030204" pitchFamily="34" charset="0"/>
                <a:ea typeface="Calibri" panose="020F0502020204030204" pitchFamily="34" charset="0"/>
                <a:cs typeface="Times New Roman" panose="02020603050405020304" pitchFamily="18" charset="0"/>
              </a:rPr>
              <a:t> and</a:t>
            </a:r>
            <a:r>
              <a:rPr lang="en-GB" sz="2000" dirty="0" smtClean="0">
                <a:latin typeface="Calibri" panose="020F0502020204030204" pitchFamily="34" charset="0"/>
                <a:ea typeface="Calibri" panose="020F0502020204030204" pitchFamily="34" charset="0"/>
                <a:cs typeface="Times New Roman" panose="02020603050405020304" pitchFamily="18" charset="0"/>
              </a:rPr>
              <a:t> of each individual sector, department and employee.</a:t>
            </a:r>
          </a:p>
          <a:p>
            <a:pPr marL="342900" lvl="0" indent="-342900" algn="just">
              <a:spcBef>
                <a:spcPts val="1200"/>
              </a:spcBef>
              <a:spcAft>
                <a:spcPts val="0"/>
              </a:spcAft>
              <a:buFont typeface="Arial" panose="020B0604020202020204" pitchFamily="34" charset="0"/>
              <a:buChar char="•"/>
            </a:pP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smtClean="0">
                <a:latin typeface="Calibri" panose="020F0502020204030204" pitchFamily="34" charset="0"/>
                <a:ea typeface="Calibri" panose="020F0502020204030204" pitchFamily="34" charset="0"/>
                <a:cs typeface="Times New Roman" panose="02020603050405020304" pitchFamily="18" charset="0"/>
              </a:rPr>
              <a:t>Advantages</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smtClean="0">
                <a:latin typeface="Calibri" panose="020F0502020204030204" pitchFamily="34" charset="0"/>
                <a:ea typeface="Calibri" panose="020F0502020204030204" pitchFamily="34" charset="0"/>
                <a:cs typeface="Times New Roman" panose="02020603050405020304" pitchFamily="18" charset="0"/>
              </a:rPr>
              <a:t>of this way of working are: </a:t>
            </a:r>
          </a:p>
          <a:p>
            <a:pPr marL="698500" lvl="0" indent="-342900" algn="just">
              <a:lnSpc>
                <a:spcPct val="115000"/>
              </a:lnSpc>
              <a:spcBef>
                <a:spcPts val="1200"/>
              </a:spcBef>
              <a:spcAft>
                <a:spcPts val="0"/>
              </a:spcAft>
              <a:buFontTx/>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possibility to establish accountability of heads of institutions for allocated budget funds,</a:t>
            </a:r>
          </a:p>
          <a:p>
            <a:pPr marL="698500" lvl="0" indent="-342900" algn="just">
              <a:lnSpc>
                <a:spcPct val="115000"/>
              </a:lnSpc>
              <a:spcBef>
                <a:spcPts val="1200"/>
              </a:spcBef>
              <a:spcAft>
                <a:spcPts val="0"/>
              </a:spcAft>
              <a:buFontTx/>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possibility to allocate resources to priority programme activities,</a:t>
            </a:r>
          </a:p>
          <a:p>
            <a:pPr marL="698500" lvl="0" indent="-342900" algn="just">
              <a:lnSpc>
                <a:spcPct val="115000"/>
              </a:lnSpc>
              <a:spcBef>
                <a:spcPts val="1200"/>
              </a:spcBef>
              <a:spcAft>
                <a:spcPts val="0"/>
              </a:spcAft>
              <a:buFontTx/>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easy way to measure results and efficiency. </a:t>
            </a:r>
          </a:p>
        </p:txBody>
      </p:sp>
    </p:spTree>
    <p:extLst>
      <p:ext uri="{BB962C8B-B14F-4D97-AF65-F5344CB8AC3E}">
        <p14:creationId xmlns:p14="http://schemas.microsoft.com/office/powerpoint/2010/main" val="333329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4000">
              <a:schemeClr val="accent1">
                <a:tint val="44500"/>
                <a:satMod val="160000"/>
              </a:schemeClr>
            </a:gs>
            <a:gs pos="83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661248"/>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51520" y="482378"/>
            <a:ext cx="8280920" cy="642366"/>
          </a:xfrm>
        </p:spPr>
        <p:txBody>
          <a:bodyPr>
            <a:noAutofit/>
          </a:bodyPr>
          <a:lstStyle/>
          <a:p>
            <a:r>
              <a:rPr lang="sr-Latn-BA" sz="2400" b="1" dirty="0" smtClean="0">
                <a:latin typeface="Calibri" panose="020F0502020204030204" pitchFamily="34" charset="0"/>
                <a:ea typeface="Calibri" panose="020F0502020204030204" pitchFamily="34" charset="0"/>
                <a:cs typeface="Times New Roman" panose="02020603050405020304" pitchFamily="18" charset="0"/>
              </a:rPr>
              <a:t>Example: LEA BiH Mid-term activity plan 2018-2020</a:t>
            </a:r>
            <a:r>
              <a:rPr lang="bs-Latn-BA" sz="2000" b="1" dirty="0">
                <a:latin typeface="Calibri" panose="020F0502020204030204" pitchFamily="34" charset="0"/>
                <a:ea typeface="Calibri" panose="020F0502020204030204" pitchFamily="34" charset="0"/>
                <a:cs typeface="Times New Roman" panose="02020603050405020304" pitchFamily="18" charset="0"/>
              </a:rPr>
              <a:t/>
            </a:r>
            <a:br>
              <a:rPr lang="bs-Latn-BA" sz="2000" b="1" dirty="0">
                <a:latin typeface="Calibri" panose="020F0502020204030204" pitchFamily="34" charset="0"/>
                <a:ea typeface="Calibri" panose="020F0502020204030204" pitchFamily="34" charset="0"/>
                <a:cs typeface="Times New Roman" panose="02020603050405020304" pitchFamily="18" charset="0"/>
              </a:rPr>
            </a:br>
            <a:endParaRPr lang="bs-Latn-BA" sz="2000" dirty="0"/>
          </a:p>
        </p:txBody>
      </p:sp>
      <p:pic>
        <p:nvPicPr>
          <p:cNvPr id="7" name="Picture 6"/>
          <p:cNvPicPr>
            <a:picLocks noChangeAspect="1"/>
          </p:cNvPicPr>
          <p:nvPr/>
        </p:nvPicPr>
        <p:blipFill>
          <a:blip r:embed="rId3"/>
          <a:stretch>
            <a:fillRect/>
          </a:stretch>
        </p:blipFill>
        <p:spPr>
          <a:xfrm>
            <a:off x="251520" y="1268760"/>
            <a:ext cx="4176464" cy="266429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822047737"/>
              </p:ext>
            </p:extLst>
          </p:nvPr>
        </p:nvGraphicFramePr>
        <p:xfrm>
          <a:off x="4644009" y="1281007"/>
          <a:ext cx="4248472" cy="2777744"/>
        </p:xfrm>
        <a:graphic>
          <a:graphicData uri="http://schemas.openxmlformats.org/drawingml/2006/table">
            <a:tbl>
              <a:tblPr firstRow="1" firstCol="1" bandRow="1">
                <a:tableStyleId>{5C22544A-7EE6-4342-B048-85BDC9FD1C3A}</a:tableStyleId>
              </a:tblPr>
              <a:tblGrid>
                <a:gridCol w="4248472"/>
              </a:tblGrid>
              <a:tr h="402377">
                <a:tc>
                  <a:txBody>
                    <a:bodyPr/>
                    <a:lstStyle/>
                    <a:p>
                      <a:pPr algn="just">
                        <a:lnSpc>
                          <a:spcPct val="115000"/>
                        </a:lnSpc>
                        <a:spcAft>
                          <a:spcPts val="1000"/>
                        </a:spcAft>
                      </a:pPr>
                      <a:r>
                        <a:rPr lang="en-US" sz="1200" dirty="0">
                          <a:effectLst/>
                        </a:rPr>
                        <a:t>1.STRATEŠKI OKVIR							          </a:t>
                      </a:r>
                      <a:endParaRPr lang="bs-Latn-B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61017">
                <a:tc>
                  <a:txBody>
                    <a:bodyPr/>
                    <a:lstStyle/>
                    <a:p>
                      <a:pPr algn="just">
                        <a:lnSpc>
                          <a:spcPct val="115000"/>
                        </a:lnSpc>
                        <a:spcAft>
                          <a:spcPts val="1000"/>
                        </a:spcAft>
                      </a:pPr>
                      <a:r>
                        <a:rPr lang="bs-Latn-BA" sz="1200" dirty="0">
                          <a:effectLst/>
                        </a:rPr>
                        <a:t>2.IZJAVA O VIZIJI I MISIJI ARZ BIH</a:t>
                      </a:r>
                    </a:p>
                    <a:p>
                      <a:pPr indent="450215" algn="just">
                        <a:lnSpc>
                          <a:spcPct val="115000"/>
                        </a:lnSpc>
                        <a:spcAft>
                          <a:spcPts val="1000"/>
                        </a:spcAft>
                      </a:pPr>
                      <a:r>
                        <a:rPr lang="bs-Latn-BA" sz="1200" dirty="0">
                          <a:effectLst/>
                        </a:rPr>
                        <a:t>2.1. VIZIJA                                                                                                                 </a:t>
                      </a:r>
                    </a:p>
                    <a:p>
                      <a:pPr indent="450215" algn="just">
                        <a:lnSpc>
                          <a:spcPct val="115000"/>
                        </a:lnSpc>
                        <a:spcAft>
                          <a:spcPts val="1000"/>
                        </a:spcAft>
                      </a:pPr>
                      <a:r>
                        <a:rPr lang="bs-Latn-BA" sz="1200" dirty="0">
                          <a:effectLst/>
                        </a:rPr>
                        <a:t>2.2  MISIJA</a:t>
                      </a:r>
                      <a:endParaRPr lang="bs-Latn-B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4634">
                <a:tc>
                  <a:txBody>
                    <a:bodyPr/>
                    <a:lstStyle/>
                    <a:p>
                      <a:pPr>
                        <a:lnSpc>
                          <a:spcPct val="115000"/>
                        </a:lnSpc>
                        <a:spcAft>
                          <a:spcPts val="1000"/>
                        </a:spcAft>
                      </a:pPr>
                      <a:r>
                        <a:rPr lang="en-US" sz="1200" dirty="0">
                          <a:effectLst/>
                        </a:rPr>
                        <a:t>3.</a:t>
                      </a:r>
                      <a:r>
                        <a:rPr lang="bs-Latn-BA" sz="1200" dirty="0">
                          <a:effectLst/>
                        </a:rPr>
                        <a:t>UČESNICI I PARTNERI </a:t>
                      </a:r>
                      <a:endParaRPr lang="bs-Latn-B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4634">
                <a:tc>
                  <a:txBody>
                    <a:bodyPr/>
                    <a:lstStyle/>
                    <a:p>
                      <a:pPr algn="just">
                        <a:lnSpc>
                          <a:spcPct val="115000"/>
                        </a:lnSpc>
                        <a:spcAft>
                          <a:spcPts val="1000"/>
                        </a:spcAft>
                      </a:pPr>
                      <a:r>
                        <a:rPr lang="bs-Latn-BA" sz="1200" dirty="0">
                          <a:effectLst/>
                        </a:rPr>
                        <a:t>4.OSNOVNA PROGRAMSKA OPREDJELJENJA                                                                                                             </a:t>
                      </a:r>
                      <a:endParaRPr lang="bs-Latn-B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94634">
                <a:tc>
                  <a:txBody>
                    <a:bodyPr/>
                    <a:lstStyle/>
                    <a:p>
                      <a:pPr algn="just">
                        <a:lnSpc>
                          <a:spcPct val="115000"/>
                        </a:lnSpc>
                        <a:spcAft>
                          <a:spcPts val="1000"/>
                        </a:spcAft>
                      </a:pPr>
                      <a:r>
                        <a:rPr lang="bs-Latn-BA" sz="1200" dirty="0">
                          <a:effectLst/>
                        </a:rPr>
                        <a:t>5.RESURSI I KAPACITETI POTREBNI ZA POSTIZANJE CILJEVA                           </a:t>
                      </a:r>
                      <a:endParaRPr lang="bs-Latn-B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2377">
                <a:tc>
                  <a:txBody>
                    <a:bodyPr/>
                    <a:lstStyle/>
                    <a:p>
                      <a:pPr algn="just">
                        <a:lnSpc>
                          <a:spcPct val="115000"/>
                        </a:lnSpc>
                        <a:spcAft>
                          <a:spcPts val="1000"/>
                        </a:spcAft>
                      </a:pPr>
                      <a:r>
                        <a:rPr lang="bs-Latn-BA" sz="1200" dirty="0">
                          <a:effectLst/>
                        </a:rPr>
                        <a:t>6.OKVIR ZA PRAĆENJE PROVOĐENJA PLANA I EVALUACIJA REZULTATA </a:t>
                      </a:r>
                      <a:endParaRPr lang="bs-Latn-B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02377">
                <a:tc>
                  <a:txBody>
                    <a:bodyPr/>
                    <a:lstStyle/>
                    <a:p>
                      <a:pPr>
                        <a:lnSpc>
                          <a:spcPct val="115000"/>
                        </a:lnSpc>
                        <a:spcAft>
                          <a:spcPts val="1000"/>
                        </a:spcAft>
                      </a:pPr>
                      <a:r>
                        <a:rPr lang="bs-Latn-BA" sz="1200" dirty="0">
                          <a:effectLst/>
                        </a:rPr>
                        <a:t>PRILOG AKCIONI PLAN SREDNJOROČNOG PLANA RADA AGENCIJE ZA RAD I ZAPOŠLJAVANJE BIH</a:t>
                      </a:r>
                      <a:endParaRPr lang="bs-Latn-B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4"/>
          <a:stretch>
            <a:fillRect/>
          </a:stretch>
        </p:blipFill>
        <p:spPr>
          <a:xfrm>
            <a:off x="2195736" y="4148664"/>
            <a:ext cx="4195589" cy="2595413"/>
          </a:xfrm>
          <a:prstGeom prst="rect">
            <a:avLst/>
          </a:prstGeom>
        </p:spPr>
      </p:pic>
    </p:spTree>
    <p:extLst>
      <p:ext uri="{BB962C8B-B14F-4D97-AF65-F5344CB8AC3E}">
        <p14:creationId xmlns:p14="http://schemas.microsoft.com/office/powerpoint/2010/main" val="3581722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0000">
              <a:schemeClr val="accent1">
                <a:tint val="44500"/>
                <a:satMod val="160000"/>
              </a:schemeClr>
            </a:gs>
            <a:gs pos="85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229600" cy="5760640"/>
          </a:xfrm>
        </p:spPr>
        <p:txBody>
          <a:bodyPr>
            <a:normAutofit fontScale="85000" lnSpcReduction="10000"/>
          </a:bodyPr>
          <a:lstStyle/>
          <a:p>
            <a:pPr marL="0" lvl="0" indent="0">
              <a:lnSpc>
                <a:spcPct val="115000"/>
              </a:lnSpc>
              <a:spcBef>
                <a:spcPts val="1200"/>
              </a:spcBef>
              <a:buNone/>
            </a:pPr>
            <a:r>
              <a:rPr lang="en-GB" sz="2800" b="1" dirty="0" smtClean="0">
                <a:latin typeface="Calibri" panose="020F0502020204030204" pitchFamily="34" charset="0"/>
                <a:ea typeface="Calibri" panose="020F0502020204030204" pitchFamily="34" charset="0"/>
                <a:cs typeface="Times New Roman" panose="02020603050405020304" pitchFamily="18" charset="0"/>
              </a:rPr>
              <a:t>2. </a:t>
            </a:r>
            <a:r>
              <a:rPr lang="en-GB" sz="2600" b="1" dirty="0" smtClean="0"/>
              <a:t>Design of operational processes such as effective channelling and profiling of jobseekers and tailored use of active labour market instruments</a:t>
            </a:r>
            <a:endParaRPr lang="en-GB" sz="2600" b="1"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1200"/>
              </a:spcBef>
              <a:buNone/>
            </a:pPr>
            <a:r>
              <a:rPr lang="en-GB" sz="2000" dirty="0" smtClean="0">
                <a:latin typeface="Calibri" panose="020F0502020204030204" pitchFamily="34" charset="0"/>
                <a:ea typeface="Calibri" panose="020F0502020204030204" pitchFamily="34" charset="0"/>
                <a:cs typeface="Times New Roman" panose="02020603050405020304" pitchFamily="18" charset="0"/>
              </a:rPr>
              <a:t>-</a:t>
            </a:r>
            <a:r>
              <a:rPr lang="en-GB" sz="1800" b="1" dirty="0" smtClean="0">
                <a:latin typeface="Calibri" panose="020F0502020204030204" pitchFamily="34" charset="0"/>
                <a:ea typeface="Calibri" panose="020F0502020204030204" pitchFamily="34" charset="0"/>
                <a:cs typeface="Times New Roman" panose="02020603050405020304" pitchFamily="18" charset="0"/>
              </a:rPr>
              <a:t>Example 1: </a:t>
            </a:r>
            <a:r>
              <a:rPr lang="en-GB" sz="1800" dirty="0" smtClean="0">
                <a:latin typeface="Calibri" panose="020F0502020204030204" pitchFamily="34" charset="0"/>
                <a:ea typeface="Calibri" panose="020F0502020204030204" pitchFamily="34" charset="0"/>
                <a:cs typeface="Times New Roman" panose="02020603050405020304" pitchFamily="18" charset="0"/>
              </a:rPr>
              <a:t>Implementation of YEP Project is underway – Reform package that aims to: </a:t>
            </a:r>
          </a:p>
          <a:p>
            <a:pPr>
              <a:lnSpc>
                <a:spcPct val="115000"/>
              </a:lnSpc>
              <a:spcBef>
                <a:spcPts val="1200"/>
              </a:spcBef>
              <a:buAutoNum type="alphaLcPeriod"/>
            </a:pPr>
            <a:r>
              <a:rPr lang="en-GB" sz="1800" dirty="0" smtClean="0"/>
              <a:t>improve operation of municipal PES offices by introducing more efficient administrative procedures and counselling services,</a:t>
            </a:r>
          </a:p>
          <a:p>
            <a:pPr>
              <a:lnSpc>
                <a:spcPct val="115000"/>
              </a:lnSpc>
              <a:spcBef>
                <a:spcPts val="1200"/>
              </a:spcBef>
              <a:buAutoNum type="alphaLcPeriod"/>
            </a:pPr>
            <a:r>
              <a:rPr lang="en-GB" sz="1800" dirty="0" smtClean="0"/>
              <a:t>develop a contemporary performance management system (change of working practices and </a:t>
            </a:r>
            <a:r>
              <a:rPr lang="en-US" sz="1800" dirty="0" smtClean="0"/>
              <a:t>improvement</a:t>
            </a:r>
            <a:r>
              <a:rPr lang="bs-Latn-BA" sz="1800" dirty="0" smtClean="0"/>
              <a:t> of </a:t>
            </a:r>
            <a:r>
              <a:rPr lang="en-GB" sz="1800" dirty="0" smtClean="0"/>
              <a:t>infrastructure (refurbishment and new technical equipment) run in parallel. </a:t>
            </a:r>
          </a:p>
          <a:p>
            <a:pPr marL="0" indent="0">
              <a:lnSpc>
                <a:spcPct val="115000"/>
              </a:lnSpc>
              <a:spcBef>
                <a:spcPts val="1200"/>
              </a:spcBef>
              <a:buNone/>
            </a:pPr>
            <a:endParaRPr lang="en-GB" sz="1600" dirty="0" smtClean="0"/>
          </a:p>
          <a:p>
            <a:pPr marL="0" indent="0">
              <a:buNone/>
            </a:pPr>
            <a:r>
              <a:rPr lang="en-GB" sz="1600" dirty="0" smtClean="0"/>
              <a:t>- </a:t>
            </a:r>
            <a:r>
              <a:rPr lang="en-GB" sz="1800" dirty="0" smtClean="0"/>
              <a:t>The Project provides for:</a:t>
            </a:r>
          </a:p>
          <a:p>
            <a:pPr lvl="1">
              <a:buFont typeface="Wingdings" panose="05000000000000000000" pitchFamily="2" charset="2"/>
              <a:buChar char="ü"/>
            </a:pPr>
            <a:r>
              <a:rPr lang="en-GB" sz="1800" dirty="0" smtClean="0"/>
              <a:t>Separation of counselling from administrative jobs,</a:t>
            </a:r>
          </a:p>
          <a:p>
            <a:pPr lvl="1">
              <a:buFont typeface="Wingdings" panose="05000000000000000000" pitchFamily="2" charset="2"/>
              <a:buChar char="ü"/>
            </a:pPr>
            <a:r>
              <a:rPr lang="en-GB" sz="1800" dirty="0" smtClean="0"/>
              <a:t>Introduction of individual and group counselling services,  </a:t>
            </a:r>
          </a:p>
          <a:p>
            <a:pPr lvl="1">
              <a:buFont typeface="Wingdings" panose="05000000000000000000" pitchFamily="2" charset="2"/>
              <a:buChar char="ü"/>
            </a:pPr>
            <a:r>
              <a:rPr lang="en-GB" sz="1800" dirty="0" smtClean="0"/>
              <a:t>Job mediation tailored to employers‘ needs,</a:t>
            </a:r>
          </a:p>
          <a:p>
            <a:pPr lvl="1">
              <a:buFont typeface="Wingdings" panose="05000000000000000000" pitchFamily="2" charset="2"/>
              <a:buChar char="ü"/>
            </a:pPr>
            <a:r>
              <a:rPr lang="en-GB" sz="1800" dirty="0" smtClean="0"/>
              <a:t>Training of municipal PES </a:t>
            </a:r>
            <a:r>
              <a:rPr lang="en-US" sz="1800" dirty="0" smtClean="0"/>
              <a:t>offices</a:t>
            </a:r>
            <a:r>
              <a:rPr lang="bs-Latn-BA" sz="1800" dirty="0" smtClean="0"/>
              <a:t>‘ </a:t>
            </a:r>
            <a:r>
              <a:rPr lang="en-GB" sz="1800" dirty="0" smtClean="0"/>
              <a:t>staff to work with contemporary working methods,</a:t>
            </a:r>
          </a:p>
          <a:p>
            <a:pPr lvl="1">
              <a:buFont typeface="Wingdings" panose="05000000000000000000" pitchFamily="2" charset="2"/>
              <a:buChar char="ü"/>
            </a:pPr>
            <a:r>
              <a:rPr lang="en-GB" sz="1800" dirty="0" smtClean="0"/>
              <a:t>Adjustment of office premises to new working methods (reception points, counsellors‘ offices and rooms for group counselling sessions),</a:t>
            </a:r>
          </a:p>
          <a:p>
            <a:pPr lvl="1">
              <a:buFont typeface="Wingdings" panose="05000000000000000000" pitchFamily="2" charset="2"/>
              <a:buChar char="ü"/>
            </a:pPr>
            <a:r>
              <a:rPr lang="en-GB" sz="1800" dirty="0" smtClean="0"/>
              <a:t>Establishing of IT system and performance monitoring and management system to assess effects of new working methods.</a:t>
            </a:r>
          </a:p>
          <a:p>
            <a:pPr lvl="0">
              <a:lnSpc>
                <a:spcPct val="115000"/>
              </a:lnSpc>
              <a:spcBef>
                <a:spcPts val="1200"/>
              </a:spcBef>
              <a:buFontTx/>
              <a:buChar char="-"/>
            </a:pPr>
            <a:endParaRPr lang="en-GB"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782" y="5661248"/>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651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4000">
              <a:schemeClr val="accent1">
                <a:tint val="44500"/>
                <a:satMod val="160000"/>
              </a:schemeClr>
            </a:gs>
            <a:gs pos="86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bs-Latn-BA" sz="2000" dirty="0" smtClean="0">
                <a:solidFill>
                  <a:schemeClr val="bg1"/>
                </a:solidFill>
                <a:latin typeface="Verdana" panose="020B0604030504040204" pitchFamily="34" charset="0"/>
              </a:rPr>
              <a:t/>
            </a:r>
            <a:br>
              <a:rPr lang="bs-Latn-BA" sz="2000" dirty="0" smtClean="0">
                <a:solidFill>
                  <a:schemeClr val="bg1"/>
                </a:solidFill>
                <a:latin typeface="Verdana" panose="020B0604030504040204" pitchFamily="34" charset="0"/>
              </a:rPr>
            </a:br>
            <a:r>
              <a:rPr lang="bs-Latn-BA" sz="2700" dirty="0">
                <a:solidFill>
                  <a:schemeClr val="bg1"/>
                </a:solidFill>
                <a:latin typeface="Verdana" panose="020B0604030504040204" pitchFamily="34" charset="0"/>
              </a:rPr>
              <a:t> </a:t>
            </a:r>
            <a:r>
              <a:rPr lang="bs-Latn-BA" sz="2700" dirty="0">
                <a:solidFill>
                  <a:schemeClr val="bg1"/>
                </a:solidFill>
              </a:rPr>
              <a:t/>
            </a:r>
            <a:br>
              <a:rPr lang="bs-Latn-BA" sz="2700" dirty="0">
                <a:solidFill>
                  <a:schemeClr val="bg1"/>
                </a:solidFill>
              </a:rPr>
            </a:br>
            <a:r>
              <a:rPr lang="bs-Latn-BA" sz="2000" dirty="0"/>
              <a:t/>
            </a:r>
            <a:br>
              <a:rPr lang="bs-Latn-BA" sz="2000" dirty="0"/>
            </a:br>
            <a:endParaRPr lang="bs-Latn-BA" sz="2000" dirty="0"/>
          </a:p>
        </p:txBody>
      </p:sp>
      <p:sp>
        <p:nvSpPr>
          <p:cNvPr id="3" name="Content Placeholder 2"/>
          <p:cNvSpPr>
            <a:spLocks noGrp="1"/>
          </p:cNvSpPr>
          <p:nvPr>
            <p:ph idx="1"/>
          </p:nvPr>
        </p:nvSpPr>
        <p:spPr>
          <a:xfrm>
            <a:off x="457200" y="692696"/>
            <a:ext cx="8229600" cy="5433467"/>
          </a:xfrm>
        </p:spPr>
        <p:txBody>
          <a:bodyPr>
            <a:normAutofit fontScale="92500"/>
          </a:bodyPr>
          <a:lstStyle/>
          <a:p>
            <a:r>
              <a:rPr lang="en-GB" sz="2600" b="1" dirty="0" smtClean="0"/>
              <a:t>Example 2</a:t>
            </a:r>
            <a:r>
              <a:rPr lang="en-GB" sz="2600" dirty="0" smtClean="0"/>
              <a:t>: Employment Service of Republika Srpska – introduced an IT application to enhance counselling processes</a:t>
            </a:r>
          </a:p>
          <a:p>
            <a:pPr marL="0" indent="0">
              <a:buNone/>
            </a:pPr>
            <a:endParaRPr lang="en-GB" sz="2600" dirty="0" smtClean="0"/>
          </a:p>
          <a:p>
            <a:pPr marL="514350" indent="-514350">
              <a:buAutoNum type="alphaLcPeriod"/>
            </a:pPr>
            <a:r>
              <a:rPr lang="en-GB" sz="2400" dirty="0" smtClean="0"/>
              <a:t>The new solution provides for efficient and safe case management: personal unemployment card, calendar of reporting, counselling process and individual employment plan.</a:t>
            </a:r>
          </a:p>
          <a:p>
            <a:pPr marL="0" indent="0">
              <a:buNone/>
            </a:pPr>
            <a:endParaRPr lang="en-GB" sz="2400" dirty="0" smtClean="0"/>
          </a:p>
          <a:p>
            <a:pPr marL="514350" indent="-514350">
              <a:buAutoNum type="alphaLcPeriod"/>
            </a:pPr>
            <a:r>
              <a:rPr lang="en-GB" sz="2400" dirty="0" smtClean="0"/>
              <a:t>Data entry and </a:t>
            </a:r>
            <a:r>
              <a:rPr lang="bs-Latn-BA" sz="2400" dirty="0" smtClean="0"/>
              <a:t>further </a:t>
            </a:r>
            <a:r>
              <a:rPr lang="en-GB" sz="2400" dirty="0" smtClean="0"/>
              <a:t>updates are based on intelligent templates that simplify and accelerate data </a:t>
            </a:r>
            <a:r>
              <a:rPr lang="bs-Latn-BA" sz="2400" dirty="0" smtClean="0"/>
              <a:t>entry </a:t>
            </a:r>
            <a:r>
              <a:rPr lang="en-GB" sz="2400" dirty="0" smtClean="0"/>
              <a:t>process with high level of automation and  built-in logic check</a:t>
            </a:r>
            <a:r>
              <a:rPr lang="bs-Latn-BA" sz="2400" dirty="0" smtClean="0"/>
              <a:t>s</a:t>
            </a:r>
            <a:r>
              <a:rPr lang="en-GB" sz="2400" dirty="0" smtClean="0"/>
              <a:t> designed to prevent data entry errors. </a:t>
            </a:r>
            <a:r>
              <a:rPr lang="en-GB" dirty="0" smtClean="0"/>
              <a:t/>
            </a:r>
            <a:br>
              <a:rPr lang="en-GB" dirty="0" smtClean="0"/>
            </a:br>
            <a:r>
              <a:rPr lang="en-GB" dirty="0" smtClean="0"/>
              <a:t/>
            </a:r>
            <a:br>
              <a:rPr lang="en-GB" dirty="0" smtClean="0"/>
            </a:br>
            <a:endParaRPr lang="en-GB"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661248"/>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904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4000">
              <a:schemeClr val="accent1">
                <a:tint val="44500"/>
                <a:satMod val="160000"/>
              </a:schemeClr>
            </a:gs>
            <a:gs pos="88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latin typeface="Calibri" panose="020F0502020204030204" pitchFamily="34" charset="0"/>
                <a:ea typeface="Calibri" panose="020F0502020204030204" pitchFamily="34" charset="0"/>
                <a:cs typeface="Times New Roman" panose="02020603050405020304" pitchFamily="18" charset="0"/>
              </a:rPr>
              <a:t>3. Sustainable activation and management of transitions</a:t>
            </a:r>
            <a:endParaRPr lang="en-GB" sz="28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661248"/>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1417637"/>
            <a:ext cx="8435280" cy="5401479"/>
          </a:xfrm>
          <a:prstGeom prst="rect">
            <a:avLst/>
          </a:prstGeom>
        </p:spPr>
        <p:txBody>
          <a:bodyPr wrap="square">
            <a:spAutoFit/>
          </a:bodyPr>
          <a:lstStyle/>
          <a:p>
            <a:r>
              <a:rPr lang="en-GB" dirty="0" smtClean="0">
                <a:latin typeface="Calibri" panose="020F0502020204030204" pitchFamily="34" charset="0"/>
                <a:ea typeface="Calibri" panose="020F0502020204030204" pitchFamily="34" charset="0"/>
                <a:cs typeface="Times New Roman" panose="02020603050405020304" pitchFamily="18" charset="0"/>
              </a:rPr>
              <a:t>-</a:t>
            </a:r>
            <a:r>
              <a:rPr lang="en-GB" sz="2300" dirty="0" smtClean="0">
                <a:ea typeface="Calibri" panose="020F0502020204030204" pitchFamily="34" charset="0"/>
                <a:cs typeface="Times New Roman" panose="02020603050405020304" pitchFamily="18" charset="0"/>
              </a:rPr>
              <a:t> Public employment services in BiH establish counselling and ALMP systems </a:t>
            </a:r>
            <a:r>
              <a:rPr lang="bs-Latn-BA" sz="2300" dirty="0" smtClean="0">
                <a:ea typeface="Calibri" panose="020F0502020204030204" pitchFamily="34" charset="0"/>
                <a:cs typeface="Times New Roman" panose="02020603050405020304" pitchFamily="18" charset="0"/>
              </a:rPr>
              <a:t>in order </a:t>
            </a:r>
            <a:r>
              <a:rPr lang="en-GB" sz="2300" dirty="0" smtClean="0">
                <a:ea typeface="Calibri" panose="020F0502020204030204" pitchFamily="34" charset="0"/>
                <a:cs typeface="Times New Roman" panose="02020603050405020304" pitchFamily="18" charset="0"/>
              </a:rPr>
              <a:t>to respond timely with early intervention and activation - measures that prevent early drop-outs and provide sup</a:t>
            </a:r>
            <a:r>
              <a:rPr lang="bs-Latn-BA" sz="2300" dirty="0" smtClean="0">
                <a:ea typeface="Calibri" panose="020F0502020204030204" pitchFamily="34" charset="0"/>
                <a:cs typeface="Times New Roman" panose="02020603050405020304" pitchFamily="18" charset="0"/>
              </a:rPr>
              <a:t>p</a:t>
            </a:r>
            <a:r>
              <a:rPr lang="en-GB" sz="2300" dirty="0" smtClean="0">
                <a:ea typeface="Calibri" panose="020F0502020204030204" pitchFamily="34" charset="0"/>
                <a:cs typeface="Times New Roman" panose="02020603050405020304" pitchFamily="18" charset="0"/>
              </a:rPr>
              <a:t>ort in activation of inactive disadvantaged groups (youth, older persons, low skilled persons, etc.).</a:t>
            </a:r>
            <a:endParaRPr lang="en-GB" sz="2300" dirty="0" smtClean="0"/>
          </a:p>
          <a:p>
            <a:endParaRPr lang="en-GB" sz="2300" dirty="0" smtClean="0"/>
          </a:p>
          <a:p>
            <a:r>
              <a:rPr lang="en-GB" sz="2300" dirty="0" smtClean="0"/>
              <a:t>-This includes:</a:t>
            </a:r>
            <a:br>
              <a:rPr lang="en-GB" sz="2300" dirty="0" smtClean="0"/>
            </a:br>
            <a:r>
              <a:rPr lang="en-GB" sz="2300" dirty="0" smtClean="0"/>
              <a:t>1. Labour market integration – reforms and measures aimed at activation in the labour market through creation of new jobs, incentives to employers to offer </a:t>
            </a:r>
            <a:r>
              <a:rPr lang="bs-Latn-BA" sz="2300" dirty="0" smtClean="0"/>
              <a:t>good </a:t>
            </a:r>
            <a:r>
              <a:rPr lang="en-GB" sz="2300" dirty="0" smtClean="0"/>
              <a:t>quality on-the-job training programmes, incentives for entrepreneurship. </a:t>
            </a:r>
            <a:br>
              <a:rPr lang="en-GB" sz="2300" dirty="0" smtClean="0"/>
            </a:br>
            <a:r>
              <a:rPr lang="en-GB" sz="2300" dirty="0" smtClean="0"/>
              <a:t>2. Reform of education system and its adjustment to labour market needs.</a:t>
            </a:r>
            <a:br>
              <a:rPr lang="en-GB" sz="2300" dirty="0" smtClean="0"/>
            </a:br>
            <a:r>
              <a:rPr lang="en-GB" sz="2300" dirty="0" smtClean="0"/>
              <a:t>3. Establishing an adult education system in entire BiH.</a:t>
            </a:r>
            <a:br>
              <a:rPr lang="en-GB" sz="2300" dirty="0" smtClean="0"/>
            </a:br>
            <a:endParaRPr lang="en-GB" sz="2300" dirty="0"/>
          </a:p>
        </p:txBody>
      </p:sp>
    </p:spTree>
    <p:extLst>
      <p:ext uri="{BB962C8B-B14F-4D97-AF65-F5344CB8AC3E}">
        <p14:creationId xmlns:p14="http://schemas.microsoft.com/office/powerpoint/2010/main" val="3461457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5000">
              <a:schemeClr val="accent1">
                <a:tint val="44500"/>
                <a:satMod val="160000"/>
              </a:schemeClr>
            </a:gs>
            <a:gs pos="86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5760640"/>
          </a:xfrm>
        </p:spPr>
        <p:txBody>
          <a:bodyPr>
            <a:normAutofit lnSpcReduction="10000"/>
          </a:bodyPr>
          <a:lstStyle/>
          <a:p>
            <a:pPr marL="0" indent="0" algn="just">
              <a:buNone/>
            </a:pPr>
            <a:r>
              <a:rPr lang="en-GB" sz="2000" dirty="0" smtClean="0"/>
              <a:t>-  PES transition from a record-keeping into an active labour market institution</a:t>
            </a:r>
          </a:p>
          <a:p>
            <a:pPr marL="0" indent="0" algn="just">
              <a:buNone/>
            </a:pPr>
            <a:endParaRPr lang="en-GB" sz="1600" dirty="0" smtClean="0"/>
          </a:p>
          <a:p>
            <a:pPr algn="just"/>
            <a:r>
              <a:rPr lang="en-GB" sz="2000" dirty="0" smtClean="0"/>
              <a:t>Practical experience has shown that setting up a modern public employment service in accordance with best European practices can lead to a more efficient system.  This approach includes working with PES staff in the field (employment offices), a change in organisational structure and system of work, a change in work philosophy focused on service beneficiaries, performance orientation and improvement of working practices and change of physical environment. </a:t>
            </a:r>
          </a:p>
          <a:p>
            <a:pPr marL="0" indent="0" algn="just">
              <a:buNone/>
            </a:pPr>
            <a:endParaRPr lang="en-GB" sz="1100" dirty="0" smtClean="0"/>
          </a:p>
          <a:p>
            <a:pPr algn="just"/>
            <a:r>
              <a:rPr lang="en-GB" sz="2000" dirty="0" smtClean="0"/>
              <a:t>The most important step in the entire reform is the introduction of a performance monitoring and measurement system in PES that is used to define institutional objectives.</a:t>
            </a:r>
          </a:p>
          <a:p>
            <a:pPr marL="0" indent="0" algn="just">
              <a:buNone/>
            </a:pPr>
            <a:endParaRPr lang="en-GB" sz="1050" dirty="0" smtClean="0"/>
          </a:p>
          <a:p>
            <a:pPr algn="just"/>
            <a:r>
              <a:rPr lang="en-GB" sz="2000" dirty="0" smtClean="0"/>
              <a:t>The expected result of all activities is a new model of working with clients in all public employment services in BiH that will represent an added value of PES and change the perception and expectations of job seekers and the general public.</a:t>
            </a:r>
            <a:endParaRPr lang="en-GB" sz="20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5661248"/>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03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1000">
              <a:schemeClr val="accent1">
                <a:tint val="44500"/>
                <a:satMod val="160000"/>
              </a:schemeClr>
            </a:gs>
            <a:gs pos="64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6147" name="TextBox 1"/>
          <p:cNvSpPr txBox="1">
            <a:spLocks noChangeArrowheads="1"/>
          </p:cNvSpPr>
          <p:nvPr/>
        </p:nvSpPr>
        <p:spPr bwMode="auto">
          <a:xfrm>
            <a:off x="395536" y="332656"/>
            <a:ext cx="8136904"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SimSun" panose="02010600030101010101" pitchFamily="2" charset="-122"/>
              </a:defRPr>
            </a:lvl1pPr>
            <a:lvl2pPr marL="742950" indent="-285750">
              <a:defRPr kumimoji="1" sz="2400">
                <a:solidFill>
                  <a:schemeClr val="tx1"/>
                </a:solidFill>
                <a:latin typeface="Times New Roman" panose="02020603050405020304" pitchFamily="18" charset="0"/>
                <a:ea typeface="SimSun" panose="02010600030101010101" pitchFamily="2" charset="-122"/>
              </a:defRPr>
            </a:lvl2pPr>
            <a:lvl3pPr marL="1143000" indent="-228600">
              <a:defRPr kumimoji="1" sz="2400">
                <a:solidFill>
                  <a:schemeClr val="tx1"/>
                </a:solidFill>
                <a:latin typeface="Times New Roman" panose="02020603050405020304" pitchFamily="18" charset="0"/>
                <a:ea typeface="SimSun" panose="02010600030101010101" pitchFamily="2" charset="-122"/>
              </a:defRPr>
            </a:lvl3pPr>
            <a:lvl4pPr marL="1600200" indent="-228600">
              <a:defRPr kumimoji="1" sz="2400">
                <a:solidFill>
                  <a:schemeClr val="tx1"/>
                </a:solidFill>
                <a:latin typeface="Times New Roman" panose="02020603050405020304" pitchFamily="18" charset="0"/>
                <a:ea typeface="SimSun" panose="02010600030101010101" pitchFamily="2" charset="-122"/>
              </a:defRPr>
            </a:lvl4pPr>
            <a:lvl5pPr marL="2057400" indent="-22860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algn="just"/>
            <a:r>
              <a:rPr lang="en-GB" altLang="sr-Latn-RS" sz="1800" b="1" dirty="0" smtClean="0">
                <a:latin typeface="Arial" panose="020B0604020202020204" pitchFamily="34" charset="0"/>
              </a:rPr>
              <a:t>4. Relations to employers</a:t>
            </a:r>
          </a:p>
          <a:p>
            <a:pPr algn="just"/>
            <a:endParaRPr lang="en-GB" altLang="sr-Latn-RS" sz="1600" dirty="0" smtClean="0">
              <a:latin typeface="Arial" panose="020B0604020202020204" pitchFamily="34" charset="0"/>
            </a:endParaRPr>
          </a:p>
          <a:p>
            <a:pPr algn="just"/>
            <a:r>
              <a:rPr lang="en-GB" altLang="sr-Latn-RS" sz="1600" dirty="0" smtClean="0">
                <a:latin typeface="Arial" panose="020B0604020202020204" pitchFamily="34" charset="0"/>
              </a:rPr>
              <a:t>1) Implementation of employment agreements signed between BiH and other countries</a:t>
            </a:r>
            <a:endParaRPr lang="bs-Latn-BA" altLang="sr-Latn-RS" sz="1600" dirty="0" smtClean="0">
              <a:latin typeface="Arial" panose="020B0604020202020204" pitchFamily="34" charset="0"/>
            </a:endParaRPr>
          </a:p>
          <a:p>
            <a:pPr algn="just"/>
            <a:r>
              <a:rPr lang="en-GB" altLang="sr-Latn-RS" sz="1600" dirty="0" smtClean="0">
                <a:latin typeface="Arial" panose="020B0604020202020204" pitchFamily="34" charset="0"/>
              </a:rPr>
              <a:t> </a:t>
            </a:r>
            <a:endParaRPr lang="bs-Latn-BA" altLang="sr-Latn-RS" sz="1600" dirty="0" smtClean="0">
              <a:latin typeface="Arial" panose="020B0604020202020204" pitchFamily="34" charset="0"/>
            </a:endParaRPr>
          </a:p>
          <a:p>
            <a:pPr algn="just"/>
            <a:r>
              <a:rPr lang="en-GB" altLang="sr-Latn-RS" sz="1800" dirty="0" smtClean="0">
                <a:latin typeface="+mj-lt"/>
              </a:rPr>
              <a:t>Bosnia and Herzegovina has signed employment agreements with the following countries: </a:t>
            </a:r>
          </a:p>
          <a:p>
            <a:pPr lvl="1" algn="just"/>
            <a:r>
              <a:rPr lang="en-GB" altLang="sr-Latn-RS" sz="1800" dirty="0" smtClean="0">
                <a:latin typeface="+mj-lt"/>
              </a:rPr>
              <a:t>-Slovenia,</a:t>
            </a:r>
          </a:p>
          <a:p>
            <a:pPr lvl="1" algn="just"/>
            <a:r>
              <a:rPr lang="en-GB" altLang="sr-Latn-RS" sz="1800" dirty="0" smtClean="0">
                <a:latin typeface="+mj-lt"/>
              </a:rPr>
              <a:t>-Serbia,</a:t>
            </a:r>
          </a:p>
          <a:p>
            <a:pPr marL="539750" lvl="1" indent="-82550" algn="just"/>
            <a:r>
              <a:rPr lang="en-GB" altLang="sr-Latn-RS" sz="1800" dirty="0" smtClean="0">
                <a:latin typeface="+mj-lt"/>
              </a:rPr>
              <a:t>-Germany (medical workers – nurses, summer jobs for students),</a:t>
            </a:r>
          </a:p>
          <a:p>
            <a:pPr lvl="1" algn="just"/>
            <a:r>
              <a:rPr lang="en-GB" altLang="sr-Latn-RS" sz="1800" dirty="0" smtClean="0">
                <a:latin typeface="+mj-lt"/>
              </a:rPr>
              <a:t>-State of Qatar.</a:t>
            </a:r>
            <a:endParaRPr lang="en-GB" altLang="sr-Latn-RS" sz="1800" dirty="0">
              <a:latin typeface="+mj-lt"/>
            </a:endParaRPr>
          </a:p>
        </p:txBody>
      </p:sp>
      <p:sp>
        <p:nvSpPr>
          <p:cNvPr id="8" name="TextBox 2"/>
          <p:cNvSpPr txBox="1">
            <a:spLocks noChangeArrowheads="1"/>
          </p:cNvSpPr>
          <p:nvPr/>
        </p:nvSpPr>
        <p:spPr bwMode="auto">
          <a:xfrm>
            <a:off x="82550" y="3168835"/>
            <a:ext cx="6626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SimSun" panose="02010600030101010101" pitchFamily="2" charset="-122"/>
              </a:defRPr>
            </a:lvl1pPr>
            <a:lvl2pPr marL="742950" indent="-285750">
              <a:defRPr kumimoji="1" sz="2400">
                <a:solidFill>
                  <a:schemeClr val="tx1"/>
                </a:solidFill>
                <a:latin typeface="Times New Roman" panose="02020603050405020304" pitchFamily="18" charset="0"/>
                <a:ea typeface="SimSun" panose="02010600030101010101" pitchFamily="2" charset="-122"/>
              </a:defRPr>
            </a:lvl2pPr>
            <a:lvl3pPr marL="1143000" indent="-228600">
              <a:defRPr kumimoji="1" sz="2400">
                <a:solidFill>
                  <a:schemeClr val="tx1"/>
                </a:solidFill>
                <a:latin typeface="Times New Roman" panose="02020603050405020304" pitchFamily="18" charset="0"/>
                <a:ea typeface="SimSun" panose="02010600030101010101" pitchFamily="2" charset="-122"/>
              </a:defRPr>
            </a:lvl3pPr>
            <a:lvl4pPr marL="1600200" indent="-228600">
              <a:defRPr kumimoji="1" sz="2400">
                <a:solidFill>
                  <a:schemeClr val="tx1"/>
                </a:solidFill>
                <a:latin typeface="Times New Roman" panose="02020603050405020304" pitchFamily="18" charset="0"/>
                <a:ea typeface="SimSun" panose="02010600030101010101" pitchFamily="2" charset="-122"/>
              </a:defRPr>
            </a:lvl4pPr>
            <a:lvl5pPr marL="2057400" indent="-22860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r>
              <a:rPr lang="en-GB" altLang="sr-Latn-RS" sz="2000" dirty="0" smtClean="0"/>
              <a:t>- </a:t>
            </a:r>
            <a:r>
              <a:rPr lang="en-GB" altLang="sr-Latn-RS" sz="2000" dirty="0" smtClean="0">
                <a:latin typeface="+mn-lt"/>
              </a:rPr>
              <a:t>On-line se</a:t>
            </a:r>
            <a:r>
              <a:rPr lang="bs-Latn-BA" altLang="sr-Latn-RS" sz="2000" dirty="0" smtClean="0">
                <a:latin typeface="+mn-lt"/>
              </a:rPr>
              <a:t>r</a:t>
            </a:r>
            <a:r>
              <a:rPr lang="en-GB" altLang="sr-Latn-RS" sz="2000" dirty="0" smtClean="0">
                <a:latin typeface="+mn-lt"/>
              </a:rPr>
              <a:t>vice for international employers : www.arz.gov.ba</a:t>
            </a:r>
            <a:endParaRPr lang="en-GB" altLang="sr-Latn-RS" sz="2000" dirty="0">
              <a:latin typeface="+mn-lt"/>
            </a:endParaRPr>
          </a:p>
        </p:txBody>
      </p:sp>
      <p:pic>
        <p:nvPicPr>
          <p:cNvPr id="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513669"/>
            <a:ext cx="5544616" cy="314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661248"/>
            <a:ext cx="8286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687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rgbClr val="FFFF00"/>
            </a:gs>
            <a:gs pos="0">
              <a:srgbClr val="0070C0"/>
            </a:gs>
            <a:gs pos="13000">
              <a:schemeClr val="accent1">
                <a:tint val="44500"/>
                <a:satMod val="160000"/>
              </a:schemeClr>
            </a:gs>
            <a:gs pos="73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9221"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tIns="45720" bIns="45720"/>
          <a:lstStyle>
            <a:lvl1pPr>
              <a:defRPr kumimoji="1" sz="2400">
                <a:solidFill>
                  <a:schemeClr val="tx1"/>
                </a:solidFill>
                <a:latin typeface="Times New Roman" panose="02020603050405020304" pitchFamily="18" charset="0"/>
                <a:ea typeface="SimSun" panose="02010600030101010101" pitchFamily="2" charset="-122"/>
              </a:defRPr>
            </a:lvl1pPr>
            <a:lvl2pPr marL="742950" indent="-285750">
              <a:defRPr kumimoji="1" sz="2400">
                <a:solidFill>
                  <a:schemeClr val="tx1"/>
                </a:solidFill>
                <a:latin typeface="Times New Roman" panose="02020603050405020304" pitchFamily="18" charset="0"/>
                <a:ea typeface="SimSun" panose="02010600030101010101" pitchFamily="2" charset="-122"/>
              </a:defRPr>
            </a:lvl2pPr>
            <a:lvl3pPr marL="1143000" indent="-228600">
              <a:defRPr kumimoji="1" sz="2400">
                <a:solidFill>
                  <a:schemeClr val="tx1"/>
                </a:solidFill>
                <a:latin typeface="Times New Roman" panose="02020603050405020304" pitchFamily="18" charset="0"/>
                <a:ea typeface="SimSun" panose="02010600030101010101" pitchFamily="2" charset="-122"/>
              </a:defRPr>
            </a:lvl3pPr>
            <a:lvl4pPr marL="1600200" indent="-228600">
              <a:defRPr kumimoji="1" sz="2400">
                <a:solidFill>
                  <a:schemeClr val="tx1"/>
                </a:solidFill>
                <a:latin typeface="Times New Roman" panose="02020603050405020304" pitchFamily="18" charset="0"/>
                <a:ea typeface="SimSun" panose="02010600030101010101" pitchFamily="2" charset="-122"/>
              </a:defRPr>
            </a:lvl4pPr>
            <a:lvl5pPr marL="2057400" indent="-22860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fld id="{834818DD-777D-4434-8962-975896D7D14B}" type="slidenum">
              <a:rPr lang="en-US" altLang="zh-CN" sz="1400" smtClean="0">
                <a:solidFill>
                  <a:schemeClr val="bg1"/>
                </a:solidFill>
                <a:latin typeface="Arial" panose="020B0604020202020204" pitchFamily="34" charset="0"/>
              </a:rPr>
              <a:pPr/>
              <a:t>9</a:t>
            </a:fld>
            <a:endParaRPr lang="en-US" altLang="zh-CN" sz="1400" smtClean="0">
              <a:solidFill>
                <a:schemeClr val="bg1"/>
              </a:solidFill>
              <a:latin typeface="Arial" panose="020B0604020202020204" pitchFamily="34" charset="0"/>
            </a:endParaRPr>
          </a:p>
        </p:txBody>
      </p:sp>
      <p:sp>
        <p:nvSpPr>
          <p:cNvPr id="9222" name="Rectangle 1"/>
          <p:cNvSpPr>
            <a:spLocks noChangeArrowheads="1"/>
          </p:cNvSpPr>
          <p:nvPr/>
        </p:nvSpPr>
        <p:spPr bwMode="auto">
          <a:xfrm>
            <a:off x="64376" y="778232"/>
            <a:ext cx="43053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SimSun" panose="02010600030101010101" pitchFamily="2" charset="-122"/>
              </a:defRPr>
            </a:lvl1pPr>
            <a:lvl2pPr marL="742950" indent="-285750">
              <a:defRPr kumimoji="1" sz="2400">
                <a:solidFill>
                  <a:schemeClr val="tx1"/>
                </a:solidFill>
                <a:latin typeface="Times New Roman" panose="02020603050405020304" pitchFamily="18" charset="0"/>
                <a:ea typeface="SimSun" panose="02010600030101010101" pitchFamily="2" charset="-122"/>
              </a:defRPr>
            </a:lvl2pPr>
            <a:lvl3pPr marL="1143000" indent="-228600">
              <a:defRPr kumimoji="1" sz="2400">
                <a:solidFill>
                  <a:schemeClr val="tx1"/>
                </a:solidFill>
                <a:latin typeface="Times New Roman" panose="02020603050405020304" pitchFamily="18" charset="0"/>
                <a:ea typeface="SimSun" panose="02010600030101010101" pitchFamily="2" charset="-122"/>
              </a:defRPr>
            </a:lvl3pPr>
            <a:lvl4pPr marL="1600200" indent="-228600">
              <a:defRPr kumimoji="1" sz="2400">
                <a:solidFill>
                  <a:schemeClr val="tx1"/>
                </a:solidFill>
                <a:latin typeface="Times New Roman" panose="02020603050405020304" pitchFamily="18" charset="0"/>
                <a:ea typeface="SimSun" panose="02010600030101010101" pitchFamily="2" charset="-122"/>
              </a:defRPr>
            </a:lvl4pPr>
            <a:lvl5pPr marL="2057400" indent="-22860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algn="just"/>
            <a:r>
              <a:rPr lang="en-GB" altLang="sr-Latn-RS" dirty="0" smtClean="0"/>
              <a:t> </a:t>
            </a:r>
          </a:p>
          <a:p>
            <a:pPr algn="just"/>
            <a:endParaRPr lang="en-GB" altLang="sr-Latn-RS" sz="1600" dirty="0" smtClean="0"/>
          </a:p>
          <a:p>
            <a:pPr algn="just"/>
            <a:endParaRPr lang="en-GB" altLang="sr-Latn-RS" sz="1600" dirty="0" smtClean="0"/>
          </a:p>
          <a:p>
            <a:pPr algn="just"/>
            <a:endParaRPr lang="en-GB" altLang="sr-Latn-RS" sz="1600" dirty="0" smtClean="0"/>
          </a:p>
          <a:p>
            <a:pPr algn="just"/>
            <a:endParaRPr lang="en-GB" altLang="sr-Latn-RS" sz="1600" dirty="0" smtClean="0"/>
          </a:p>
          <a:p>
            <a:pPr algn="just"/>
            <a:endParaRPr lang="en-GB" altLang="sr-Latn-RS" sz="1600" dirty="0" smtClean="0"/>
          </a:p>
          <a:p>
            <a:pPr algn="just"/>
            <a:endParaRPr lang="en-GB" altLang="sr-Latn-RS" sz="1600" dirty="0" smtClean="0"/>
          </a:p>
          <a:p>
            <a:pPr marL="285750" indent="-285750" algn="just">
              <a:buFont typeface="Arial" panose="020B0604020202020204" pitchFamily="34" charset="0"/>
              <a:buChar char="•"/>
            </a:pPr>
            <a:r>
              <a:rPr lang="en-GB" altLang="sr-Latn-RS" sz="1600" dirty="0" smtClean="0">
                <a:latin typeface="+mn-lt"/>
              </a:rPr>
              <a:t>All services are accessible on-line at relevant PES websites  </a:t>
            </a:r>
          </a:p>
          <a:p>
            <a:pPr algn="just"/>
            <a:r>
              <a:rPr lang="en-GB" altLang="sr-Latn-RS" sz="1600" dirty="0" smtClean="0">
                <a:solidFill>
                  <a:srgbClr val="0066FF"/>
                </a:solidFill>
              </a:rPr>
              <a:t>FBiH Employment Service and cantonal employment services (www.fzzz.ba)</a:t>
            </a:r>
          </a:p>
          <a:p>
            <a:endParaRPr lang="en-GB" altLang="sr-Latn-RS" dirty="0" smtClean="0"/>
          </a:p>
          <a:p>
            <a:endParaRPr lang="en-GB" altLang="sr-Latn-RS" dirty="0" smtClean="0"/>
          </a:p>
          <a:p>
            <a:endParaRPr lang="en-GB" altLang="sr-Latn-RS" dirty="0" smtClean="0"/>
          </a:p>
          <a:p>
            <a:endParaRPr lang="en-GB" altLang="sr-Latn-RS" dirty="0"/>
          </a:p>
        </p:txBody>
      </p:sp>
      <p:pic>
        <p:nvPicPr>
          <p:cNvPr id="922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5" y="3664362"/>
            <a:ext cx="3665538" cy="171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3"/>
          <p:cNvSpPr txBox="1">
            <a:spLocks noChangeArrowheads="1"/>
          </p:cNvSpPr>
          <p:nvPr/>
        </p:nvSpPr>
        <p:spPr bwMode="auto">
          <a:xfrm>
            <a:off x="4864179" y="2925997"/>
            <a:ext cx="3645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SimSun" panose="02010600030101010101" pitchFamily="2" charset="-122"/>
              </a:defRPr>
            </a:lvl1pPr>
            <a:lvl2pPr marL="742950" indent="-285750">
              <a:defRPr kumimoji="1" sz="2400">
                <a:solidFill>
                  <a:schemeClr val="tx1"/>
                </a:solidFill>
                <a:latin typeface="Times New Roman" panose="02020603050405020304" pitchFamily="18" charset="0"/>
                <a:ea typeface="SimSun" panose="02010600030101010101" pitchFamily="2" charset="-122"/>
              </a:defRPr>
            </a:lvl2pPr>
            <a:lvl3pPr marL="1143000" indent="-228600">
              <a:defRPr kumimoji="1" sz="2400">
                <a:solidFill>
                  <a:schemeClr val="tx1"/>
                </a:solidFill>
                <a:latin typeface="Times New Roman" panose="02020603050405020304" pitchFamily="18" charset="0"/>
                <a:ea typeface="SimSun" panose="02010600030101010101" pitchFamily="2" charset="-122"/>
              </a:defRPr>
            </a:lvl3pPr>
            <a:lvl4pPr marL="1600200" indent="-228600">
              <a:defRPr kumimoji="1" sz="2400">
                <a:solidFill>
                  <a:schemeClr val="tx1"/>
                </a:solidFill>
                <a:latin typeface="Times New Roman" panose="02020603050405020304" pitchFamily="18" charset="0"/>
                <a:ea typeface="SimSun" panose="02010600030101010101" pitchFamily="2" charset="-122"/>
              </a:defRPr>
            </a:lvl4pPr>
            <a:lvl5pPr marL="2057400" indent="-22860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r>
              <a:rPr lang="bs-Latn-BA" altLang="sr-Latn-RS" sz="1600" dirty="0" smtClean="0">
                <a:solidFill>
                  <a:srgbClr val="0066FF"/>
                </a:solidFill>
              </a:rPr>
              <a:t>Employment Service of Republika Srpska</a:t>
            </a:r>
            <a:endParaRPr lang="bs-Latn-BA" altLang="sr-Latn-RS" sz="1600" dirty="0">
              <a:solidFill>
                <a:srgbClr val="0066FF"/>
              </a:solidFill>
            </a:endParaRPr>
          </a:p>
          <a:p>
            <a:r>
              <a:rPr lang="bs-Latn-BA" altLang="sr-Latn-RS" sz="1600" dirty="0">
                <a:solidFill>
                  <a:srgbClr val="0066FF"/>
                </a:solidFill>
              </a:rPr>
              <a:t>www.zzzrs.net</a:t>
            </a:r>
          </a:p>
        </p:txBody>
      </p:sp>
      <p:pic>
        <p:nvPicPr>
          <p:cNvPr id="922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4179" y="3507022"/>
            <a:ext cx="3802062" cy="170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9"/>
          <p:cNvSpPr txBox="1">
            <a:spLocks noChangeArrowheads="1"/>
          </p:cNvSpPr>
          <p:nvPr/>
        </p:nvSpPr>
        <p:spPr bwMode="auto">
          <a:xfrm>
            <a:off x="123796" y="5737929"/>
            <a:ext cx="3805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SimSun" panose="02010600030101010101" pitchFamily="2" charset="-122"/>
              </a:defRPr>
            </a:lvl1pPr>
            <a:lvl2pPr marL="742950" indent="-285750">
              <a:defRPr kumimoji="1" sz="2400">
                <a:solidFill>
                  <a:schemeClr val="tx1"/>
                </a:solidFill>
                <a:latin typeface="Times New Roman" panose="02020603050405020304" pitchFamily="18" charset="0"/>
                <a:ea typeface="SimSun" panose="02010600030101010101" pitchFamily="2" charset="-122"/>
              </a:defRPr>
            </a:lvl2pPr>
            <a:lvl3pPr marL="1143000" indent="-228600">
              <a:defRPr kumimoji="1" sz="2400">
                <a:solidFill>
                  <a:schemeClr val="tx1"/>
                </a:solidFill>
                <a:latin typeface="Times New Roman" panose="02020603050405020304" pitchFamily="18" charset="0"/>
                <a:ea typeface="SimSun" panose="02010600030101010101" pitchFamily="2" charset="-122"/>
              </a:defRPr>
            </a:lvl3pPr>
            <a:lvl4pPr marL="1600200" indent="-228600">
              <a:defRPr kumimoji="1" sz="2400">
                <a:solidFill>
                  <a:schemeClr val="tx1"/>
                </a:solidFill>
                <a:latin typeface="Times New Roman" panose="02020603050405020304" pitchFamily="18" charset="0"/>
                <a:ea typeface="SimSun" panose="02010600030101010101" pitchFamily="2" charset="-122"/>
              </a:defRPr>
            </a:lvl4pPr>
            <a:lvl5pPr marL="2057400" indent="-22860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r>
              <a:rPr lang="bs-Latn-BA" altLang="sr-Latn-RS" sz="1600" dirty="0" smtClean="0">
                <a:solidFill>
                  <a:srgbClr val="0066FF"/>
                </a:solidFill>
              </a:rPr>
              <a:t>Employment Service of Brčko District BiH </a:t>
            </a:r>
            <a:endParaRPr lang="bs-Latn-BA" altLang="sr-Latn-RS" sz="1600" dirty="0">
              <a:solidFill>
                <a:srgbClr val="0066FF"/>
              </a:solidFill>
            </a:endParaRPr>
          </a:p>
          <a:p>
            <a:r>
              <a:rPr lang="bs-Latn-BA" altLang="sr-Latn-RS" sz="1600" dirty="0">
                <a:solidFill>
                  <a:srgbClr val="0066FF"/>
                </a:solidFill>
              </a:rPr>
              <a:t>www.zzzbrcko.org</a:t>
            </a:r>
          </a:p>
        </p:txBody>
      </p:sp>
      <p:sp>
        <p:nvSpPr>
          <p:cNvPr id="12" name="Rectangle 4"/>
          <p:cNvSpPr>
            <a:spLocks noChangeArrowheads="1"/>
          </p:cNvSpPr>
          <p:nvPr/>
        </p:nvSpPr>
        <p:spPr bwMode="auto">
          <a:xfrm>
            <a:off x="227095" y="80400"/>
            <a:ext cx="8285162" cy="238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SimSun" panose="02010600030101010101" pitchFamily="2" charset="-122"/>
              </a:defRPr>
            </a:lvl1pPr>
            <a:lvl2pPr marL="742950" indent="-285750">
              <a:defRPr kumimoji="1" sz="2400">
                <a:solidFill>
                  <a:schemeClr val="tx1"/>
                </a:solidFill>
                <a:latin typeface="Times New Roman" panose="02020603050405020304" pitchFamily="18" charset="0"/>
                <a:ea typeface="SimSun" panose="02010600030101010101" pitchFamily="2" charset="-122"/>
              </a:defRPr>
            </a:lvl2pPr>
            <a:lvl3pPr marL="1143000" indent="-228600">
              <a:defRPr kumimoji="1" sz="2400">
                <a:solidFill>
                  <a:schemeClr val="tx1"/>
                </a:solidFill>
                <a:latin typeface="Times New Roman" panose="02020603050405020304" pitchFamily="18" charset="0"/>
                <a:ea typeface="SimSun" panose="02010600030101010101" pitchFamily="2" charset="-122"/>
              </a:defRPr>
            </a:lvl3pPr>
            <a:lvl4pPr marL="1600200" indent="-228600">
              <a:defRPr kumimoji="1" sz="2400">
                <a:solidFill>
                  <a:schemeClr val="tx1"/>
                </a:solidFill>
                <a:latin typeface="Times New Roman" panose="02020603050405020304" pitchFamily="18" charset="0"/>
                <a:ea typeface="SimSun" panose="02010600030101010101" pitchFamily="2" charset="-122"/>
              </a:defRPr>
            </a:lvl4pPr>
            <a:lvl5pPr marL="2057400" indent="-228600">
              <a:defRPr kumimoji="1" sz="2400">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SimSun" panose="02010600030101010101" pitchFamily="2" charset="-122"/>
              </a:defRPr>
            </a:lvl9pPr>
          </a:lstStyle>
          <a:p>
            <a:pPr algn="just" eaLnBrk="1" hangingPunct="1"/>
            <a:endParaRPr lang="hr-HR" altLang="sr-Latn-RS" sz="500" b="1" dirty="0">
              <a:solidFill>
                <a:srgbClr val="000000"/>
              </a:solidFill>
              <a:latin typeface="Arial" panose="020B0604020202020204" pitchFamily="34" charset="0"/>
              <a:cs typeface="Arial" panose="020B0604020202020204" pitchFamily="34" charset="0"/>
            </a:endParaRPr>
          </a:p>
          <a:p>
            <a:endParaRPr lang="hr-BA" altLang="sr-Latn-RS" sz="1600" dirty="0">
              <a:solidFill>
                <a:schemeClr val="bg1"/>
              </a:solidFill>
              <a:latin typeface="+mn-lt"/>
              <a:cs typeface="Arial" panose="020B0604020202020204" pitchFamily="34" charset="0"/>
            </a:endParaRPr>
          </a:p>
          <a:p>
            <a:pPr>
              <a:buFont typeface="Arial" panose="020B0604020202020204" pitchFamily="34" charset="0"/>
              <a:buChar char="•"/>
            </a:pPr>
            <a:r>
              <a:rPr lang="hr-BA" altLang="sr-Latn-RS" sz="1600" dirty="0">
                <a:latin typeface="+mn-lt"/>
                <a:cs typeface="Arial" panose="020B0604020202020204" pitchFamily="34" charset="0"/>
              </a:rPr>
              <a:t> </a:t>
            </a:r>
            <a:r>
              <a:rPr lang="hr-BA" altLang="sr-Latn-RS" sz="1600" dirty="0" smtClean="0">
                <a:latin typeface="+mn-lt"/>
                <a:cs typeface="Arial" panose="020B0604020202020204" pitchFamily="34" charset="0"/>
              </a:rPr>
              <a:t>PES in BiH provide the following services to employers from BiH:</a:t>
            </a:r>
            <a:endParaRPr lang="hr-BA" altLang="sr-Latn-RS" sz="1600" dirty="0">
              <a:latin typeface="+mn-lt"/>
              <a:cs typeface="Arial" panose="020B0604020202020204" pitchFamily="34" charset="0"/>
            </a:endParaRPr>
          </a:p>
          <a:p>
            <a:pPr marL="285750" indent="-285750">
              <a:buFontTx/>
              <a:buChar char="-"/>
            </a:pPr>
            <a:r>
              <a:rPr lang="hr-BA" altLang="sr-Latn-RS" sz="1600" dirty="0">
                <a:latin typeface="+mn-lt"/>
                <a:cs typeface="Arial" panose="020B0604020202020204" pitchFamily="34" charset="0"/>
              </a:rPr>
              <a:t>a</a:t>
            </a:r>
            <a:r>
              <a:rPr lang="hr-BA" altLang="sr-Latn-RS" sz="1600" dirty="0" smtClean="0">
                <a:latin typeface="+mn-lt"/>
                <a:cs typeface="Arial" panose="020B0604020202020204" pitchFamily="34" charset="0"/>
              </a:rPr>
              <a:t>nnouncement of vacancies,</a:t>
            </a:r>
          </a:p>
          <a:p>
            <a:pPr marL="285750" indent="-285750">
              <a:buFontTx/>
              <a:buChar char="-"/>
            </a:pPr>
            <a:r>
              <a:rPr lang="hr-BA" altLang="sr-Latn-RS" sz="1600" dirty="0">
                <a:latin typeface="+mn-lt"/>
                <a:cs typeface="Arial" panose="020B0604020202020204" pitchFamily="34" charset="0"/>
              </a:rPr>
              <a:t>w</a:t>
            </a:r>
            <a:r>
              <a:rPr lang="hr-BA" altLang="sr-Latn-RS" sz="1600" dirty="0" smtClean="0">
                <a:latin typeface="+mn-lt"/>
                <a:cs typeface="Arial" panose="020B0604020202020204" pitchFamily="34" charset="0"/>
              </a:rPr>
              <a:t>ork force supply and mediation services,</a:t>
            </a:r>
          </a:p>
          <a:p>
            <a:pPr marL="285750" indent="-285750">
              <a:buFontTx/>
              <a:buChar char="-"/>
            </a:pPr>
            <a:r>
              <a:rPr lang="hr-BA" altLang="sr-Latn-RS" sz="1600" dirty="0">
                <a:latin typeface="+mn-lt"/>
                <a:cs typeface="Arial" panose="020B0604020202020204" pitchFamily="34" charset="0"/>
              </a:rPr>
              <a:t>p</a:t>
            </a:r>
            <a:r>
              <a:rPr lang="hr-BA" altLang="sr-Latn-RS" sz="1600" dirty="0" smtClean="0">
                <a:latin typeface="+mn-lt"/>
                <a:cs typeface="Arial" panose="020B0604020202020204" pitchFamily="34" charset="0"/>
              </a:rPr>
              <a:t>rofessional selection of candidates,</a:t>
            </a:r>
          </a:p>
          <a:p>
            <a:pPr marL="285750" indent="-285750">
              <a:buFontTx/>
              <a:buChar char="-"/>
            </a:pPr>
            <a:r>
              <a:rPr lang="hr-BA" altLang="sr-Latn-RS" sz="1600" dirty="0" smtClean="0">
                <a:latin typeface="+mn-lt"/>
                <a:cs typeface="Arial" panose="020B0604020202020204" pitchFamily="34" charset="0"/>
              </a:rPr>
              <a:t>expert and financial assistance in recruitment of special categories of the unemployed,</a:t>
            </a:r>
          </a:p>
          <a:p>
            <a:pPr marL="285750" indent="-285750">
              <a:buFontTx/>
              <a:buChar char="-"/>
            </a:pPr>
            <a:r>
              <a:rPr lang="hr-BA" altLang="sr-Latn-RS" sz="1600" dirty="0">
                <a:latin typeface="+mn-lt"/>
                <a:cs typeface="Arial" panose="020B0604020202020204" pitchFamily="34" charset="0"/>
              </a:rPr>
              <a:t>p</a:t>
            </a:r>
            <a:r>
              <a:rPr lang="hr-BA" altLang="sr-Latn-RS" sz="1600" dirty="0" smtClean="0">
                <a:latin typeface="+mn-lt"/>
                <a:cs typeface="Arial" panose="020B0604020202020204" pitchFamily="34" charset="0"/>
              </a:rPr>
              <a:t>articipation in emplyoment fairs,</a:t>
            </a:r>
          </a:p>
          <a:p>
            <a:pPr marL="285750" indent="-285750">
              <a:buFontTx/>
              <a:buChar char="-"/>
            </a:pPr>
            <a:r>
              <a:rPr lang="hr-BA" altLang="sr-Latn-RS" sz="1600" dirty="0" smtClean="0">
                <a:latin typeface="+mn-lt"/>
                <a:cs typeface="Arial" panose="020B0604020202020204" pitchFamily="34" charset="0"/>
              </a:rPr>
              <a:t>participation in labour market surveys,</a:t>
            </a:r>
          </a:p>
          <a:p>
            <a:pPr marL="285750" indent="-285750">
              <a:buFontTx/>
              <a:buChar char="-"/>
            </a:pPr>
            <a:r>
              <a:rPr lang="hr-BA" altLang="sr-Latn-RS" sz="1600" dirty="0">
                <a:latin typeface="+mn-lt"/>
                <a:cs typeface="Arial" panose="020B0604020202020204" pitchFamily="34" charset="0"/>
              </a:rPr>
              <a:t>i</a:t>
            </a:r>
            <a:r>
              <a:rPr lang="hr-BA" altLang="sr-Latn-RS" sz="1600" dirty="0" smtClean="0">
                <a:latin typeface="+mn-lt"/>
                <a:cs typeface="Arial" panose="020B0604020202020204" pitchFamily="34" charset="0"/>
              </a:rPr>
              <a:t>ssuance of work permits for foreign workers. </a:t>
            </a:r>
            <a:endParaRPr lang="hr-BA" altLang="sr-Latn-RS" sz="1600" dirty="0">
              <a:latin typeface="+mn-lt"/>
              <a:cs typeface="Arial" panose="020B0604020202020204" pitchFamily="34" charset="0"/>
            </a:endParaRPr>
          </a:p>
        </p:txBody>
      </p:sp>
      <p:pic>
        <p:nvPicPr>
          <p:cNvPr id="13"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4179" y="5301208"/>
            <a:ext cx="3802062"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55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1859</TotalTime>
  <Words>1490</Words>
  <Application>Microsoft Office PowerPoint</Application>
  <PresentationFormat>On-screen Show (4:3)</PresentationFormat>
  <Paragraphs>166</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宋体</vt:lpstr>
      <vt:lpstr>宋体</vt:lpstr>
      <vt:lpstr>Arial</vt:lpstr>
      <vt:lpstr>Book Antiqua</vt:lpstr>
      <vt:lpstr>Calibri</vt:lpstr>
      <vt:lpstr>Times New Roman</vt:lpstr>
      <vt:lpstr>Verdana</vt:lpstr>
      <vt:lpstr>Wingdings</vt:lpstr>
      <vt:lpstr>Tema sustava Office</vt:lpstr>
      <vt:lpstr> </vt:lpstr>
      <vt:lpstr>PowerPoint Presentation</vt:lpstr>
      <vt:lpstr>Example: LEA BiH Mid-term activity plan 2018-2020 </vt:lpstr>
      <vt:lpstr>PowerPoint Presentation</vt:lpstr>
      <vt:lpstr>    </vt:lpstr>
      <vt:lpstr>3. Sustainable activation and management of transitions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Labour and Employment Agency of Bosnia and Herzegovina  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Asim</dc:creator>
  <cp:lastModifiedBy>sanela.zeljkovic</cp:lastModifiedBy>
  <cp:revision>131</cp:revision>
  <cp:lastPrinted>2016-01-19T14:13:16Z</cp:lastPrinted>
  <dcterms:created xsi:type="dcterms:W3CDTF">2012-04-18T19:22:24Z</dcterms:created>
  <dcterms:modified xsi:type="dcterms:W3CDTF">2017-11-02T13:43:02Z</dcterms:modified>
</cp:coreProperties>
</file>