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diagrams/layout2.xml" ContentType="application/vnd.openxmlformats-officedocument.drawingml.diagramLayout+xml"/>
  <Default Extension="gif" ContentType="image/gif"/>
  <Override PartName="/ppt/diagrams/layout1.xml" ContentType="application/vnd.openxmlformats-officedocument.drawingml.diagramLayout+xml"/>
  <Override PartName="/ppt/diagrams/data2.xml" ContentType="application/vnd.openxmlformats-officedocument.drawingml.diagramData+xml"/>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7" r:id="rId2"/>
    <p:sldId id="266" r:id="rId3"/>
    <p:sldId id="270" r:id="rId4"/>
    <p:sldId id="271" r:id="rId5"/>
    <p:sldId id="277" r:id="rId6"/>
    <p:sldId id="265" r:id="rId7"/>
    <p:sldId id="285" r:id="rId8"/>
    <p:sldId id="278" r:id="rId9"/>
    <p:sldId id="279" r:id="rId10"/>
    <p:sldId id="280" r:id="rId11"/>
    <p:sldId id="259" r:id="rId12"/>
    <p:sldId id="282" r:id="rId13"/>
    <p:sldId id="283" r:id="rId14"/>
    <p:sldId id="28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188" autoAdjust="0"/>
  </p:normalViewPr>
  <p:slideViewPr>
    <p:cSldViewPr>
      <p:cViewPr varScale="1">
        <p:scale>
          <a:sx n="75" d="100"/>
          <a:sy n="75" d="100"/>
        </p:scale>
        <p:origin x="-182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oleObject" Target="file:///D:\Boika-lab\Actual\LTU%20i%20NPDZ%202016\Groups%202016%20in%20BG.xls"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D:\&#1047;&#1072;&#1076;&#1072;&#1095;&#1080;%20&#1040;&#1055;\&#1054;&#1050;&#1058;&#1054;&#1052;&#1042;&#1056;&#1048;\&#1044;&#1077;&#1074;&#1077;&#1090;&#1084;&#1077;&#1089;&#1077;&#1095;&#1085;&#1080;&#1082;\2017\s9_2017.xls"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1" Type="http://schemas.openxmlformats.org/officeDocument/2006/relationships/oleObject" Target="file:///F:\Otchet_PD_30092017\Plan%20za%20deistvie_2017_DRSZ_AZ%20-Othet%2030092017_Diagrami.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GB"/>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691991564429346"/>
          <c:y val="0.11237304278019296"/>
          <c:w val="0.87241355146140709"/>
          <c:h val="0.82001865384132944"/>
        </c:manualLayout>
      </c:layout>
      <c:lineChart>
        <c:grouping val="standard"/>
        <c:ser>
          <c:idx val="0"/>
          <c:order val="0"/>
          <c:tx>
            <c:strRef>
              <c:f>Sheet2!$A$2</c:f>
              <c:strCache>
                <c:ptCount val="1"/>
                <c:pt idx="0">
                  <c:v>безработни без квалификация </c:v>
                </c:pt>
              </c:strCache>
            </c:strRef>
          </c:tx>
          <c:spPr>
            <a:ln w="25400"/>
          </c:spPr>
          <c:marker>
            <c:symbol val="diamond"/>
            <c:size val="5"/>
          </c:marker>
          <c:cat>
            <c:numRef>
              <c:f>Sheet2!$B$1:$H$1</c:f>
              <c:numCache>
                <c:formatCode>General</c:formatCode>
                <c:ptCount val="7"/>
                <c:pt idx="0">
                  <c:v>2010</c:v>
                </c:pt>
                <c:pt idx="1">
                  <c:v>2011</c:v>
                </c:pt>
                <c:pt idx="2">
                  <c:v>2012</c:v>
                </c:pt>
                <c:pt idx="3">
                  <c:v>2013</c:v>
                </c:pt>
                <c:pt idx="4">
                  <c:v>2014</c:v>
                </c:pt>
                <c:pt idx="5">
                  <c:v>2015</c:v>
                </c:pt>
                <c:pt idx="6">
                  <c:v>2016</c:v>
                </c:pt>
              </c:numCache>
            </c:numRef>
          </c:cat>
          <c:val>
            <c:numRef>
              <c:f>Sheet2!$B$2:$H$2</c:f>
              <c:numCache>
                <c:formatCode>#,##0</c:formatCode>
                <c:ptCount val="7"/>
                <c:pt idx="0">
                  <c:v>197940.5</c:v>
                </c:pt>
                <c:pt idx="1">
                  <c:v>189775</c:v>
                </c:pt>
                <c:pt idx="2">
                  <c:v>202635.75</c:v>
                </c:pt>
                <c:pt idx="3">
                  <c:v>205087.33333333328</c:v>
                </c:pt>
                <c:pt idx="4">
                  <c:v>203596</c:v>
                </c:pt>
                <c:pt idx="5">
                  <c:v>184776</c:v>
                </c:pt>
                <c:pt idx="6">
                  <c:v>156710.16666666666</c:v>
                </c:pt>
              </c:numCache>
            </c:numRef>
          </c:val>
          <c:extLst xmlns:c16r2="http://schemas.microsoft.com/office/drawing/2015/06/chart">
            <c:ext xmlns:c16="http://schemas.microsoft.com/office/drawing/2014/chart" uri="{C3380CC4-5D6E-409C-BE32-E72D297353CC}">
              <c16:uniqueId val="{00000000-4917-42DA-B80A-372F93A18DDB}"/>
            </c:ext>
          </c:extLst>
        </c:ser>
        <c:ser>
          <c:idx val="1"/>
          <c:order val="1"/>
          <c:tx>
            <c:strRef>
              <c:f>Sheet2!$A$3</c:f>
              <c:strCache>
                <c:ptCount val="1"/>
                <c:pt idx="0">
                  <c:v>продължително безработни </c:v>
                </c:pt>
              </c:strCache>
            </c:strRef>
          </c:tx>
          <c:spPr>
            <a:ln w="25400"/>
          </c:spPr>
          <c:marker>
            <c:symbol val="triangle"/>
            <c:size val="8"/>
          </c:marker>
          <c:cat>
            <c:numRef>
              <c:f>Sheet2!$B$1:$H$1</c:f>
              <c:numCache>
                <c:formatCode>General</c:formatCode>
                <c:ptCount val="7"/>
                <c:pt idx="0">
                  <c:v>2010</c:v>
                </c:pt>
                <c:pt idx="1">
                  <c:v>2011</c:v>
                </c:pt>
                <c:pt idx="2">
                  <c:v>2012</c:v>
                </c:pt>
                <c:pt idx="3">
                  <c:v>2013</c:v>
                </c:pt>
                <c:pt idx="4">
                  <c:v>2014</c:v>
                </c:pt>
                <c:pt idx="5">
                  <c:v>2015</c:v>
                </c:pt>
                <c:pt idx="6">
                  <c:v>2016</c:v>
                </c:pt>
              </c:numCache>
            </c:numRef>
          </c:cat>
          <c:val>
            <c:numRef>
              <c:f>Sheet2!$B$3:$H$3</c:f>
              <c:numCache>
                <c:formatCode>#,##0</c:formatCode>
                <c:ptCount val="7"/>
                <c:pt idx="0">
                  <c:v>110847.5</c:v>
                </c:pt>
                <c:pt idx="1">
                  <c:v>118135</c:v>
                </c:pt>
                <c:pt idx="2">
                  <c:v>118832.33333333333</c:v>
                </c:pt>
                <c:pt idx="3">
                  <c:v>122898.66666666667</c:v>
                </c:pt>
                <c:pt idx="4">
                  <c:v>138472.58333333328</c:v>
                </c:pt>
                <c:pt idx="5">
                  <c:v>146010</c:v>
                </c:pt>
                <c:pt idx="6">
                  <c:v>118278.08333333333</c:v>
                </c:pt>
              </c:numCache>
            </c:numRef>
          </c:val>
          <c:extLst xmlns:c16r2="http://schemas.microsoft.com/office/drawing/2015/06/chart">
            <c:ext xmlns:c16="http://schemas.microsoft.com/office/drawing/2014/chart" uri="{C3380CC4-5D6E-409C-BE32-E72D297353CC}">
              <c16:uniqueId val="{00000001-4917-42DA-B80A-372F93A18DDB}"/>
            </c:ext>
          </c:extLst>
        </c:ser>
        <c:ser>
          <c:idx val="2"/>
          <c:order val="2"/>
          <c:tx>
            <c:strRef>
              <c:f>Sheet2!$A$4</c:f>
              <c:strCache>
                <c:ptCount val="1"/>
                <c:pt idx="0">
                  <c:v>безработни над 50 г. </c:v>
                </c:pt>
              </c:strCache>
            </c:strRef>
          </c:tx>
          <c:spPr>
            <a:ln w="25400"/>
          </c:spPr>
          <c:marker>
            <c:symbol val="square"/>
            <c:size val="5"/>
          </c:marker>
          <c:cat>
            <c:numRef>
              <c:f>Sheet2!$B$1:$H$1</c:f>
              <c:numCache>
                <c:formatCode>General</c:formatCode>
                <c:ptCount val="7"/>
                <c:pt idx="0">
                  <c:v>2010</c:v>
                </c:pt>
                <c:pt idx="1">
                  <c:v>2011</c:v>
                </c:pt>
                <c:pt idx="2">
                  <c:v>2012</c:v>
                </c:pt>
                <c:pt idx="3">
                  <c:v>2013</c:v>
                </c:pt>
                <c:pt idx="4">
                  <c:v>2014</c:v>
                </c:pt>
                <c:pt idx="5">
                  <c:v>2015</c:v>
                </c:pt>
                <c:pt idx="6">
                  <c:v>2016</c:v>
                </c:pt>
              </c:numCache>
            </c:numRef>
          </c:cat>
          <c:val>
            <c:numRef>
              <c:f>Sheet2!$B$4:$H$4</c:f>
              <c:numCache>
                <c:formatCode>#,##0</c:formatCode>
                <c:ptCount val="7"/>
                <c:pt idx="0">
                  <c:v>131886.83333333328</c:v>
                </c:pt>
                <c:pt idx="1">
                  <c:v>119949</c:v>
                </c:pt>
                <c:pt idx="2">
                  <c:v>128437.25</c:v>
                </c:pt>
                <c:pt idx="3">
                  <c:v>133021.41666666666</c:v>
                </c:pt>
                <c:pt idx="4">
                  <c:v>139518</c:v>
                </c:pt>
                <c:pt idx="5">
                  <c:v>130701</c:v>
                </c:pt>
                <c:pt idx="6">
                  <c:v>115821.58333333333</c:v>
                </c:pt>
              </c:numCache>
            </c:numRef>
          </c:val>
          <c:extLst xmlns:c16r2="http://schemas.microsoft.com/office/drawing/2015/06/chart">
            <c:ext xmlns:c16="http://schemas.microsoft.com/office/drawing/2014/chart" uri="{C3380CC4-5D6E-409C-BE32-E72D297353CC}">
              <c16:uniqueId val="{00000002-4917-42DA-B80A-372F93A18DDB}"/>
            </c:ext>
          </c:extLst>
        </c:ser>
        <c:ser>
          <c:idx val="3"/>
          <c:order val="3"/>
          <c:tx>
            <c:strRef>
              <c:f>Sheet2!$A$5</c:f>
              <c:strCache>
                <c:ptCount val="1"/>
                <c:pt idx="0">
                  <c:v>безработни младежи до 29 г.</c:v>
                </c:pt>
              </c:strCache>
            </c:strRef>
          </c:tx>
          <c:spPr>
            <a:ln w="25400"/>
          </c:spPr>
          <c:marker>
            <c:symbol val="star"/>
            <c:size val="5"/>
          </c:marker>
          <c:cat>
            <c:numRef>
              <c:f>Sheet2!$B$1:$H$1</c:f>
              <c:numCache>
                <c:formatCode>General</c:formatCode>
                <c:ptCount val="7"/>
                <c:pt idx="0">
                  <c:v>2010</c:v>
                </c:pt>
                <c:pt idx="1">
                  <c:v>2011</c:v>
                </c:pt>
                <c:pt idx="2">
                  <c:v>2012</c:v>
                </c:pt>
                <c:pt idx="3">
                  <c:v>2013</c:v>
                </c:pt>
                <c:pt idx="4">
                  <c:v>2014</c:v>
                </c:pt>
                <c:pt idx="5">
                  <c:v>2015</c:v>
                </c:pt>
                <c:pt idx="6">
                  <c:v>2016</c:v>
                </c:pt>
              </c:numCache>
            </c:numRef>
          </c:cat>
          <c:val>
            <c:numRef>
              <c:f>Sheet2!$B$5:$H$5</c:f>
              <c:numCache>
                <c:formatCode>#,##0</c:formatCode>
                <c:ptCount val="7"/>
                <c:pt idx="0">
                  <c:v>63499.916666666664</c:v>
                </c:pt>
                <c:pt idx="1">
                  <c:v>63690</c:v>
                </c:pt>
                <c:pt idx="2">
                  <c:v>74779.166666666672</c:v>
                </c:pt>
                <c:pt idx="3">
                  <c:v>74719.583333333328</c:v>
                </c:pt>
                <c:pt idx="4">
                  <c:v>64121.5</c:v>
                </c:pt>
                <c:pt idx="5">
                  <c:v>51680</c:v>
                </c:pt>
                <c:pt idx="6">
                  <c:v>37997.583333333336</c:v>
                </c:pt>
              </c:numCache>
            </c:numRef>
          </c:val>
          <c:extLst xmlns:c16r2="http://schemas.microsoft.com/office/drawing/2015/06/chart">
            <c:ext xmlns:c16="http://schemas.microsoft.com/office/drawing/2014/chart" uri="{C3380CC4-5D6E-409C-BE32-E72D297353CC}">
              <c16:uniqueId val="{00000003-4917-42DA-B80A-372F93A18DDB}"/>
            </c:ext>
          </c:extLst>
        </c:ser>
        <c:ser>
          <c:idx val="4"/>
          <c:order val="4"/>
          <c:tx>
            <c:strRef>
              <c:f>Sheet2!$A$6</c:f>
              <c:strCache>
                <c:ptCount val="1"/>
                <c:pt idx="0">
                  <c:v>безработни с увреждания</c:v>
                </c:pt>
              </c:strCache>
            </c:strRef>
          </c:tx>
          <c:marker>
            <c:symbol val="circle"/>
            <c:size val="4"/>
          </c:marker>
          <c:cat>
            <c:numRef>
              <c:f>Sheet2!$B$1:$H$1</c:f>
              <c:numCache>
                <c:formatCode>General</c:formatCode>
                <c:ptCount val="7"/>
                <c:pt idx="0">
                  <c:v>2010</c:v>
                </c:pt>
                <c:pt idx="1">
                  <c:v>2011</c:v>
                </c:pt>
                <c:pt idx="2">
                  <c:v>2012</c:v>
                </c:pt>
                <c:pt idx="3">
                  <c:v>2013</c:v>
                </c:pt>
                <c:pt idx="4">
                  <c:v>2014</c:v>
                </c:pt>
                <c:pt idx="5">
                  <c:v>2015</c:v>
                </c:pt>
                <c:pt idx="6">
                  <c:v>2016</c:v>
                </c:pt>
              </c:numCache>
            </c:numRef>
          </c:cat>
          <c:val>
            <c:numRef>
              <c:f>Sheet2!$B$6:$H$6</c:f>
              <c:numCache>
                <c:formatCode>#,##0</c:formatCode>
                <c:ptCount val="7"/>
                <c:pt idx="0">
                  <c:v>13657.083333333327</c:v>
                </c:pt>
                <c:pt idx="1">
                  <c:v>13729.333333333327</c:v>
                </c:pt>
                <c:pt idx="2">
                  <c:v>15099.833333333327</c:v>
                </c:pt>
                <c:pt idx="3">
                  <c:v>15669.666666666661</c:v>
                </c:pt>
                <c:pt idx="4">
                  <c:v>17345.75</c:v>
                </c:pt>
                <c:pt idx="5">
                  <c:v>16840</c:v>
                </c:pt>
                <c:pt idx="6">
                  <c:v>15760.416666666661</c:v>
                </c:pt>
              </c:numCache>
            </c:numRef>
          </c:val>
          <c:extLst xmlns:c16r2="http://schemas.microsoft.com/office/drawing/2015/06/chart">
            <c:ext xmlns:c16="http://schemas.microsoft.com/office/drawing/2014/chart" uri="{C3380CC4-5D6E-409C-BE32-E72D297353CC}">
              <c16:uniqueId val="{00000004-4917-42DA-B80A-372F93A18DDB}"/>
            </c:ext>
          </c:extLst>
        </c:ser>
        <c:marker val="1"/>
        <c:axId val="112818816"/>
        <c:axId val="112951680"/>
      </c:lineChart>
      <c:catAx>
        <c:axId val="112818816"/>
        <c:scaling>
          <c:orientation val="minMax"/>
        </c:scaling>
        <c:axPos val="b"/>
        <c:numFmt formatCode="General" sourceLinked="1"/>
        <c:majorTickMark val="none"/>
        <c:tickLblPos val="nextTo"/>
        <c:txPr>
          <a:bodyPr/>
          <a:lstStyle/>
          <a:p>
            <a:pPr>
              <a:defRPr sz="1200"/>
            </a:pPr>
            <a:endParaRPr lang="en-US"/>
          </a:p>
        </c:txPr>
        <c:crossAx val="112951680"/>
        <c:crosses val="autoZero"/>
        <c:auto val="1"/>
        <c:lblAlgn val="ctr"/>
        <c:lblOffset val="100"/>
      </c:catAx>
      <c:valAx>
        <c:axId val="112951680"/>
        <c:scaling>
          <c:orientation val="minMax"/>
          <c:min val="10000"/>
        </c:scaling>
        <c:axPos val="l"/>
        <c:title>
          <c:tx>
            <c:rich>
              <a:bodyPr/>
              <a:lstStyle/>
              <a:p>
                <a:pPr>
                  <a:defRPr sz="900" b="0"/>
                </a:pPr>
                <a:r>
                  <a:rPr lang="bg-BG" sz="900" b="0"/>
                  <a:t>брой</a:t>
                </a:r>
                <a:endParaRPr lang="en-GB" sz="900" b="0"/>
              </a:p>
            </c:rich>
          </c:tx>
          <c:layout/>
        </c:title>
        <c:numFmt formatCode="#,##0" sourceLinked="1"/>
        <c:tickLblPos val="nextTo"/>
        <c:txPr>
          <a:bodyPr/>
          <a:lstStyle/>
          <a:p>
            <a:pPr>
              <a:defRPr sz="1100"/>
            </a:pPr>
            <a:endParaRPr lang="en-US"/>
          </a:p>
        </c:txPr>
        <c:crossAx val="112818816"/>
        <c:crosses val="autoZero"/>
        <c:crossBetween val="between"/>
        <c:majorUnit val="20000"/>
      </c:valAx>
    </c:plotArea>
    <c:legend>
      <c:legendPos val="r"/>
      <c:layout>
        <c:manualLayout>
          <c:xMode val="edge"/>
          <c:yMode val="edge"/>
          <c:x val="0.19619273453743263"/>
          <c:y val="3.369943662173739E-2"/>
          <c:w val="0.78648528139730478"/>
          <c:h val="0.13845058841329091"/>
        </c:manualLayout>
      </c:layout>
      <c:txPr>
        <a:bodyPr/>
        <a:lstStyle/>
        <a:p>
          <a:pPr>
            <a:defRPr sz="1400"/>
          </a:pPr>
          <a:endParaRPr lang="en-US"/>
        </a:p>
      </c:txPr>
    </c:legend>
    <c:plotVisOnly val="1"/>
    <c:dispBlanksAs val="gap"/>
  </c:chart>
  <c:spPr>
    <a:ln>
      <a:noFill/>
    </a:ln>
  </c:spPr>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GB"/>
  <c:clrMapOvr bg1="lt1" tx1="dk1" bg2="lt2" tx2="dk2" accent1="accent1" accent2="accent2" accent3="accent3" accent4="accent4" accent5="accent5" accent6="accent6" hlink="hlink" folHlink="folHlink"/>
  <c:chart>
    <c:autoTitleDeleted val="1"/>
    <c:view3D>
      <c:rAngAx val="1"/>
    </c:view3D>
    <c:sideWall>
      <c:spPr>
        <a:solidFill>
          <a:prstClr val="white">
            <a:lumMod val="95000"/>
          </a:prstClr>
        </a:solidFill>
        <a:ln w="25400">
          <a:noFill/>
        </a:ln>
      </c:spPr>
    </c:sideWall>
    <c:backWall>
      <c:spPr>
        <a:solidFill>
          <a:prstClr val="white">
            <a:lumMod val="95000"/>
          </a:prstClr>
        </a:solidFill>
        <a:ln w="25400">
          <a:noFill/>
        </a:ln>
      </c:spPr>
    </c:backWall>
    <c:plotArea>
      <c:layout/>
      <c:bar3DChart>
        <c:barDir val="col"/>
        <c:grouping val="clustered"/>
        <c:ser>
          <c:idx val="0"/>
          <c:order val="0"/>
          <c:tx>
            <c:strRef>
              <c:f>Формули!$K$2</c:f>
              <c:strCache>
                <c:ptCount val="1"/>
                <c:pt idx="0">
                  <c:v>ПБЛ</c:v>
                </c:pt>
              </c:strCache>
            </c:strRef>
          </c:tx>
          <c:dLbls>
            <c:dLbl>
              <c:idx val="0"/>
              <c:layout>
                <c:manualLayout>
                  <c:x val="4.055609603302391E-2"/>
                  <c:y val="-3.405029210058421E-2"/>
                </c:manualLayout>
              </c:layout>
              <c:tx>
                <c:rich>
                  <a:bodyPr/>
                  <a:lstStyle/>
                  <a:p>
                    <a:pPr>
                      <a:defRPr sz="1200" i="1">
                        <a:latin typeface="Verdana" pitchFamily="34" charset="0"/>
                        <a:ea typeface="Verdana" pitchFamily="34" charset="0"/>
                        <a:cs typeface="Verdana" pitchFamily="34" charset="0"/>
                      </a:defRPr>
                    </a:pPr>
                    <a:r>
                      <a:rPr lang="en-US" sz="1200" i="1" dirty="0" smtClean="0"/>
                      <a:t>1</a:t>
                    </a:r>
                    <a:r>
                      <a:rPr lang="en-US" i="1" dirty="0" smtClean="0"/>
                      <a:t>23</a:t>
                    </a:r>
                    <a:r>
                      <a:rPr lang="bg-BG" i="1" dirty="0" smtClean="0"/>
                      <a:t> </a:t>
                    </a:r>
                    <a:r>
                      <a:rPr lang="en-US" i="1" dirty="0" smtClean="0"/>
                      <a:t>997</a:t>
                    </a:r>
                    <a:endParaRPr lang="en-US" i="1" dirty="0"/>
                  </a:p>
                </c:rich>
              </c:tx>
              <c:spPr/>
              <c:showVal val="1"/>
            </c:dLbl>
            <c:dLbl>
              <c:idx val="1"/>
              <c:layout>
                <c:manualLayout>
                  <c:x val="3.3189707014423468E-2"/>
                  <c:y val="-4.2652442638218734E-2"/>
                </c:manualLayout>
              </c:layout>
              <c:tx>
                <c:rich>
                  <a:bodyPr/>
                  <a:lstStyle/>
                  <a:p>
                    <a:pPr>
                      <a:defRPr sz="1200" b="1">
                        <a:latin typeface="Verdana" pitchFamily="34" charset="0"/>
                        <a:ea typeface="Verdana" pitchFamily="34" charset="0"/>
                        <a:cs typeface="Verdana" pitchFamily="34" charset="0"/>
                      </a:defRPr>
                    </a:pPr>
                    <a:r>
                      <a:rPr lang="bg-BG" sz="1200" dirty="0" smtClean="0"/>
                      <a:t> </a:t>
                    </a:r>
                    <a:r>
                      <a:rPr lang="en-US" dirty="0" smtClean="0"/>
                      <a:t>91</a:t>
                    </a:r>
                    <a:r>
                      <a:rPr lang="bg-BG" dirty="0" smtClean="0"/>
                      <a:t> </a:t>
                    </a:r>
                    <a:r>
                      <a:rPr lang="en-US" dirty="0" smtClean="0"/>
                      <a:t>740</a:t>
                    </a:r>
                    <a:endParaRPr lang="en-US" dirty="0"/>
                  </a:p>
                </c:rich>
              </c:tx>
              <c:spPr/>
              <c:showVal val="1"/>
            </c:dLbl>
            <c:txPr>
              <a:bodyPr/>
              <a:lstStyle/>
              <a:p>
                <a:pPr>
                  <a:defRPr sz="1200">
                    <a:latin typeface="Verdana" pitchFamily="34" charset="0"/>
                    <a:ea typeface="Verdana" pitchFamily="34" charset="0"/>
                    <a:cs typeface="Verdana" pitchFamily="34" charset="0"/>
                  </a:defRPr>
                </a:pPr>
                <a:endParaRPr lang="en-US"/>
              </a:p>
            </c:txPr>
            <c:showVal val="1"/>
          </c:dLbls>
          <c:cat>
            <c:strRef>
              <c:f>Формули!$L$1:$M$1</c:f>
              <c:strCache>
                <c:ptCount val="2"/>
                <c:pt idx="0">
                  <c:v>Януари-Септември 2016 г.</c:v>
                </c:pt>
                <c:pt idx="1">
                  <c:v>Януари-Септември 2017 г.</c:v>
                </c:pt>
              </c:strCache>
            </c:strRef>
          </c:cat>
          <c:val>
            <c:numRef>
              <c:f>Формули!$L$2:$M$2</c:f>
              <c:numCache>
                <c:formatCode>0</c:formatCode>
                <c:ptCount val="2"/>
                <c:pt idx="0">
                  <c:v>123997.44444444444</c:v>
                </c:pt>
                <c:pt idx="1">
                  <c:v>91740</c:v>
                </c:pt>
              </c:numCache>
            </c:numRef>
          </c:val>
        </c:ser>
        <c:gapWidth val="182"/>
        <c:gapDepth val="71"/>
        <c:shape val="box"/>
        <c:axId val="114169728"/>
        <c:axId val="114171264"/>
        <c:axId val="0"/>
      </c:bar3DChart>
      <c:catAx>
        <c:axId val="114169728"/>
        <c:scaling>
          <c:orientation val="minMax"/>
        </c:scaling>
        <c:axPos val="b"/>
        <c:tickLblPos val="nextTo"/>
        <c:txPr>
          <a:bodyPr/>
          <a:lstStyle/>
          <a:p>
            <a:pPr>
              <a:defRPr sz="1000">
                <a:latin typeface="Verdana" pitchFamily="34" charset="0"/>
                <a:ea typeface="Verdana" pitchFamily="34" charset="0"/>
                <a:cs typeface="Verdana" pitchFamily="34" charset="0"/>
              </a:defRPr>
            </a:pPr>
            <a:endParaRPr lang="en-US"/>
          </a:p>
        </c:txPr>
        <c:crossAx val="114171264"/>
        <c:crosses val="autoZero"/>
        <c:auto val="1"/>
        <c:lblAlgn val="ctr"/>
        <c:lblOffset val="100"/>
      </c:catAx>
      <c:valAx>
        <c:axId val="114171264"/>
        <c:scaling>
          <c:orientation val="minMax"/>
        </c:scaling>
        <c:axPos val="l"/>
        <c:numFmt formatCode="0" sourceLinked="1"/>
        <c:tickLblPos val="nextTo"/>
        <c:txPr>
          <a:bodyPr/>
          <a:lstStyle/>
          <a:p>
            <a:pPr>
              <a:defRPr sz="1000">
                <a:latin typeface="Verdana" pitchFamily="34" charset="0"/>
                <a:ea typeface="Verdana" pitchFamily="34" charset="0"/>
                <a:cs typeface="Verdana" pitchFamily="34" charset="0"/>
              </a:defRPr>
            </a:pPr>
            <a:endParaRPr lang="en-US"/>
          </a:p>
        </c:txPr>
        <c:crossAx val="114169728"/>
        <c:crosses val="autoZero"/>
        <c:crossBetween val="between"/>
      </c:valAx>
    </c:plotArea>
    <c:plotVisOnly val="1"/>
  </c:chart>
  <c:spPr>
    <a:ln>
      <a:solidFill>
        <a:srgbClr val="2DA2BF"/>
      </a:solidFill>
    </a:ln>
  </c:spPr>
  <c:externalData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GB"/>
  <c:roundedCorners val="1"/>
  <c:chart>
    <c:title>
      <c:tx>
        <c:rich>
          <a:bodyPr/>
          <a:lstStyle/>
          <a:p>
            <a:pPr>
              <a:defRPr sz="1100">
                <a:solidFill>
                  <a:srgbClr val="FFFF00"/>
                </a:solidFill>
              </a:defRPr>
            </a:pPr>
            <a:r>
              <a:rPr lang="ru-RU" dirty="0"/>
              <a:t>Постъпили на работа на ПП </a:t>
            </a:r>
            <a:r>
              <a:rPr lang="ru-RU" dirty="0" smtClean="0"/>
              <a:t>продължително </a:t>
            </a:r>
            <a:r>
              <a:rPr lang="ru-RU" dirty="0"/>
              <a:t>безработни - % от общ брой постъпили на ПП</a:t>
            </a:r>
          </a:p>
        </c:rich>
      </c:tx>
      <c:layout/>
    </c:title>
    <c:plotArea>
      <c:layout>
        <c:manualLayout>
          <c:layoutTarget val="inner"/>
          <c:xMode val="edge"/>
          <c:yMode val="edge"/>
          <c:x val="0.12524618587602368"/>
          <c:y val="0.16195462000918268"/>
          <c:w val="0.87475381412397946"/>
          <c:h val="0.5882434882783345"/>
        </c:manualLayout>
      </c:layout>
      <c:barChart>
        <c:barDir val="col"/>
        <c:grouping val="clustered"/>
        <c:ser>
          <c:idx val="0"/>
          <c:order val="0"/>
          <c:tx>
            <c:strRef>
              <c:f>'rezume (2)'!$B$225</c:f>
              <c:strCache>
                <c:ptCount val="1"/>
                <c:pt idx="0">
                  <c:v>Постъпили на работа на ПП продълж. безработни - % от общ брой постъпили на ПП</c:v>
                </c:pt>
              </c:strCache>
            </c:strRef>
          </c:tx>
          <c:spPr>
            <a:ln>
              <a:solidFill>
                <a:schemeClr val="accent5">
                  <a:lumMod val="60000"/>
                  <a:lumOff val="40000"/>
                </a:schemeClr>
              </a:solidFill>
            </a:ln>
          </c:spPr>
          <c:dLbls>
            <c:txPr>
              <a:bodyPr/>
              <a:lstStyle/>
              <a:p>
                <a:pPr>
                  <a:defRPr b="1">
                    <a:solidFill>
                      <a:srgbClr val="3404BC"/>
                    </a:solidFill>
                  </a:defRPr>
                </a:pPr>
                <a:endParaRPr lang="en-US"/>
              </a:p>
            </c:txPr>
            <c:showVal val="1"/>
          </c:dLbls>
          <c:cat>
            <c:strRef>
              <c:f>'rezume (2)'!$C$204:$L$204</c:f>
              <c:strCache>
                <c:ptCount val="10"/>
                <c:pt idx="0">
                  <c:v>AЗ</c:v>
                </c:pt>
                <c:pt idx="1">
                  <c:v>СОФИЯ</c:v>
                </c:pt>
                <c:pt idx="2">
                  <c:v>БУРГАС </c:v>
                </c:pt>
                <c:pt idx="3">
                  <c:v>ВАРНА</c:v>
                </c:pt>
                <c:pt idx="4">
                  <c:v>ЛОВЕЧ</c:v>
                </c:pt>
                <c:pt idx="5">
                  <c:v>МОНТАНА</c:v>
                </c:pt>
                <c:pt idx="6">
                  <c:v>ПЛОВДИВ</c:v>
                </c:pt>
                <c:pt idx="7">
                  <c:v>РУСЕ</c:v>
                </c:pt>
                <c:pt idx="8">
                  <c:v>БЛАГОЕВГРАД</c:v>
                </c:pt>
                <c:pt idx="9">
                  <c:v>ХАСКОВО</c:v>
                </c:pt>
              </c:strCache>
            </c:strRef>
          </c:cat>
          <c:val>
            <c:numRef>
              <c:f>'rezume (2)'!$C$225:$L$225</c:f>
              <c:numCache>
                <c:formatCode>0.0%</c:formatCode>
                <c:ptCount val="10"/>
                <c:pt idx="0">
                  <c:v>0.13535167794050032</c:v>
                </c:pt>
                <c:pt idx="1">
                  <c:v>0.1222410865874364</c:v>
                </c:pt>
                <c:pt idx="2">
                  <c:v>0.10603924970183246</c:v>
                </c:pt>
                <c:pt idx="3">
                  <c:v>9.7465448160986901E-2</c:v>
                </c:pt>
                <c:pt idx="4">
                  <c:v>0.16541388706191876</c:v>
                </c:pt>
                <c:pt idx="5">
                  <c:v>0.21278557524843766</c:v>
                </c:pt>
                <c:pt idx="6">
                  <c:v>0.13851293472674328</c:v>
                </c:pt>
                <c:pt idx="7">
                  <c:v>0.14552870555641076</c:v>
                </c:pt>
                <c:pt idx="8">
                  <c:v>0.13871365383220949</c:v>
                </c:pt>
                <c:pt idx="9">
                  <c:v>0.13535167794050032</c:v>
                </c:pt>
              </c:numCache>
            </c:numRef>
          </c:val>
        </c:ser>
        <c:axId val="112855680"/>
        <c:axId val="112857472"/>
      </c:barChart>
      <c:catAx>
        <c:axId val="112855680"/>
        <c:scaling>
          <c:orientation val="minMax"/>
        </c:scaling>
        <c:axPos val="b"/>
        <c:tickLblPos val="nextTo"/>
        <c:txPr>
          <a:bodyPr rot="-5400000" vert="horz"/>
          <a:lstStyle/>
          <a:p>
            <a:pPr>
              <a:defRPr sz="800" b="1"/>
            </a:pPr>
            <a:endParaRPr lang="en-US"/>
          </a:p>
        </c:txPr>
        <c:crossAx val="112857472"/>
        <c:crosses val="autoZero"/>
        <c:auto val="1"/>
        <c:lblAlgn val="ctr"/>
        <c:lblOffset val="100"/>
      </c:catAx>
      <c:valAx>
        <c:axId val="112857472"/>
        <c:scaling>
          <c:orientation val="minMax"/>
        </c:scaling>
        <c:axPos val="l"/>
        <c:majorGridlines/>
        <c:numFmt formatCode="0.0%" sourceLinked="1"/>
        <c:tickLblPos val="nextTo"/>
        <c:crossAx val="112855680"/>
        <c:crosses val="autoZero"/>
        <c:crossBetween val="between"/>
      </c:valAx>
      <c:spPr>
        <a:solidFill>
          <a:schemeClr val="accent5">
            <a:lumMod val="20000"/>
            <a:lumOff val="80000"/>
          </a:schemeClr>
        </a:solidFill>
      </c:spPr>
    </c:plotArea>
    <c:plotVisOnly val="1"/>
  </c:chart>
  <c:spPr>
    <a:gradFill flip="none" rotWithShape="1">
      <a:gsLst>
        <a:gs pos="0">
          <a:srgbClr val="3399FF"/>
        </a:gs>
        <a:gs pos="16000">
          <a:srgbClr val="00CCCC"/>
        </a:gs>
        <a:gs pos="47000">
          <a:srgbClr val="9999FF"/>
        </a:gs>
        <a:gs pos="60001">
          <a:srgbClr val="2E6792"/>
        </a:gs>
        <a:gs pos="71001">
          <a:srgbClr val="3333CC"/>
        </a:gs>
        <a:gs pos="81000">
          <a:srgbClr val="1170FF"/>
        </a:gs>
        <a:gs pos="100000">
          <a:srgbClr val="006699"/>
        </a:gs>
      </a:gsLst>
      <a:lin ang="18900000" scaled="1"/>
      <a:tileRect/>
    </a:gradFill>
  </c:spPr>
  <c:externalData r:id="rId1"/>
</c:chartSpace>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2723E1-BCFA-48C2-93EC-F4D3CADA6EF6}" type="doc">
      <dgm:prSet loTypeId="urn:microsoft.com/office/officeart/2005/8/layout/hierarchy1" loCatId="hierarchy" qsTypeId="urn:microsoft.com/office/officeart/2005/8/quickstyle/simple1#1" qsCatId="simple" csTypeId="urn:microsoft.com/office/officeart/2005/8/colors/accent1_2#1" csCatId="accent1" phldr="1"/>
      <dgm:spPr/>
      <dgm:t>
        <a:bodyPr/>
        <a:lstStyle/>
        <a:p>
          <a:endParaRPr lang="bg-BG"/>
        </a:p>
      </dgm:t>
    </dgm:pt>
    <dgm:pt modelId="{0C003325-F272-4865-8818-405C0AA73776}">
      <dgm:prSet phldrT="[Текст]" custT="1"/>
      <dgm:spPr/>
      <dgm:t>
        <a:bodyPr/>
        <a:lstStyle/>
        <a:p>
          <a:pPr algn="ctr"/>
          <a:r>
            <a:rPr lang="en-US" sz="1400" b="0" dirty="0" smtClean="0"/>
            <a:t>9 Directorates "Regional Employment Service"</a:t>
          </a:r>
          <a:endParaRPr lang="bg-BG" sz="1400" b="1" dirty="0">
            <a:latin typeface="Times New Roman" pitchFamily="18" charset="0"/>
            <a:cs typeface="Times New Roman" pitchFamily="18" charset="0"/>
          </a:endParaRPr>
        </a:p>
      </dgm:t>
    </dgm:pt>
    <dgm:pt modelId="{49D33AC2-0708-4218-BA6A-D4116C07617A}" type="parTrans" cxnId="{BC535B0A-405B-4EA3-87F4-AA24F6A160FF}">
      <dgm:prSet/>
      <dgm:spPr/>
      <dgm:t>
        <a:bodyPr/>
        <a:lstStyle/>
        <a:p>
          <a:endParaRPr lang="bg-BG"/>
        </a:p>
      </dgm:t>
    </dgm:pt>
    <dgm:pt modelId="{0D45BCE8-2290-4A36-9237-7DF0322EF371}" type="sibTrans" cxnId="{BC535B0A-405B-4EA3-87F4-AA24F6A160FF}">
      <dgm:prSet/>
      <dgm:spPr/>
      <dgm:t>
        <a:bodyPr/>
        <a:lstStyle/>
        <a:p>
          <a:endParaRPr lang="bg-BG"/>
        </a:p>
      </dgm:t>
    </dgm:pt>
    <dgm:pt modelId="{36D2B356-193A-4780-9956-67638D0B2547}">
      <dgm:prSet phldrT="[Текст]" custT="1"/>
      <dgm:spPr/>
      <dgm:t>
        <a:bodyPr/>
        <a:lstStyle/>
        <a:p>
          <a:r>
            <a:rPr lang="en-US" sz="1400" b="0" dirty="0" smtClean="0"/>
            <a:t>107 Labor Bureau Directorates</a:t>
          </a:r>
          <a:endParaRPr lang="bg-BG" sz="1400" b="1" dirty="0">
            <a:latin typeface="Times New Roman" pitchFamily="18" charset="0"/>
            <a:cs typeface="Times New Roman" pitchFamily="18" charset="0"/>
          </a:endParaRPr>
        </a:p>
      </dgm:t>
    </dgm:pt>
    <dgm:pt modelId="{6637DCF8-ABA0-4D23-869F-083FB501640D}" type="parTrans" cxnId="{6C40C380-4476-4B37-826A-C296484487D5}">
      <dgm:prSet/>
      <dgm:spPr/>
      <dgm:t>
        <a:bodyPr/>
        <a:lstStyle/>
        <a:p>
          <a:endParaRPr lang="bg-BG"/>
        </a:p>
      </dgm:t>
    </dgm:pt>
    <dgm:pt modelId="{13D3611A-D6B3-44BF-B447-1D53B0C386AC}" type="sibTrans" cxnId="{6C40C380-4476-4B37-826A-C296484487D5}">
      <dgm:prSet/>
      <dgm:spPr/>
      <dgm:t>
        <a:bodyPr/>
        <a:lstStyle/>
        <a:p>
          <a:endParaRPr lang="bg-BG"/>
        </a:p>
      </dgm:t>
    </dgm:pt>
    <dgm:pt modelId="{955A3E1B-DD48-411B-8D7F-B417ADC09899}" type="pres">
      <dgm:prSet presAssocID="{472723E1-BCFA-48C2-93EC-F4D3CADA6EF6}" presName="hierChild1" presStyleCnt="0">
        <dgm:presLayoutVars>
          <dgm:chPref val="1"/>
          <dgm:dir/>
          <dgm:animOne val="branch"/>
          <dgm:animLvl val="lvl"/>
          <dgm:resizeHandles/>
        </dgm:presLayoutVars>
      </dgm:prSet>
      <dgm:spPr/>
      <dgm:t>
        <a:bodyPr/>
        <a:lstStyle/>
        <a:p>
          <a:endParaRPr lang="bg-BG"/>
        </a:p>
      </dgm:t>
    </dgm:pt>
    <dgm:pt modelId="{F17B111D-1995-4AAE-BEF6-386D76ECF577}" type="pres">
      <dgm:prSet presAssocID="{0C003325-F272-4865-8818-405C0AA73776}" presName="hierRoot1" presStyleCnt="0"/>
      <dgm:spPr/>
    </dgm:pt>
    <dgm:pt modelId="{50E98C49-4977-40F7-9E02-0EBD259BCB88}" type="pres">
      <dgm:prSet presAssocID="{0C003325-F272-4865-8818-405C0AA73776}" presName="composite" presStyleCnt="0"/>
      <dgm:spPr/>
    </dgm:pt>
    <dgm:pt modelId="{05BD4A3E-AB14-435F-99AB-B57DDDFC9E66}" type="pres">
      <dgm:prSet presAssocID="{0C003325-F272-4865-8818-405C0AA73776}" presName="background" presStyleLbl="node0" presStyleIdx="0" presStyleCnt="1"/>
      <dgm:spPr/>
    </dgm:pt>
    <dgm:pt modelId="{38C73D23-365D-44A0-BBFA-6D28536B48DE}" type="pres">
      <dgm:prSet presAssocID="{0C003325-F272-4865-8818-405C0AA73776}" presName="text" presStyleLbl="fgAcc0" presStyleIdx="0" presStyleCnt="1" custScaleX="215152" custScaleY="167928">
        <dgm:presLayoutVars>
          <dgm:chPref val="3"/>
        </dgm:presLayoutVars>
      </dgm:prSet>
      <dgm:spPr/>
      <dgm:t>
        <a:bodyPr/>
        <a:lstStyle/>
        <a:p>
          <a:endParaRPr lang="bg-BG"/>
        </a:p>
      </dgm:t>
    </dgm:pt>
    <dgm:pt modelId="{151CC468-71EF-49F6-8C39-D58EBCC30C00}" type="pres">
      <dgm:prSet presAssocID="{0C003325-F272-4865-8818-405C0AA73776}" presName="hierChild2" presStyleCnt="0"/>
      <dgm:spPr/>
    </dgm:pt>
    <dgm:pt modelId="{6EFC0BD9-F1C8-4F8C-A58A-C2757272FF92}" type="pres">
      <dgm:prSet presAssocID="{6637DCF8-ABA0-4D23-869F-083FB501640D}" presName="Name10" presStyleLbl="parChTrans1D2" presStyleIdx="0" presStyleCnt="1"/>
      <dgm:spPr/>
      <dgm:t>
        <a:bodyPr/>
        <a:lstStyle/>
        <a:p>
          <a:endParaRPr lang="bg-BG"/>
        </a:p>
      </dgm:t>
    </dgm:pt>
    <dgm:pt modelId="{B2A6A7D8-EAF0-4519-9E11-A7709BE4A1F5}" type="pres">
      <dgm:prSet presAssocID="{36D2B356-193A-4780-9956-67638D0B2547}" presName="hierRoot2" presStyleCnt="0"/>
      <dgm:spPr/>
    </dgm:pt>
    <dgm:pt modelId="{D81F171F-6079-44AA-B18D-8098549A24F5}" type="pres">
      <dgm:prSet presAssocID="{36D2B356-193A-4780-9956-67638D0B2547}" presName="composite2" presStyleCnt="0"/>
      <dgm:spPr/>
    </dgm:pt>
    <dgm:pt modelId="{6FD058A0-7587-495D-A6EA-6EEB6A97B470}" type="pres">
      <dgm:prSet presAssocID="{36D2B356-193A-4780-9956-67638D0B2547}" presName="background2" presStyleLbl="node2" presStyleIdx="0" presStyleCnt="1"/>
      <dgm:spPr/>
    </dgm:pt>
    <dgm:pt modelId="{A3D58344-3D9A-4E69-9A7F-87A2DAB79336}" type="pres">
      <dgm:prSet presAssocID="{36D2B356-193A-4780-9956-67638D0B2547}" presName="text2" presStyleLbl="fgAcc2" presStyleIdx="0" presStyleCnt="1" custScaleX="203835" custScaleY="161103">
        <dgm:presLayoutVars>
          <dgm:chPref val="3"/>
        </dgm:presLayoutVars>
      </dgm:prSet>
      <dgm:spPr/>
      <dgm:t>
        <a:bodyPr/>
        <a:lstStyle/>
        <a:p>
          <a:endParaRPr lang="bg-BG"/>
        </a:p>
      </dgm:t>
    </dgm:pt>
    <dgm:pt modelId="{D71C39BB-E7BA-404A-91EA-C4F279757021}" type="pres">
      <dgm:prSet presAssocID="{36D2B356-193A-4780-9956-67638D0B2547}" presName="hierChild3" presStyleCnt="0"/>
      <dgm:spPr/>
    </dgm:pt>
  </dgm:ptLst>
  <dgm:cxnLst>
    <dgm:cxn modelId="{C6E6B13A-6C8A-4615-BADA-9534A249DFB7}" type="presOf" srcId="{36D2B356-193A-4780-9956-67638D0B2547}" destId="{A3D58344-3D9A-4E69-9A7F-87A2DAB79336}" srcOrd="0" destOrd="0" presId="urn:microsoft.com/office/officeart/2005/8/layout/hierarchy1"/>
    <dgm:cxn modelId="{513D7206-1B71-404D-85DA-211820AACF80}" type="presOf" srcId="{472723E1-BCFA-48C2-93EC-F4D3CADA6EF6}" destId="{955A3E1B-DD48-411B-8D7F-B417ADC09899}" srcOrd="0" destOrd="0" presId="urn:microsoft.com/office/officeart/2005/8/layout/hierarchy1"/>
    <dgm:cxn modelId="{F82A5259-6D51-4845-BFE0-6F420839A000}" type="presOf" srcId="{0C003325-F272-4865-8818-405C0AA73776}" destId="{38C73D23-365D-44A0-BBFA-6D28536B48DE}" srcOrd="0" destOrd="0" presId="urn:microsoft.com/office/officeart/2005/8/layout/hierarchy1"/>
    <dgm:cxn modelId="{54EA4FDE-02BF-4A4A-890F-78AC3CB3073B}" type="presOf" srcId="{6637DCF8-ABA0-4D23-869F-083FB501640D}" destId="{6EFC0BD9-F1C8-4F8C-A58A-C2757272FF92}" srcOrd="0" destOrd="0" presId="urn:microsoft.com/office/officeart/2005/8/layout/hierarchy1"/>
    <dgm:cxn modelId="{BC535B0A-405B-4EA3-87F4-AA24F6A160FF}" srcId="{472723E1-BCFA-48C2-93EC-F4D3CADA6EF6}" destId="{0C003325-F272-4865-8818-405C0AA73776}" srcOrd="0" destOrd="0" parTransId="{49D33AC2-0708-4218-BA6A-D4116C07617A}" sibTransId="{0D45BCE8-2290-4A36-9237-7DF0322EF371}"/>
    <dgm:cxn modelId="{6C40C380-4476-4B37-826A-C296484487D5}" srcId="{0C003325-F272-4865-8818-405C0AA73776}" destId="{36D2B356-193A-4780-9956-67638D0B2547}" srcOrd="0" destOrd="0" parTransId="{6637DCF8-ABA0-4D23-869F-083FB501640D}" sibTransId="{13D3611A-D6B3-44BF-B447-1D53B0C386AC}"/>
    <dgm:cxn modelId="{AE5EAAD3-A783-4301-B019-7E37A3299C3E}" type="presParOf" srcId="{955A3E1B-DD48-411B-8D7F-B417ADC09899}" destId="{F17B111D-1995-4AAE-BEF6-386D76ECF577}" srcOrd="0" destOrd="0" presId="urn:microsoft.com/office/officeart/2005/8/layout/hierarchy1"/>
    <dgm:cxn modelId="{B18AB054-6219-4AEC-A35F-0E941AF0CB15}" type="presParOf" srcId="{F17B111D-1995-4AAE-BEF6-386D76ECF577}" destId="{50E98C49-4977-40F7-9E02-0EBD259BCB88}" srcOrd="0" destOrd="0" presId="urn:microsoft.com/office/officeart/2005/8/layout/hierarchy1"/>
    <dgm:cxn modelId="{A803A7F9-B350-4A9E-BAE6-F3E7B989A2E8}" type="presParOf" srcId="{50E98C49-4977-40F7-9E02-0EBD259BCB88}" destId="{05BD4A3E-AB14-435F-99AB-B57DDDFC9E66}" srcOrd="0" destOrd="0" presId="urn:microsoft.com/office/officeart/2005/8/layout/hierarchy1"/>
    <dgm:cxn modelId="{99D97796-DEDC-4B70-950B-57372767EE97}" type="presParOf" srcId="{50E98C49-4977-40F7-9E02-0EBD259BCB88}" destId="{38C73D23-365D-44A0-BBFA-6D28536B48DE}" srcOrd="1" destOrd="0" presId="urn:microsoft.com/office/officeart/2005/8/layout/hierarchy1"/>
    <dgm:cxn modelId="{19980401-61C4-4E07-9E99-6E5B59F7245B}" type="presParOf" srcId="{F17B111D-1995-4AAE-BEF6-386D76ECF577}" destId="{151CC468-71EF-49F6-8C39-D58EBCC30C00}" srcOrd="1" destOrd="0" presId="urn:microsoft.com/office/officeart/2005/8/layout/hierarchy1"/>
    <dgm:cxn modelId="{D9CBF25F-3D4A-46BA-BB52-055D4CCD8A6C}" type="presParOf" srcId="{151CC468-71EF-49F6-8C39-D58EBCC30C00}" destId="{6EFC0BD9-F1C8-4F8C-A58A-C2757272FF92}" srcOrd="0" destOrd="0" presId="urn:microsoft.com/office/officeart/2005/8/layout/hierarchy1"/>
    <dgm:cxn modelId="{42AAD1F5-400B-43BF-AC33-9E3709CFA0B8}" type="presParOf" srcId="{151CC468-71EF-49F6-8C39-D58EBCC30C00}" destId="{B2A6A7D8-EAF0-4519-9E11-A7709BE4A1F5}" srcOrd="1" destOrd="0" presId="urn:microsoft.com/office/officeart/2005/8/layout/hierarchy1"/>
    <dgm:cxn modelId="{67348F8D-6048-4511-981A-826C22E1AE6D}" type="presParOf" srcId="{B2A6A7D8-EAF0-4519-9E11-A7709BE4A1F5}" destId="{D81F171F-6079-44AA-B18D-8098549A24F5}" srcOrd="0" destOrd="0" presId="urn:microsoft.com/office/officeart/2005/8/layout/hierarchy1"/>
    <dgm:cxn modelId="{1AC0F6DC-422C-4511-B411-D903409EEF49}" type="presParOf" srcId="{D81F171F-6079-44AA-B18D-8098549A24F5}" destId="{6FD058A0-7587-495D-A6EA-6EEB6A97B470}" srcOrd="0" destOrd="0" presId="urn:microsoft.com/office/officeart/2005/8/layout/hierarchy1"/>
    <dgm:cxn modelId="{EE799414-9A73-4157-8AA6-4CD28333008F}" type="presParOf" srcId="{D81F171F-6079-44AA-B18D-8098549A24F5}" destId="{A3D58344-3D9A-4E69-9A7F-87A2DAB79336}" srcOrd="1" destOrd="0" presId="urn:microsoft.com/office/officeart/2005/8/layout/hierarchy1"/>
    <dgm:cxn modelId="{90C5F49D-783B-460F-9CBB-D1FEF45698E9}" type="presParOf" srcId="{B2A6A7D8-EAF0-4519-9E11-A7709BE4A1F5}" destId="{D71C39BB-E7BA-404A-91EA-C4F279757021}" srcOrd="1" destOrd="0" presId="urn:microsoft.com/office/officeart/2005/8/layout/hierarchy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899B4C-C259-40F2-8653-CDF33A86400B}" type="doc">
      <dgm:prSet loTypeId="urn:microsoft.com/office/officeart/2005/8/layout/radial5" loCatId="relationship" qsTypeId="urn:microsoft.com/office/officeart/2005/8/quickstyle/3d2" qsCatId="3D" csTypeId="urn:microsoft.com/office/officeart/2005/8/colors/accent1_1" csCatId="accent1" phldr="1"/>
      <dgm:spPr/>
      <dgm:t>
        <a:bodyPr/>
        <a:lstStyle/>
        <a:p>
          <a:endParaRPr lang="en-US"/>
        </a:p>
      </dgm:t>
    </dgm:pt>
    <dgm:pt modelId="{3791DA2D-F216-4B76-942C-1B4EE7EAC8F4}">
      <dgm:prSet phldrT="[Text]"/>
      <dgm:spPr/>
      <dgm:t>
        <a:bodyPr/>
        <a:lstStyle/>
        <a:p>
          <a:r>
            <a:rPr lang="en-GB" b="1" dirty="0" smtClean="0"/>
            <a:t>Main target groups</a:t>
          </a:r>
          <a:endParaRPr lang="en-US" b="1" dirty="0"/>
        </a:p>
      </dgm:t>
    </dgm:pt>
    <dgm:pt modelId="{4DAEE804-A5DA-49BE-B1B3-48BD9611B375}" type="parTrans" cxnId="{89A9AD56-D17D-4DFD-B2ED-2039E6D1D776}">
      <dgm:prSet/>
      <dgm:spPr/>
      <dgm:t>
        <a:bodyPr/>
        <a:lstStyle/>
        <a:p>
          <a:endParaRPr lang="en-US"/>
        </a:p>
      </dgm:t>
    </dgm:pt>
    <dgm:pt modelId="{7606CA62-129A-4D6A-93A2-51BC98718944}" type="sibTrans" cxnId="{89A9AD56-D17D-4DFD-B2ED-2039E6D1D776}">
      <dgm:prSet/>
      <dgm:spPr/>
      <dgm:t>
        <a:bodyPr/>
        <a:lstStyle/>
        <a:p>
          <a:endParaRPr lang="en-US"/>
        </a:p>
      </dgm:t>
    </dgm:pt>
    <dgm:pt modelId="{240E24B7-E402-48A9-A90D-5C522DF0FEDA}">
      <dgm:prSet phldrT="[Text]" custT="1"/>
      <dgm:spPr/>
      <dgm:t>
        <a:bodyPr/>
        <a:lstStyle/>
        <a:p>
          <a:r>
            <a:rPr lang="en-GB" sz="1800" b="0" i="1" dirty="0" smtClean="0"/>
            <a:t>Unemployed youths up to 29</a:t>
          </a:r>
          <a:endParaRPr lang="en-US" sz="1800" b="0" i="1" dirty="0"/>
        </a:p>
      </dgm:t>
    </dgm:pt>
    <dgm:pt modelId="{446C8CDB-97BF-460A-9FDE-71B8A5B0B55E}" type="parTrans" cxnId="{20348832-2FDD-4AEF-A564-5DCCAD1B5581}">
      <dgm:prSet/>
      <dgm:spPr/>
      <dgm:t>
        <a:bodyPr/>
        <a:lstStyle/>
        <a:p>
          <a:endParaRPr lang="en-US"/>
        </a:p>
      </dgm:t>
    </dgm:pt>
    <dgm:pt modelId="{6AC5A6B5-0D00-4E99-B4A9-EF9AF319B547}" type="sibTrans" cxnId="{20348832-2FDD-4AEF-A564-5DCCAD1B5581}">
      <dgm:prSet/>
      <dgm:spPr/>
      <dgm:t>
        <a:bodyPr/>
        <a:lstStyle/>
        <a:p>
          <a:endParaRPr lang="en-US"/>
        </a:p>
      </dgm:t>
    </dgm:pt>
    <dgm:pt modelId="{9A2F3B30-FE61-4956-B7BE-7530B1B252AB}">
      <dgm:prSet phldrT="[Text]" custT="1"/>
      <dgm:spPr/>
      <dgm:t>
        <a:bodyPr/>
        <a:lstStyle/>
        <a:p>
          <a:r>
            <a:rPr lang="en-GB" sz="1800" b="0" i="1" dirty="0" smtClean="0"/>
            <a:t>Unemployed over 50</a:t>
          </a:r>
          <a:endParaRPr lang="en-US" sz="1800" b="0" i="1" dirty="0"/>
        </a:p>
      </dgm:t>
    </dgm:pt>
    <dgm:pt modelId="{6926B53E-45C3-41BD-A575-C32F08DF65C7}" type="parTrans" cxnId="{D13A4A84-00AF-4559-B554-11500F27A3F1}">
      <dgm:prSet/>
      <dgm:spPr/>
      <dgm:t>
        <a:bodyPr/>
        <a:lstStyle/>
        <a:p>
          <a:endParaRPr lang="en-US"/>
        </a:p>
      </dgm:t>
    </dgm:pt>
    <dgm:pt modelId="{BA81B76C-FDA6-45AC-831C-5C655B95D6EB}" type="sibTrans" cxnId="{D13A4A84-00AF-4559-B554-11500F27A3F1}">
      <dgm:prSet/>
      <dgm:spPr/>
      <dgm:t>
        <a:bodyPr/>
        <a:lstStyle/>
        <a:p>
          <a:endParaRPr lang="en-US"/>
        </a:p>
      </dgm:t>
    </dgm:pt>
    <dgm:pt modelId="{19E4F9C4-8113-4A26-8853-57BF82EB2A08}">
      <dgm:prSet phldrT="[Text]" custT="1"/>
      <dgm:spPr>
        <a:gradFill rotWithShape="0">
          <a:gsLst>
            <a:gs pos="0">
              <a:srgbClr val="FFF200"/>
            </a:gs>
            <a:gs pos="45000">
              <a:srgbClr val="FF7A00"/>
            </a:gs>
            <a:gs pos="70000">
              <a:srgbClr val="FF0300"/>
            </a:gs>
            <a:gs pos="100000">
              <a:srgbClr val="4D0808"/>
            </a:gs>
          </a:gsLst>
          <a:lin ang="16200000" scaled="0"/>
        </a:gradFill>
      </dgm:spPr>
      <dgm:t>
        <a:bodyPr/>
        <a:lstStyle/>
        <a:p>
          <a:r>
            <a:rPr lang="en-GB" sz="1800" b="1" i="1" dirty="0" smtClean="0">
              <a:solidFill>
                <a:srgbClr val="FFFF00"/>
              </a:solidFill>
            </a:rPr>
            <a:t>Long-term unemployed</a:t>
          </a:r>
          <a:endParaRPr lang="en-US" sz="1800" b="1" i="1" dirty="0">
            <a:solidFill>
              <a:srgbClr val="FFFF00"/>
            </a:solidFill>
          </a:endParaRPr>
        </a:p>
      </dgm:t>
    </dgm:pt>
    <dgm:pt modelId="{49F36CB4-5671-40A5-9B13-C126AB32E71D}" type="parTrans" cxnId="{483AFF34-A7D4-4F02-95C4-E1C0C0A327A6}">
      <dgm:prSet/>
      <dgm:spPr/>
      <dgm:t>
        <a:bodyPr/>
        <a:lstStyle/>
        <a:p>
          <a:endParaRPr lang="en-US"/>
        </a:p>
      </dgm:t>
    </dgm:pt>
    <dgm:pt modelId="{923DAB29-4EE2-40F5-B617-B1B299F261D8}" type="sibTrans" cxnId="{483AFF34-A7D4-4F02-95C4-E1C0C0A327A6}">
      <dgm:prSet/>
      <dgm:spPr/>
      <dgm:t>
        <a:bodyPr/>
        <a:lstStyle/>
        <a:p>
          <a:endParaRPr lang="en-US"/>
        </a:p>
      </dgm:t>
    </dgm:pt>
    <dgm:pt modelId="{1193BEA8-5713-4A31-B263-31217C60CCFC}">
      <dgm:prSet phldrT="[Text]" custT="1"/>
      <dgm:spPr/>
      <dgm:t>
        <a:bodyPr/>
        <a:lstStyle/>
        <a:p>
          <a:r>
            <a:rPr lang="en-GB" sz="1600" b="0" i="1" dirty="0" smtClean="0"/>
            <a:t>Unemployed without a profession, without qualifications or with a professional qualification not demanded on the labour market</a:t>
          </a:r>
          <a:endParaRPr lang="en-US" sz="1600" b="0" i="1" dirty="0"/>
        </a:p>
      </dgm:t>
    </dgm:pt>
    <dgm:pt modelId="{67FC14E9-6257-4277-9B0B-BFC77D7F7D96}" type="parTrans" cxnId="{637D38CF-A551-415D-9978-EEF180994763}">
      <dgm:prSet/>
      <dgm:spPr/>
      <dgm:t>
        <a:bodyPr/>
        <a:lstStyle/>
        <a:p>
          <a:endParaRPr lang="en-US"/>
        </a:p>
      </dgm:t>
    </dgm:pt>
    <dgm:pt modelId="{E4581C43-27CC-4254-BE04-F38F53DE83DA}" type="sibTrans" cxnId="{637D38CF-A551-415D-9978-EEF180994763}">
      <dgm:prSet/>
      <dgm:spPr/>
      <dgm:t>
        <a:bodyPr/>
        <a:lstStyle/>
        <a:p>
          <a:endParaRPr lang="en-US"/>
        </a:p>
      </dgm:t>
    </dgm:pt>
    <dgm:pt modelId="{40D6BC46-EBA8-4FE7-9744-F45F30028B77}">
      <dgm:prSet phldrT="[Text]" custT="1"/>
      <dgm:spPr/>
      <dgm:t>
        <a:bodyPr/>
        <a:lstStyle/>
        <a:p>
          <a:r>
            <a:rPr lang="en-GB" sz="1800" b="0" i="1" dirty="0" smtClean="0"/>
            <a:t>Unemployed persons with permanent disabilities</a:t>
          </a:r>
          <a:endParaRPr lang="en-US" sz="1800" b="0" i="1" dirty="0"/>
        </a:p>
      </dgm:t>
    </dgm:pt>
    <dgm:pt modelId="{CC9E96ED-94F1-414D-A0B5-A8CC3CE845A5}" type="parTrans" cxnId="{1E333374-DAB6-4122-A8CF-BB0996EBB9B0}">
      <dgm:prSet/>
      <dgm:spPr/>
      <dgm:t>
        <a:bodyPr/>
        <a:lstStyle/>
        <a:p>
          <a:endParaRPr lang="en-US"/>
        </a:p>
      </dgm:t>
    </dgm:pt>
    <dgm:pt modelId="{269AB8D9-14E7-41A1-87B0-93A2E98819D1}" type="sibTrans" cxnId="{1E333374-DAB6-4122-A8CF-BB0996EBB9B0}">
      <dgm:prSet/>
      <dgm:spPr/>
      <dgm:t>
        <a:bodyPr/>
        <a:lstStyle/>
        <a:p>
          <a:endParaRPr lang="en-US"/>
        </a:p>
      </dgm:t>
    </dgm:pt>
    <dgm:pt modelId="{072ACF2D-A35F-4B55-925D-264E86AD868C}">
      <dgm:prSet phldrT="[Text]" custT="1"/>
      <dgm:spPr/>
      <dgm:t>
        <a:bodyPr/>
        <a:lstStyle/>
        <a:p>
          <a:r>
            <a:rPr lang="en-GB" sz="1600" b="0" i="1" dirty="0" smtClean="0">
              <a:solidFill>
                <a:schemeClr val="tx1"/>
              </a:solidFill>
            </a:rPr>
            <a:t>Inactive people willing to work, incl. discouraged persons</a:t>
          </a:r>
          <a:endParaRPr lang="en-US" sz="1600" b="0" i="1" dirty="0">
            <a:solidFill>
              <a:schemeClr val="tx1"/>
            </a:solidFill>
          </a:endParaRPr>
        </a:p>
      </dgm:t>
    </dgm:pt>
    <dgm:pt modelId="{ACB1AEA2-09B8-4B14-8E48-CE3BF9EA853B}" type="parTrans" cxnId="{5B0716AD-98CD-4163-9A23-F8D909D4C864}">
      <dgm:prSet/>
      <dgm:spPr/>
      <dgm:t>
        <a:bodyPr/>
        <a:lstStyle/>
        <a:p>
          <a:endParaRPr lang="en-US"/>
        </a:p>
      </dgm:t>
    </dgm:pt>
    <dgm:pt modelId="{1C42BE85-AB3B-4617-B386-09C38C7D0A02}" type="sibTrans" cxnId="{5B0716AD-98CD-4163-9A23-F8D909D4C864}">
      <dgm:prSet/>
      <dgm:spPr/>
      <dgm:t>
        <a:bodyPr/>
        <a:lstStyle/>
        <a:p>
          <a:endParaRPr lang="en-US"/>
        </a:p>
      </dgm:t>
    </dgm:pt>
    <dgm:pt modelId="{202A4CE0-FC72-4272-BA9F-B07F446108A2}" type="pres">
      <dgm:prSet presAssocID="{85899B4C-C259-40F2-8653-CDF33A86400B}" presName="Name0" presStyleCnt="0">
        <dgm:presLayoutVars>
          <dgm:chMax val="1"/>
          <dgm:dir/>
          <dgm:animLvl val="ctr"/>
          <dgm:resizeHandles val="exact"/>
        </dgm:presLayoutVars>
      </dgm:prSet>
      <dgm:spPr/>
      <dgm:t>
        <a:bodyPr/>
        <a:lstStyle/>
        <a:p>
          <a:endParaRPr lang="en-US"/>
        </a:p>
      </dgm:t>
    </dgm:pt>
    <dgm:pt modelId="{86CDE854-BD34-483C-BB88-D21DD7904448}" type="pres">
      <dgm:prSet presAssocID="{3791DA2D-F216-4B76-942C-1B4EE7EAC8F4}" presName="centerShape" presStyleLbl="node0" presStyleIdx="0" presStyleCnt="1"/>
      <dgm:spPr/>
      <dgm:t>
        <a:bodyPr/>
        <a:lstStyle/>
        <a:p>
          <a:endParaRPr lang="en-US"/>
        </a:p>
      </dgm:t>
    </dgm:pt>
    <dgm:pt modelId="{2B9F55AF-A2DB-4EF2-B63A-5C9F03E890A5}" type="pres">
      <dgm:prSet presAssocID="{446C8CDB-97BF-460A-9FDE-71B8A5B0B55E}" presName="parTrans" presStyleLbl="sibTrans2D1" presStyleIdx="0" presStyleCnt="6"/>
      <dgm:spPr/>
      <dgm:t>
        <a:bodyPr/>
        <a:lstStyle/>
        <a:p>
          <a:endParaRPr lang="en-US"/>
        </a:p>
      </dgm:t>
    </dgm:pt>
    <dgm:pt modelId="{C059F8DF-ED75-4489-BD7E-5B3CE012B044}" type="pres">
      <dgm:prSet presAssocID="{446C8CDB-97BF-460A-9FDE-71B8A5B0B55E}" presName="connectorText" presStyleLbl="sibTrans2D1" presStyleIdx="0" presStyleCnt="6"/>
      <dgm:spPr/>
      <dgm:t>
        <a:bodyPr/>
        <a:lstStyle/>
        <a:p>
          <a:endParaRPr lang="en-US"/>
        </a:p>
      </dgm:t>
    </dgm:pt>
    <dgm:pt modelId="{02F81F67-1A27-43A3-B410-9FF4420DCFBE}" type="pres">
      <dgm:prSet presAssocID="{240E24B7-E402-48A9-A90D-5C522DF0FEDA}" presName="node" presStyleLbl="node1" presStyleIdx="0" presStyleCnt="6" custScaleX="147296">
        <dgm:presLayoutVars>
          <dgm:bulletEnabled val="1"/>
        </dgm:presLayoutVars>
      </dgm:prSet>
      <dgm:spPr/>
      <dgm:t>
        <a:bodyPr/>
        <a:lstStyle/>
        <a:p>
          <a:endParaRPr lang="en-US"/>
        </a:p>
      </dgm:t>
    </dgm:pt>
    <dgm:pt modelId="{396E1156-B43A-4133-BCA3-C40E53E83781}" type="pres">
      <dgm:prSet presAssocID="{6926B53E-45C3-41BD-A575-C32F08DF65C7}" presName="parTrans" presStyleLbl="sibTrans2D1" presStyleIdx="1" presStyleCnt="6"/>
      <dgm:spPr/>
      <dgm:t>
        <a:bodyPr/>
        <a:lstStyle/>
        <a:p>
          <a:endParaRPr lang="en-US"/>
        </a:p>
      </dgm:t>
    </dgm:pt>
    <dgm:pt modelId="{F39A915F-721B-4DB0-967C-ED522DD0A3F8}" type="pres">
      <dgm:prSet presAssocID="{6926B53E-45C3-41BD-A575-C32F08DF65C7}" presName="connectorText" presStyleLbl="sibTrans2D1" presStyleIdx="1" presStyleCnt="6"/>
      <dgm:spPr/>
      <dgm:t>
        <a:bodyPr/>
        <a:lstStyle/>
        <a:p>
          <a:endParaRPr lang="en-US"/>
        </a:p>
      </dgm:t>
    </dgm:pt>
    <dgm:pt modelId="{B79F4D7D-85EC-4751-AA22-7DDDF1E5EC1C}" type="pres">
      <dgm:prSet presAssocID="{9A2F3B30-FE61-4956-B7BE-7530B1B252AB}" presName="node" presStyleLbl="node1" presStyleIdx="1" presStyleCnt="6" custScaleX="155828" custRadScaleRad="110504" custRadScaleInc="10466">
        <dgm:presLayoutVars>
          <dgm:bulletEnabled val="1"/>
        </dgm:presLayoutVars>
      </dgm:prSet>
      <dgm:spPr/>
      <dgm:t>
        <a:bodyPr/>
        <a:lstStyle/>
        <a:p>
          <a:endParaRPr lang="en-US"/>
        </a:p>
      </dgm:t>
    </dgm:pt>
    <dgm:pt modelId="{1A037A77-2488-45C5-AA96-24591517CE3C}" type="pres">
      <dgm:prSet presAssocID="{49F36CB4-5671-40A5-9B13-C126AB32E71D}" presName="parTrans" presStyleLbl="sibTrans2D1" presStyleIdx="2" presStyleCnt="6"/>
      <dgm:spPr/>
      <dgm:t>
        <a:bodyPr/>
        <a:lstStyle/>
        <a:p>
          <a:endParaRPr lang="en-US"/>
        </a:p>
      </dgm:t>
    </dgm:pt>
    <dgm:pt modelId="{2DD75A22-9D9D-41A7-98AB-42A85EF01006}" type="pres">
      <dgm:prSet presAssocID="{49F36CB4-5671-40A5-9B13-C126AB32E71D}" presName="connectorText" presStyleLbl="sibTrans2D1" presStyleIdx="2" presStyleCnt="6"/>
      <dgm:spPr/>
      <dgm:t>
        <a:bodyPr/>
        <a:lstStyle/>
        <a:p>
          <a:endParaRPr lang="en-US"/>
        </a:p>
      </dgm:t>
    </dgm:pt>
    <dgm:pt modelId="{D4E6263F-66E8-40F6-9C33-1BA69C61FEBB}" type="pres">
      <dgm:prSet presAssocID="{19E4F9C4-8113-4A26-8853-57BF82EB2A08}" presName="node" presStyleLbl="node1" presStyleIdx="2" presStyleCnt="6" custScaleX="152621" custScaleY="107999" custRadScaleRad="110849" custRadScaleInc="-5074">
        <dgm:presLayoutVars>
          <dgm:bulletEnabled val="1"/>
        </dgm:presLayoutVars>
      </dgm:prSet>
      <dgm:spPr/>
      <dgm:t>
        <a:bodyPr/>
        <a:lstStyle/>
        <a:p>
          <a:endParaRPr lang="en-US"/>
        </a:p>
      </dgm:t>
    </dgm:pt>
    <dgm:pt modelId="{EF0A3F97-2C30-4C5B-9490-7016ACE7D6D0}" type="pres">
      <dgm:prSet presAssocID="{67FC14E9-6257-4277-9B0B-BFC77D7F7D96}" presName="parTrans" presStyleLbl="sibTrans2D1" presStyleIdx="3" presStyleCnt="6"/>
      <dgm:spPr/>
      <dgm:t>
        <a:bodyPr/>
        <a:lstStyle/>
        <a:p>
          <a:endParaRPr lang="en-US"/>
        </a:p>
      </dgm:t>
    </dgm:pt>
    <dgm:pt modelId="{4EACB582-E241-4023-9209-914E5C3A7399}" type="pres">
      <dgm:prSet presAssocID="{67FC14E9-6257-4277-9B0B-BFC77D7F7D96}" presName="connectorText" presStyleLbl="sibTrans2D1" presStyleIdx="3" presStyleCnt="6"/>
      <dgm:spPr/>
      <dgm:t>
        <a:bodyPr/>
        <a:lstStyle/>
        <a:p>
          <a:endParaRPr lang="en-US"/>
        </a:p>
      </dgm:t>
    </dgm:pt>
    <dgm:pt modelId="{93CB1B18-3EFC-4577-8F2A-A4DDFB2E0A7D}" type="pres">
      <dgm:prSet presAssocID="{1193BEA8-5713-4A31-B263-31217C60CCFC}" presName="node" presStyleLbl="node1" presStyleIdx="3" presStyleCnt="6" custScaleX="159587">
        <dgm:presLayoutVars>
          <dgm:bulletEnabled val="1"/>
        </dgm:presLayoutVars>
      </dgm:prSet>
      <dgm:spPr/>
      <dgm:t>
        <a:bodyPr/>
        <a:lstStyle/>
        <a:p>
          <a:endParaRPr lang="en-US"/>
        </a:p>
      </dgm:t>
    </dgm:pt>
    <dgm:pt modelId="{E558C311-D426-4724-9771-2B787EB14FA3}" type="pres">
      <dgm:prSet presAssocID="{CC9E96ED-94F1-414D-A0B5-A8CC3CE845A5}" presName="parTrans" presStyleLbl="sibTrans2D1" presStyleIdx="4" presStyleCnt="6"/>
      <dgm:spPr/>
      <dgm:t>
        <a:bodyPr/>
        <a:lstStyle/>
        <a:p>
          <a:endParaRPr lang="en-US"/>
        </a:p>
      </dgm:t>
    </dgm:pt>
    <dgm:pt modelId="{66C6CA40-D38D-4659-9B2B-F041FE462514}" type="pres">
      <dgm:prSet presAssocID="{CC9E96ED-94F1-414D-A0B5-A8CC3CE845A5}" presName="connectorText" presStyleLbl="sibTrans2D1" presStyleIdx="4" presStyleCnt="6"/>
      <dgm:spPr/>
      <dgm:t>
        <a:bodyPr/>
        <a:lstStyle/>
        <a:p>
          <a:endParaRPr lang="en-US"/>
        </a:p>
      </dgm:t>
    </dgm:pt>
    <dgm:pt modelId="{99F1F5ED-F3D1-4F73-A6AB-9303C67629A7}" type="pres">
      <dgm:prSet presAssocID="{40D6BC46-EBA8-4FE7-9744-F45F30028B77}" presName="node" presStyleLbl="node1" presStyleIdx="4" presStyleCnt="6" custScaleX="154127" custRadScaleRad="113483" custRadScaleInc="12865">
        <dgm:presLayoutVars>
          <dgm:bulletEnabled val="1"/>
        </dgm:presLayoutVars>
      </dgm:prSet>
      <dgm:spPr/>
      <dgm:t>
        <a:bodyPr/>
        <a:lstStyle/>
        <a:p>
          <a:endParaRPr lang="en-US"/>
        </a:p>
      </dgm:t>
    </dgm:pt>
    <dgm:pt modelId="{2CCA6C34-C36A-4BDE-90DE-BD4A777426EB}" type="pres">
      <dgm:prSet presAssocID="{ACB1AEA2-09B8-4B14-8E48-CE3BF9EA853B}" presName="parTrans" presStyleLbl="sibTrans2D1" presStyleIdx="5" presStyleCnt="6"/>
      <dgm:spPr/>
      <dgm:t>
        <a:bodyPr/>
        <a:lstStyle/>
        <a:p>
          <a:endParaRPr lang="en-US"/>
        </a:p>
      </dgm:t>
    </dgm:pt>
    <dgm:pt modelId="{A5F7D541-DC78-47C5-A492-37061CDD86EF}" type="pres">
      <dgm:prSet presAssocID="{ACB1AEA2-09B8-4B14-8E48-CE3BF9EA853B}" presName="connectorText" presStyleLbl="sibTrans2D1" presStyleIdx="5" presStyleCnt="6"/>
      <dgm:spPr/>
      <dgm:t>
        <a:bodyPr/>
        <a:lstStyle/>
        <a:p>
          <a:endParaRPr lang="en-US"/>
        </a:p>
      </dgm:t>
    </dgm:pt>
    <dgm:pt modelId="{0F863A19-94BE-47BA-9BDB-7ABC1EEFF098}" type="pres">
      <dgm:prSet presAssocID="{072ACF2D-A35F-4B55-925D-264E86AD868C}" presName="node" presStyleLbl="node1" presStyleIdx="5" presStyleCnt="6" custScaleX="164457" custRadScaleRad="113996" custRadScaleInc="-8060">
        <dgm:presLayoutVars>
          <dgm:bulletEnabled val="1"/>
        </dgm:presLayoutVars>
      </dgm:prSet>
      <dgm:spPr/>
      <dgm:t>
        <a:bodyPr/>
        <a:lstStyle/>
        <a:p>
          <a:endParaRPr lang="en-US"/>
        </a:p>
      </dgm:t>
    </dgm:pt>
  </dgm:ptLst>
  <dgm:cxnLst>
    <dgm:cxn modelId="{483AFF34-A7D4-4F02-95C4-E1C0C0A327A6}" srcId="{3791DA2D-F216-4B76-942C-1B4EE7EAC8F4}" destId="{19E4F9C4-8113-4A26-8853-57BF82EB2A08}" srcOrd="2" destOrd="0" parTransId="{49F36CB4-5671-40A5-9B13-C126AB32E71D}" sibTransId="{923DAB29-4EE2-40F5-B617-B1B299F261D8}"/>
    <dgm:cxn modelId="{AA9E0037-8977-4175-ACB6-288A5E9BB3D7}" type="presOf" srcId="{3791DA2D-F216-4B76-942C-1B4EE7EAC8F4}" destId="{86CDE854-BD34-483C-BB88-D21DD7904448}" srcOrd="0" destOrd="0" presId="urn:microsoft.com/office/officeart/2005/8/layout/radial5"/>
    <dgm:cxn modelId="{F37146E4-A179-4A1D-A906-656A62C461CE}" type="presOf" srcId="{85899B4C-C259-40F2-8653-CDF33A86400B}" destId="{202A4CE0-FC72-4272-BA9F-B07F446108A2}" srcOrd="0" destOrd="0" presId="urn:microsoft.com/office/officeart/2005/8/layout/radial5"/>
    <dgm:cxn modelId="{5B0716AD-98CD-4163-9A23-F8D909D4C864}" srcId="{3791DA2D-F216-4B76-942C-1B4EE7EAC8F4}" destId="{072ACF2D-A35F-4B55-925D-264E86AD868C}" srcOrd="5" destOrd="0" parTransId="{ACB1AEA2-09B8-4B14-8E48-CE3BF9EA853B}" sibTransId="{1C42BE85-AB3B-4617-B386-09C38C7D0A02}"/>
    <dgm:cxn modelId="{637D38CF-A551-415D-9978-EEF180994763}" srcId="{3791DA2D-F216-4B76-942C-1B4EE7EAC8F4}" destId="{1193BEA8-5713-4A31-B263-31217C60CCFC}" srcOrd="3" destOrd="0" parTransId="{67FC14E9-6257-4277-9B0B-BFC77D7F7D96}" sibTransId="{E4581C43-27CC-4254-BE04-F38F53DE83DA}"/>
    <dgm:cxn modelId="{4C355874-96D9-4FA8-8B3A-2728F56AB319}" type="presOf" srcId="{446C8CDB-97BF-460A-9FDE-71B8A5B0B55E}" destId="{2B9F55AF-A2DB-4EF2-B63A-5C9F03E890A5}" srcOrd="0" destOrd="0" presId="urn:microsoft.com/office/officeart/2005/8/layout/radial5"/>
    <dgm:cxn modelId="{C8188D0C-DAB4-4D0B-89B2-A2293C51CD63}" type="presOf" srcId="{40D6BC46-EBA8-4FE7-9744-F45F30028B77}" destId="{99F1F5ED-F3D1-4F73-A6AB-9303C67629A7}" srcOrd="0" destOrd="0" presId="urn:microsoft.com/office/officeart/2005/8/layout/radial5"/>
    <dgm:cxn modelId="{D13A4A84-00AF-4559-B554-11500F27A3F1}" srcId="{3791DA2D-F216-4B76-942C-1B4EE7EAC8F4}" destId="{9A2F3B30-FE61-4956-B7BE-7530B1B252AB}" srcOrd="1" destOrd="0" parTransId="{6926B53E-45C3-41BD-A575-C32F08DF65C7}" sibTransId="{BA81B76C-FDA6-45AC-831C-5C655B95D6EB}"/>
    <dgm:cxn modelId="{48911497-B1C0-43FB-8BE9-F04CF9E4257E}" type="presOf" srcId="{072ACF2D-A35F-4B55-925D-264E86AD868C}" destId="{0F863A19-94BE-47BA-9BDB-7ABC1EEFF098}" srcOrd="0" destOrd="0" presId="urn:microsoft.com/office/officeart/2005/8/layout/radial5"/>
    <dgm:cxn modelId="{1E333374-DAB6-4122-A8CF-BB0996EBB9B0}" srcId="{3791DA2D-F216-4B76-942C-1B4EE7EAC8F4}" destId="{40D6BC46-EBA8-4FE7-9744-F45F30028B77}" srcOrd="4" destOrd="0" parTransId="{CC9E96ED-94F1-414D-A0B5-A8CC3CE845A5}" sibTransId="{269AB8D9-14E7-41A1-87B0-93A2E98819D1}"/>
    <dgm:cxn modelId="{0C20CC4F-9022-45DC-B43E-E17DDAB55F2C}" type="presOf" srcId="{240E24B7-E402-48A9-A90D-5C522DF0FEDA}" destId="{02F81F67-1A27-43A3-B410-9FF4420DCFBE}" srcOrd="0" destOrd="0" presId="urn:microsoft.com/office/officeart/2005/8/layout/radial5"/>
    <dgm:cxn modelId="{994A0A4A-2AC3-4FDA-A72C-25A05BCB2A53}" type="presOf" srcId="{6926B53E-45C3-41BD-A575-C32F08DF65C7}" destId="{396E1156-B43A-4133-BCA3-C40E53E83781}" srcOrd="0" destOrd="0" presId="urn:microsoft.com/office/officeart/2005/8/layout/radial5"/>
    <dgm:cxn modelId="{97570DD5-327B-4C98-975C-3C542771E50D}" type="presOf" srcId="{49F36CB4-5671-40A5-9B13-C126AB32E71D}" destId="{2DD75A22-9D9D-41A7-98AB-42A85EF01006}" srcOrd="1" destOrd="0" presId="urn:microsoft.com/office/officeart/2005/8/layout/radial5"/>
    <dgm:cxn modelId="{57777453-C018-4CCA-9FF9-8CC93FFB5501}" type="presOf" srcId="{446C8CDB-97BF-460A-9FDE-71B8A5B0B55E}" destId="{C059F8DF-ED75-4489-BD7E-5B3CE012B044}" srcOrd="1" destOrd="0" presId="urn:microsoft.com/office/officeart/2005/8/layout/radial5"/>
    <dgm:cxn modelId="{1E18BA26-4142-4DED-B849-F25C7FD4DB6D}" type="presOf" srcId="{ACB1AEA2-09B8-4B14-8E48-CE3BF9EA853B}" destId="{2CCA6C34-C36A-4BDE-90DE-BD4A777426EB}" srcOrd="0" destOrd="0" presId="urn:microsoft.com/office/officeart/2005/8/layout/radial5"/>
    <dgm:cxn modelId="{16451B56-29EA-4F7D-AD39-453784113E1D}" type="presOf" srcId="{CC9E96ED-94F1-414D-A0B5-A8CC3CE845A5}" destId="{66C6CA40-D38D-4659-9B2B-F041FE462514}" srcOrd="1" destOrd="0" presId="urn:microsoft.com/office/officeart/2005/8/layout/radial5"/>
    <dgm:cxn modelId="{76C4010A-6BBF-4932-8B25-2B42E5F47A01}" type="presOf" srcId="{67FC14E9-6257-4277-9B0B-BFC77D7F7D96}" destId="{4EACB582-E241-4023-9209-914E5C3A7399}" srcOrd="1" destOrd="0" presId="urn:microsoft.com/office/officeart/2005/8/layout/radial5"/>
    <dgm:cxn modelId="{770BCD60-1E4C-4EAA-B679-28AACFFB21B9}" type="presOf" srcId="{CC9E96ED-94F1-414D-A0B5-A8CC3CE845A5}" destId="{E558C311-D426-4724-9771-2B787EB14FA3}" srcOrd="0" destOrd="0" presId="urn:microsoft.com/office/officeart/2005/8/layout/radial5"/>
    <dgm:cxn modelId="{20348832-2FDD-4AEF-A564-5DCCAD1B5581}" srcId="{3791DA2D-F216-4B76-942C-1B4EE7EAC8F4}" destId="{240E24B7-E402-48A9-A90D-5C522DF0FEDA}" srcOrd="0" destOrd="0" parTransId="{446C8CDB-97BF-460A-9FDE-71B8A5B0B55E}" sibTransId="{6AC5A6B5-0D00-4E99-B4A9-EF9AF319B547}"/>
    <dgm:cxn modelId="{AF4E0031-73C8-402A-9BCD-6B119947180B}" type="presOf" srcId="{9A2F3B30-FE61-4956-B7BE-7530B1B252AB}" destId="{B79F4D7D-85EC-4751-AA22-7DDDF1E5EC1C}" srcOrd="0" destOrd="0" presId="urn:microsoft.com/office/officeart/2005/8/layout/radial5"/>
    <dgm:cxn modelId="{06DC5582-3517-43C5-ACEC-161BDA3B8E58}" type="presOf" srcId="{19E4F9C4-8113-4A26-8853-57BF82EB2A08}" destId="{D4E6263F-66E8-40F6-9C33-1BA69C61FEBB}" srcOrd="0" destOrd="0" presId="urn:microsoft.com/office/officeart/2005/8/layout/radial5"/>
    <dgm:cxn modelId="{9D3BB687-CAEF-444F-9AC8-9E465B6B37B0}" type="presOf" srcId="{ACB1AEA2-09B8-4B14-8E48-CE3BF9EA853B}" destId="{A5F7D541-DC78-47C5-A492-37061CDD86EF}" srcOrd="1" destOrd="0" presId="urn:microsoft.com/office/officeart/2005/8/layout/radial5"/>
    <dgm:cxn modelId="{D0B8786C-E01B-4C58-822D-B17A8774E7BC}" type="presOf" srcId="{67FC14E9-6257-4277-9B0B-BFC77D7F7D96}" destId="{EF0A3F97-2C30-4C5B-9490-7016ACE7D6D0}" srcOrd="0" destOrd="0" presId="urn:microsoft.com/office/officeart/2005/8/layout/radial5"/>
    <dgm:cxn modelId="{5AAF6961-6E3E-4E5B-9D68-DB1D7D8D132C}" type="presOf" srcId="{49F36CB4-5671-40A5-9B13-C126AB32E71D}" destId="{1A037A77-2488-45C5-AA96-24591517CE3C}" srcOrd="0" destOrd="0" presId="urn:microsoft.com/office/officeart/2005/8/layout/radial5"/>
    <dgm:cxn modelId="{C91B4F0F-F19D-4483-9DFB-A68D33EEB68B}" type="presOf" srcId="{1193BEA8-5713-4A31-B263-31217C60CCFC}" destId="{93CB1B18-3EFC-4577-8F2A-A4DDFB2E0A7D}" srcOrd="0" destOrd="0" presId="urn:microsoft.com/office/officeart/2005/8/layout/radial5"/>
    <dgm:cxn modelId="{89A9AD56-D17D-4DFD-B2ED-2039E6D1D776}" srcId="{85899B4C-C259-40F2-8653-CDF33A86400B}" destId="{3791DA2D-F216-4B76-942C-1B4EE7EAC8F4}" srcOrd="0" destOrd="0" parTransId="{4DAEE804-A5DA-49BE-B1B3-48BD9611B375}" sibTransId="{7606CA62-129A-4D6A-93A2-51BC98718944}"/>
    <dgm:cxn modelId="{7632D7E3-4001-48B1-881C-A391559BC9DF}" type="presOf" srcId="{6926B53E-45C3-41BD-A575-C32F08DF65C7}" destId="{F39A915F-721B-4DB0-967C-ED522DD0A3F8}" srcOrd="1" destOrd="0" presId="urn:microsoft.com/office/officeart/2005/8/layout/radial5"/>
    <dgm:cxn modelId="{0C8C568E-7B73-410C-8876-1FD6FE338CA1}" type="presParOf" srcId="{202A4CE0-FC72-4272-BA9F-B07F446108A2}" destId="{86CDE854-BD34-483C-BB88-D21DD7904448}" srcOrd="0" destOrd="0" presId="urn:microsoft.com/office/officeart/2005/8/layout/radial5"/>
    <dgm:cxn modelId="{04E8399E-5709-4909-80FD-868259723338}" type="presParOf" srcId="{202A4CE0-FC72-4272-BA9F-B07F446108A2}" destId="{2B9F55AF-A2DB-4EF2-B63A-5C9F03E890A5}" srcOrd="1" destOrd="0" presId="urn:microsoft.com/office/officeart/2005/8/layout/radial5"/>
    <dgm:cxn modelId="{7BE9F799-E210-4DAD-8D40-898FCC42D7D4}" type="presParOf" srcId="{2B9F55AF-A2DB-4EF2-B63A-5C9F03E890A5}" destId="{C059F8DF-ED75-4489-BD7E-5B3CE012B044}" srcOrd="0" destOrd="0" presId="urn:microsoft.com/office/officeart/2005/8/layout/radial5"/>
    <dgm:cxn modelId="{D133D55D-D1B4-4627-9425-63AEE7D21FED}" type="presParOf" srcId="{202A4CE0-FC72-4272-BA9F-B07F446108A2}" destId="{02F81F67-1A27-43A3-B410-9FF4420DCFBE}" srcOrd="2" destOrd="0" presId="urn:microsoft.com/office/officeart/2005/8/layout/radial5"/>
    <dgm:cxn modelId="{40A68C49-5C04-4D18-A8F9-A64DC39A0A2A}" type="presParOf" srcId="{202A4CE0-FC72-4272-BA9F-B07F446108A2}" destId="{396E1156-B43A-4133-BCA3-C40E53E83781}" srcOrd="3" destOrd="0" presId="urn:microsoft.com/office/officeart/2005/8/layout/radial5"/>
    <dgm:cxn modelId="{114C5E4F-039C-4ADE-BAFB-199444E865FF}" type="presParOf" srcId="{396E1156-B43A-4133-BCA3-C40E53E83781}" destId="{F39A915F-721B-4DB0-967C-ED522DD0A3F8}" srcOrd="0" destOrd="0" presId="urn:microsoft.com/office/officeart/2005/8/layout/radial5"/>
    <dgm:cxn modelId="{0B39DB7F-94DA-4852-BEDD-48185E0211CF}" type="presParOf" srcId="{202A4CE0-FC72-4272-BA9F-B07F446108A2}" destId="{B79F4D7D-85EC-4751-AA22-7DDDF1E5EC1C}" srcOrd="4" destOrd="0" presId="urn:microsoft.com/office/officeart/2005/8/layout/radial5"/>
    <dgm:cxn modelId="{7D873826-99C6-4EE3-85BF-20DEAD56E77D}" type="presParOf" srcId="{202A4CE0-FC72-4272-BA9F-B07F446108A2}" destId="{1A037A77-2488-45C5-AA96-24591517CE3C}" srcOrd="5" destOrd="0" presId="urn:microsoft.com/office/officeart/2005/8/layout/radial5"/>
    <dgm:cxn modelId="{99DD3103-ACD0-44AB-B93F-97D57D805128}" type="presParOf" srcId="{1A037A77-2488-45C5-AA96-24591517CE3C}" destId="{2DD75A22-9D9D-41A7-98AB-42A85EF01006}" srcOrd="0" destOrd="0" presId="urn:microsoft.com/office/officeart/2005/8/layout/radial5"/>
    <dgm:cxn modelId="{D4BD2030-F5CB-4A1D-A156-9668F49D3C14}" type="presParOf" srcId="{202A4CE0-FC72-4272-BA9F-B07F446108A2}" destId="{D4E6263F-66E8-40F6-9C33-1BA69C61FEBB}" srcOrd="6" destOrd="0" presId="urn:microsoft.com/office/officeart/2005/8/layout/radial5"/>
    <dgm:cxn modelId="{AE39C4B6-4D74-48F7-9B68-F45A7F1E3A6D}" type="presParOf" srcId="{202A4CE0-FC72-4272-BA9F-B07F446108A2}" destId="{EF0A3F97-2C30-4C5B-9490-7016ACE7D6D0}" srcOrd="7" destOrd="0" presId="urn:microsoft.com/office/officeart/2005/8/layout/radial5"/>
    <dgm:cxn modelId="{346B9FAF-F108-4CDA-B2C4-6A18E6D1E04A}" type="presParOf" srcId="{EF0A3F97-2C30-4C5B-9490-7016ACE7D6D0}" destId="{4EACB582-E241-4023-9209-914E5C3A7399}" srcOrd="0" destOrd="0" presId="urn:microsoft.com/office/officeart/2005/8/layout/radial5"/>
    <dgm:cxn modelId="{48FC3473-F01E-4785-B30F-BB98518B23D9}" type="presParOf" srcId="{202A4CE0-FC72-4272-BA9F-B07F446108A2}" destId="{93CB1B18-3EFC-4577-8F2A-A4DDFB2E0A7D}" srcOrd="8" destOrd="0" presId="urn:microsoft.com/office/officeart/2005/8/layout/radial5"/>
    <dgm:cxn modelId="{9A35CAAF-3587-4AB8-B210-2772990A0271}" type="presParOf" srcId="{202A4CE0-FC72-4272-BA9F-B07F446108A2}" destId="{E558C311-D426-4724-9771-2B787EB14FA3}" srcOrd="9" destOrd="0" presId="urn:microsoft.com/office/officeart/2005/8/layout/radial5"/>
    <dgm:cxn modelId="{5BA1B9D3-BAE9-4DAC-9AD9-D41CCA661242}" type="presParOf" srcId="{E558C311-D426-4724-9771-2B787EB14FA3}" destId="{66C6CA40-D38D-4659-9B2B-F041FE462514}" srcOrd="0" destOrd="0" presId="urn:microsoft.com/office/officeart/2005/8/layout/radial5"/>
    <dgm:cxn modelId="{192E1712-46ED-44D4-A8DC-6DE1963A91BD}" type="presParOf" srcId="{202A4CE0-FC72-4272-BA9F-B07F446108A2}" destId="{99F1F5ED-F3D1-4F73-A6AB-9303C67629A7}" srcOrd="10" destOrd="0" presId="urn:microsoft.com/office/officeart/2005/8/layout/radial5"/>
    <dgm:cxn modelId="{0EB0DCF9-8EEC-46D9-BE33-A382A44501B0}" type="presParOf" srcId="{202A4CE0-FC72-4272-BA9F-B07F446108A2}" destId="{2CCA6C34-C36A-4BDE-90DE-BD4A777426EB}" srcOrd="11" destOrd="0" presId="urn:microsoft.com/office/officeart/2005/8/layout/radial5"/>
    <dgm:cxn modelId="{70CFF14B-9BE9-4E59-B539-79FA8303E8BD}" type="presParOf" srcId="{2CCA6C34-C36A-4BDE-90DE-BD4A777426EB}" destId="{A5F7D541-DC78-47C5-A492-37061CDD86EF}" srcOrd="0" destOrd="0" presId="urn:microsoft.com/office/officeart/2005/8/layout/radial5"/>
    <dgm:cxn modelId="{086741A2-1A65-4EDC-83D1-D168D58043CE}" type="presParOf" srcId="{202A4CE0-FC72-4272-BA9F-B07F446108A2}" destId="{0F863A19-94BE-47BA-9BDB-7ABC1EEFF098}" srcOrd="12" destOrd="0" presId="urn:microsoft.com/office/officeart/2005/8/layout/radial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EFC0BD9-F1C8-4F8C-A58A-C2757272FF92}">
      <dsp:nvSpPr>
        <dsp:cNvPr id="0" name=""/>
        <dsp:cNvSpPr/>
      </dsp:nvSpPr>
      <dsp:spPr>
        <a:xfrm>
          <a:off x="1326510" y="1304548"/>
          <a:ext cx="91440" cy="355610"/>
        </a:xfrm>
        <a:custGeom>
          <a:avLst/>
          <a:gdLst/>
          <a:ahLst/>
          <a:cxnLst/>
          <a:rect l="0" t="0" r="0" b="0"/>
          <a:pathLst>
            <a:path>
              <a:moveTo>
                <a:pt x="45720" y="0"/>
              </a:moveTo>
              <a:lnTo>
                <a:pt x="45720" y="35561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5BD4A3E-AB14-435F-99AB-B57DDDFC9E66}">
      <dsp:nvSpPr>
        <dsp:cNvPr id="0" name=""/>
        <dsp:cNvSpPr/>
      </dsp:nvSpPr>
      <dsp:spPr>
        <a:xfrm>
          <a:off x="56866" y="699"/>
          <a:ext cx="2630727" cy="130384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8C73D23-365D-44A0-BBFA-6D28536B48DE}">
      <dsp:nvSpPr>
        <dsp:cNvPr id="0" name=""/>
        <dsp:cNvSpPr/>
      </dsp:nvSpPr>
      <dsp:spPr>
        <a:xfrm>
          <a:off x="192725" y="129765"/>
          <a:ext cx="2630727" cy="130384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0" kern="1200" dirty="0" smtClean="0"/>
            <a:t>9 Directorates "Regional Employment Service"</a:t>
          </a:r>
          <a:endParaRPr lang="bg-BG" sz="1400" b="1" kern="1200" dirty="0">
            <a:latin typeface="Times New Roman" pitchFamily="18" charset="0"/>
            <a:cs typeface="Times New Roman" pitchFamily="18" charset="0"/>
          </a:endParaRPr>
        </a:p>
      </dsp:txBody>
      <dsp:txXfrm>
        <a:off x="192725" y="129765"/>
        <a:ext cx="2630727" cy="1303848"/>
      </dsp:txXfrm>
    </dsp:sp>
    <dsp:sp modelId="{6FD058A0-7587-495D-A6EA-6EEB6A97B470}">
      <dsp:nvSpPr>
        <dsp:cNvPr id="0" name=""/>
        <dsp:cNvSpPr/>
      </dsp:nvSpPr>
      <dsp:spPr>
        <a:xfrm>
          <a:off x="126055" y="1660159"/>
          <a:ext cx="2492350" cy="12508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D58344-3D9A-4E69-9A7F-87A2DAB79336}">
      <dsp:nvSpPr>
        <dsp:cNvPr id="0" name=""/>
        <dsp:cNvSpPr/>
      </dsp:nvSpPr>
      <dsp:spPr>
        <a:xfrm>
          <a:off x="261913" y="1789224"/>
          <a:ext cx="2492350" cy="12508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0" kern="1200" dirty="0" smtClean="0"/>
            <a:t>107 Labor Bureau Directorates</a:t>
          </a:r>
          <a:endParaRPr lang="bg-BG" sz="1400" b="1" kern="1200" dirty="0">
            <a:latin typeface="Times New Roman" pitchFamily="18" charset="0"/>
            <a:cs typeface="Times New Roman" pitchFamily="18" charset="0"/>
          </a:endParaRPr>
        </a:p>
      </dsp:txBody>
      <dsp:txXfrm>
        <a:off x="261913" y="1789224"/>
        <a:ext cx="2492350" cy="1250857"/>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6CDE854-BD34-483C-BB88-D21DD7904448}">
      <dsp:nvSpPr>
        <dsp:cNvPr id="0" name=""/>
        <dsp:cNvSpPr/>
      </dsp:nvSpPr>
      <dsp:spPr>
        <a:xfrm>
          <a:off x="3486957" y="2659444"/>
          <a:ext cx="1539111" cy="1539111"/>
        </a:xfrm>
        <a:prstGeom prst="ellipse">
          <a:avLst/>
        </a:prstGeom>
        <a:gradFill rotWithShape="0">
          <a:gsLst>
            <a:gs pos="0">
              <a:schemeClr val="lt1">
                <a:hueOff val="0"/>
                <a:satOff val="0"/>
                <a:lumOff val="0"/>
                <a:alphaOff val="0"/>
                <a:shade val="63000"/>
                <a:satMod val="165000"/>
              </a:schemeClr>
            </a:gs>
            <a:gs pos="30000">
              <a:schemeClr val="lt1">
                <a:hueOff val="0"/>
                <a:satOff val="0"/>
                <a:lumOff val="0"/>
                <a:alphaOff val="0"/>
                <a:shade val="58000"/>
                <a:satMod val="165000"/>
              </a:schemeClr>
            </a:gs>
            <a:gs pos="75000">
              <a:schemeClr val="lt1">
                <a:hueOff val="0"/>
                <a:satOff val="0"/>
                <a:lumOff val="0"/>
                <a:alphaOff val="0"/>
                <a:shade val="30000"/>
                <a:satMod val="175000"/>
              </a:schemeClr>
            </a:gs>
            <a:gs pos="100000">
              <a:schemeClr val="lt1">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GB" sz="2200" b="1" kern="1200" dirty="0" smtClean="0"/>
            <a:t>Main target groups</a:t>
          </a:r>
          <a:endParaRPr lang="en-US" sz="2200" b="1" kern="1200" dirty="0"/>
        </a:p>
      </dsp:txBody>
      <dsp:txXfrm>
        <a:off x="3486957" y="2659444"/>
        <a:ext cx="1539111" cy="1539111"/>
      </dsp:txXfrm>
    </dsp:sp>
    <dsp:sp modelId="{2B9F55AF-A2DB-4EF2-B63A-5C9F03E890A5}">
      <dsp:nvSpPr>
        <dsp:cNvPr id="0" name=""/>
        <dsp:cNvSpPr/>
      </dsp:nvSpPr>
      <dsp:spPr>
        <a:xfrm rot="16200000">
          <a:off x="4030830" y="1940067"/>
          <a:ext cx="451365" cy="612669"/>
        </a:xfrm>
        <a:prstGeom prst="rightArrow">
          <a:avLst>
            <a:gd name="adj1" fmla="val 60000"/>
            <a:gd name="adj2" fmla="val 50000"/>
          </a:avLst>
        </a:prstGeom>
        <a:solidFill>
          <a:schemeClr val="accent1">
            <a:tint val="60000"/>
            <a:hueOff val="0"/>
            <a:satOff val="0"/>
            <a:lumOff val="0"/>
            <a:alphaOff val="0"/>
          </a:schemeClr>
        </a:solidFill>
        <a:ln>
          <a:noFill/>
        </a:ln>
        <a:effectLst>
          <a:outerShdw blurRad="50800" dist="20000" dir="5400000" rotWithShape="0">
            <a:srgbClr val="000000">
              <a:alpha val="42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6200000">
        <a:off x="4030830" y="1940067"/>
        <a:ext cx="451365" cy="612669"/>
      </dsp:txXfrm>
    </dsp:sp>
    <dsp:sp modelId="{02F81F67-1A27-43A3-B410-9FF4420DCFBE}">
      <dsp:nvSpPr>
        <dsp:cNvPr id="0" name=""/>
        <dsp:cNvSpPr/>
      </dsp:nvSpPr>
      <dsp:spPr>
        <a:xfrm>
          <a:off x="2929397" y="5841"/>
          <a:ext cx="2654230" cy="1801970"/>
        </a:xfrm>
        <a:prstGeom prst="ellipse">
          <a:avLst/>
        </a:prstGeom>
        <a:gradFill rotWithShape="0">
          <a:gsLst>
            <a:gs pos="0">
              <a:schemeClr val="lt1">
                <a:hueOff val="0"/>
                <a:satOff val="0"/>
                <a:lumOff val="0"/>
                <a:alphaOff val="0"/>
                <a:shade val="63000"/>
                <a:satMod val="165000"/>
              </a:schemeClr>
            </a:gs>
            <a:gs pos="30000">
              <a:schemeClr val="lt1">
                <a:hueOff val="0"/>
                <a:satOff val="0"/>
                <a:lumOff val="0"/>
                <a:alphaOff val="0"/>
                <a:shade val="58000"/>
                <a:satMod val="165000"/>
              </a:schemeClr>
            </a:gs>
            <a:gs pos="75000">
              <a:schemeClr val="lt1">
                <a:hueOff val="0"/>
                <a:satOff val="0"/>
                <a:lumOff val="0"/>
                <a:alphaOff val="0"/>
                <a:shade val="30000"/>
                <a:satMod val="175000"/>
              </a:schemeClr>
            </a:gs>
            <a:gs pos="100000">
              <a:schemeClr val="lt1">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GB" sz="1800" b="0" i="1" kern="1200" dirty="0" smtClean="0"/>
            <a:t>Unemployed youths up to 29</a:t>
          </a:r>
          <a:endParaRPr lang="en-US" sz="1800" b="0" i="1" kern="1200" dirty="0"/>
        </a:p>
      </dsp:txBody>
      <dsp:txXfrm>
        <a:off x="2929397" y="5841"/>
        <a:ext cx="2654230" cy="1801970"/>
      </dsp:txXfrm>
    </dsp:sp>
    <dsp:sp modelId="{396E1156-B43A-4133-BCA3-C40E53E83781}">
      <dsp:nvSpPr>
        <dsp:cNvPr id="0" name=""/>
        <dsp:cNvSpPr/>
      </dsp:nvSpPr>
      <dsp:spPr>
        <a:xfrm rot="19988388">
          <a:off x="5074188" y="2603575"/>
          <a:ext cx="414539" cy="612669"/>
        </a:xfrm>
        <a:prstGeom prst="rightArrow">
          <a:avLst>
            <a:gd name="adj1" fmla="val 60000"/>
            <a:gd name="adj2" fmla="val 50000"/>
          </a:avLst>
        </a:prstGeom>
        <a:solidFill>
          <a:schemeClr val="accent1">
            <a:tint val="60000"/>
            <a:hueOff val="0"/>
            <a:satOff val="0"/>
            <a:lumOff val="0"/>
            <a:alphaOff val="0"/>
          </a:schemeClr>
        </a:solidFill>
        <a:ln>
          <a:noFill/>
        </a:ln>
        <a:effectLst>
          <a:outerShdw blurRad="50800" dist="20000" dir="5400000" rotWithShape="0">
            <a:srgbClr val="000000">
              <a:alpha val="42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9988388">
        <a:off x="5074188" y="2603575"/>
        <a:ext cx="414539" cy="612669"/>
      </dsp:txXfrm>
    </dsp:sp>
    <dsp:sp modelId="{B79F4D7D-85EC-4751-AA22-7DDDF1E5EC1C}">
      <dsp:nvSpPr>
        <dsp:cNvPr id="0" name=""/>
        <dsp:cNvSpPr/>
      </dsp:nvSpPr>
      <dsp:spPr>
        <a:xfrm>
          <a:off x="5338932" y="1268759"/>
          <a:ext cx="2807974" cy="1801970"/>
        </a:xfrm>
        <a:prstGeom prst="ellipse">
          <a:avLst/>
        </a:prstGeom>
        <a:gradFill rotWithShape="0">
          <a:gsLst>
            <a:gs pos="0">
              <a:schemeClr val="lt1">
                <a:hueOff val="0"/>
                <a:satOff val="0"/>
                <a:lumOff val="0"/>
                <a:alphaOff val="0"/>
                <a:shade val="63000"/>
                <a:satMod val="165000"/>
              </a:schemeClr>
            </a:gs>
            <a:gs pos="30000">
              <a:schemeClr val="lt1">
                <a:hueOff val="0"/>
                <a:satOff val="0"/>
                <a:lumOff val="0"/>
                <a:alphaOff val="0"/>
                <a:shade val="58000"/>
                <a:satMod val="165000"/>
              </a:schemeClr>
            </a:gs>
            <a:gs pos="75000">
              <a:schemeClr val="lt1">
                <a:hueOff val="0"/>
                <a:satOff val="0"/>
                <a:lumOff val="0"/>
                <a:alphaOff val="0"/>
                <a:shade val="30000"/>
                <a:satMod val="175000"/>
              </a:schemeClr>
            </a:gs>
            <a:gs pos="100000">
              <a:schemeClr val="lt1">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GB" sz="1800" b="0" i="1" kern="1200" dirty="0" smtClean="0"/>
            <a:t>Unemployed over 50</a:t>
          </a:r>
          <a:endParaRPr lang="en-US" sz="1800" b="0" i="1" kern="1200" dirty="0"/>
        </a:p>
      </dsp:txBody>
      <dsp:txXfrm>
        <a:off x="5338932" y="1268759"/>
        <a:ext cx="2807974" cy="1801970"/>
      </dsp:txXfrm>
    </dsp:sp>
    <dsp:sp modelId="{1A037A77-2488-45C5-AA96-24591517CE3C}">
      <dsp:nvSpPr>
        <dsp:cNvPr id="0" name=""/>
        <dsp:cNvSpPr/>
      </dsp:nvSpPr>
      <dsp:spPr>
        <a:xfrm rot="1708668">
          <a:off x="5059537" y="3671069"/>
          <a:ext cx="415888" cy="612669"/>
        </a:xfrm>
        <a:prstGeom prst="rightArrow">
          <a:avLst>
            <a:gd name="adj1" fmla="val 60000"/>
            <a:gd name="adj2" fmla="val 50000"/>
          </a:avLst>
        </a:prstGeom>
        <a:solidFill>
          <a:schemeClr val="accent1">
            <a:tint val="60000"/>
            <a:hueOff val="0"/>
            <a:satOff val="0"/>
            <a:lumOff val="0"/>
            <a:alphaOff val="0"/>
          </a:schemeClr>
        </a:solidFill>
        <a:ln>
          <a:noFill/>
        </a:ln>
        <a:effectLst>
          <a:outerShdw blurRad="50800" dist="20000" dir="5400000" rotWithShape="0">
            <a:srgbClr val="000000">
              <a:alpha val="42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708668">
        <a:off x="5059537" y="3671069"/>
        <a:ext cx="415888" cy="612669"/>
      </dsp:txXfrm>
    </dsp:sp>
    <dsp:sp modelId="{D4E6263F-66E8-40F6-9C33-1BA69C61FEBB}">
      <dsp:nvSpPr>
        <dsp:cNvPr id="0" name=""/>
        <dsp:cNvSpPr/>
      </dsp:nvSpPr>
      <dsp:spPr>
        <a:xfrm>
          <a:off x="5338937" y="3789035"/>
          <a:ext cx="2750184" cy="1946109"/>
        </a:xfrm>
        <a:prstGeom prst="ellipse">
          <a:avLst/>
        </a:prstGeom>
        <a:gradFill rotWithShape="0">
          <a:gsLst>
            <a:gs pos="0">
              <a:srgbClr val="FFF200"/>
            </a:gs>
            <a:gs pos="45000">
              <a:srgbClr val="FF7A00"/>
            </a:gs>
            <a:gs pos="70000">
              <a:srgbClr val="FF0300"/>
            </a:gs>
            <a:gs pos="100000">
              <a:srgbClr val="4D0808"/>
            </a:gs>
          </a:gsLst>
          <a:lin ang="16200000" scaled="0"/>
        </a:gradFill>
        <a:ln>
          <a:noFill/>
        </a:ln>
        <a:effectLst>
          <a:outerShdw blurRad="50800" dist="20000" dir="5400000" rotWithShape="0">
            <a:srgbClr val="000000">
              <a:alpha val="42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GB" sz="1800" b="1" i="1" kern="1200" dirty="0" smtClean="0">
              <a:solidFill>
                <a:srgbClr val="FFFF00"/>
              </a:solidFill>
            </a:rPr>
            <a:t>Long-term unemployed</a:t>
          </a:r>
          <a:endParaRPr lang="en-US" sz="1800" b="1" i="1" kern="1200" dirty="0">
            <a:solidFill>
              <a:srgbClr val="FFFF00"/>
            </a:solidFill>
          </a:endParaRPr>
        </a:p>
      </dsp:txBody>
      <dsp:txXfrm>
        <a:off x="5338937" y="3789035"/>
        <a:ext cx="2750184" cy="1946109"/>
      </dsp:txXfrm>
    </dsp:sp>
    <dsp:sp modelId="{EF0A3F97-2C30-4C5B-9490-7016ACE7D6D0}">
      <dsp:nvSpPr>
        <dsp:cNvPr id="0" name=""/>
        <dsp:cNvSpPr/>
      </dsp:nvSpPr>
      <dsp:spPr>
        <a:xfrm rot="5400000">
          <a:off x="4030830" y="4305262"/>
          <a:ext cx="451365" cy="612669"/>
        </a:xfrm>
        <a:prstGeom prst="rightArrow">
          <a:avLst>
            <a:gd name="adj1" fmla="val 60000"/>
            <a:gd name="adj2" fmla="val 50000"/>
          </a:avLst>
        </a:prstGeom>
        <a:solidFill>
          <a:schemeClr val="accent1">
            <a:tint val="60000"/>
            <a:hueOff val="0"/>
            <a:satOff val="0"/>
            <a:lumOff val="0"/>
            <a:alphaOff val="0"/>
          </a:schemeClr>
        </a:solidFill>
        <a:ln>
          <a:noFill/>
        </a:ln>
        <a:effectLst>
          <a:outerShdw blurRad="50800" dist="20000" dir="5400000" rotWithShape="0">
            <a:srgbClr val="000000">
              <a:alpha val="42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5400000">
        <a:off x="4030830" y="4305262"/>
        <a:ext cx="451365" cy="612669"/>
      </dsp:txXfrm>
    </dsp:sp>
    <dsp:sp modelId="{93CB1B18-3EFC-4577-8F2A-A4DDFB2E0A7D}">
      <dsp:nvSpPr>
        <dsp:cNvPr id="0" name=""/>
        <dsp:cNvSpPr/>
      </dsp:nvSpPr>
      <dsp:spPr>
        <a:xfrm>
          <a:off x="2818657" y="5050188"/>
          <a:ext cx="2875710" cy="1801970"/>
        </a:xfrm>
        <a:prstGeom prst="ellipse">
          <a:avLst/>
        </a:prstGeom>
        <a:gradFill rotWithShape="0">
          <a:gsLst>
            <a:gs pos="0">
              <a:schemeClr val="lt1">
                <a:hueOff val="0"/>
                <a:satOff val="0"/>
                <a:lumOff val="0"/>
                <a:alphaOff val="0"/>
                <a:shade val="63000"/>
                <a:satMod val="165000"/>
              </a:schemeClr>
            </a:gs>
            <a:gs pos="30000">
              <a:schemeClr val="lt1">
                <a:hueOff val="0"/>
                <a:satOff val="0"/>
                <a:lumOff val="0"/>
                <a:alphaOff val="0"/>
                <a:shade val="58000"/>
                <a:satMod val="165000"/>
              </a:schemeClr>
            </a:gs>
            <a:gs pos="75000">
              <a:schemeClr val="lt1">
                <a:hueOff val="0"/>
                <a:satOff val="0"/>
                <a:lumOff val="0"/>
                <a:alphaOff val="0"/>
                <a:shade val="30000"/>
                <a:satMod val="175000"/>
              </a:schemeClr>
            </a:gs>
            <a:gs pos="100000">
              <a:schemeClr val="lt1">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b="0" i="1" kern="1200" dirty="0" smtClean="0"/>
            <a:t>Unemployed without a profession, without qualifications or with a professional qualification not demanded on the labour market</a:t>
          </a:r>
          <a:endParaRPr lang="en-US" sz="1600" b="0" i="1" kern="1200" dirty="0"/>
        </a:p>
      </dsp:txBody>
      <dsp:txXfrm>
        <a:off x="2818657" y="5050188"/>
        <a:ext cx="2875710" cy="1801970"/>
      </dsp:txXfrm>
    </dsp:sp>
    <dsp:sp modelId="{E558C311-D426-4724-9771-2B787EB14FA3}">
      <dsp:nvSpPr>
        <dsp:cNvPr id="0" name=""/>
        <dsp:cNvSpPr/>
      </dsp:nvSpPr>
      <dsp:spPr>
        <a:xfrm rot="9231570">
          <a:off x="2964044" y="3645257"/>
          <a:ext cx="455261" cy="612669"/>
        </a:xfrm>
        <a:prstGeom prst="rightArrow">
          <a:avLst>
            <a:gd name="adj1" fmla="val 60000"/>
            <a:gd name="adj2" fmla="val 50000"/>
          </a:avLst>
        </a:prstGeom>
        <a:solidFill>
          <a:schemeClr val="accent1">
            <a:tint val="60000"/>
            <a:hueOff val="0"/>
            <a:satOff val="0"/>
            <a:lumOff val="0"/>
            <a:alphaOff val="0"/>
          </a:schemeClr>
        </a:solidFill>
        <a:ln>
          <a:noFill/>
        </a:ln>
        <a:effectLst>
          <a:outerShdw blurRad="50800" dist="20000" dir="5400000" rotWithShape="0">
            <a:srgbClr val="000000">
              <a:alpha val="42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9231570">
        <a:off x="2964044" y="3645257"/>
        <a:ext cx="455261" cy="612669"/>
      </dsp:txXfrm>
    </dsp:sp>
    <dsp:sp modelId="{99F1F5ED-F3D1-4F73-A6AB-9303C67629A7}">
      <dsp:nvSpPr>
        <dsp:cNvPr id="0" name=""/>
        <dsp:cNvSpPr/>
      </dsp:nvSpPr>
      <dsp:spPr>
        <a:xfrm>
          <a:off x="298373" y="3789042"/>
          <a:ext cx="2777322" cy="1801970"/>
        </a:xfrm>
        <a:prstGeom prst="ellipse">
          <a:avLst/>
        </a:prstGeom>
        <a:gradFill rotWithShape="0">
          <a:gsLst>
            <a:gs pos="0">
              <a:schemeClr val="lt1">
                <a:hueOff val="0"/>
                <a:satOff val="0"/>
                <a:lumOff val="0"/>
                <a:alphaOff val="0"/>
                <a:shade val="63000"/>
                <a:satMod val="165000"/>
              </a:schemeClr>
            </a:gs>
            <a:gs pos="30000">
              <a:schemeClr val="lt1">
                <a:hueOff val="0"/>
                <a:satOff val="0"/>
                <a:lumOff val="0"/>
                <a:alphaOff val="0"/>
                <a:shade val="58000"/>
                <a:satMod val="165000"/>
              </a:schemeClr>
            </a:gs>
            <a:gs pos="75000">
              <a:schemeClr val="lt1">
                <a:hueOff val="0"/>
                <a:satOff val="0"/>
                <a:lumOff val="0"/>
                <a:alphaOff val="0"/>
                <a:shade val="30000"/>
                <a:satMod val="175000"/>
              </a:schemeClr>
            </a:gs>
            <a:gs pos="100000">
              <a:schemeClr val="lt1">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GB" sz="1800" b="0" i="1" kern="1200" dirty="0" smtClean="0"/>
            <a:t>Unemployed persons with permanent disabilities</a:t>
          </a:r>
          <a:endParaRPr lang="en-US" sz="1800" b="0" i="1" kern="1200" dirty="0"/>
        </a:p>
      </dsp:txBody>
      <dsp:txXfrm>
        <a:off x="298373" y="3789042"/>
        <a:ext cx="2777322" cy="1801970"/>
      </dsp:txXfrm>
    </dsp:sp>
    <dsp:sp modelId="{2CCA6C34-C36A-4BDE-90DE-BD4A777426EB}">
      <dsp:nvSpPr>
        <dsp:cNvPr id="0" name=""/>
        <dsp:cNvSpPr/>
      </dsp:nvSpPr>
      <dsp:spPr>
        <a:xfrm rot="12454920">
          <a:off x="2992400" y="2578257"/>
          <a:ext cx="443917" cy="612669"/>
        </a:xfrm>
        <a:prstGeom prst="rightArrow">
          <a:avLst>
            <a:gd name="adj1" fmla="val 60000"/>
            <a:gd name="adj2" fmla="val 50000"/>
          </a:avLst>
        </a:prstGeom>
        <a:solidFill>
          <a:schemeClr val="accent1">
            <a:tint val="60000"/>
            <a:hueOff val="0"/>
            <a:satOff val="0"/>
            <a:lumOff val="0"/>
            <a:alphaOff val="0"/>
          </a:schemeClr>
        </a:solidFill>
        <a:ln>
          <a:noFill/>
        </a:ln>
        <a:effectLst>
          <a:outerShdw blurRad="50800" dist="20000" dir="5400000" rotWithShape="0">
            <a:srgbClr val="000000">
              <a:alpha val="42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2454920">
        <a:off x="2992400" y="2578257"/>
        <a:ext cx="443917" cy="612669"/>
      </dsp:txXfrm>
    </dsp:sp>
    <dsp:sp modelId="{0F863A19-94BE-47BA-9BDB-7ABC1EEFF098}">
      <dsp:nvSpPr>
        <dsp:cNvPr id="0" name=""/>
        <dsp:cNvSpPr/>
      </dsp:nvSpPr>
      <dsp:spPr>
        <a:xfrm>
          <a:off x="226369" y="1196757"/>
          <a:ext cx="2963466" cy="1801970"/>
        </a:xfrm>
        <a:prstGeom prst="ellipse">
          <a:avLst/>
        </a:prstGeom>
        <a:gradFill rotWithShape="0">
          <a:gsLst>
            <a:gs pos="0">
              <a:schemeClr val="lt1">
                <a:hueOff val="0"/>
                <a:satOff val="0"/>
                <a:lumOff val="0"/>
                <a:alphaOff val="0"/>
                <a:shade val="63000"/>
                <a:satMod val="165000"/>
              </a:schemeClr>
            </a:gs>
            <a:gs pos="30000">
              <a:schemeClr val="lt1">
                <a:hueOff val="0"/>
                <a:satOff val="0"/>
                <a:lumOff val="0"/>
                <a:alphaOff val="0"/>
                <a:shade val="58000"/>
                <a:satMod val="165000"/>
              </a:schemeClr>
            </a:gs>
            <a:gs pos="75000">
              <a:schemeClr val="lt1">
                <a:hueOff val="0"/>
                <a:satOff val="0"/>
                <a:lumOff val="0"/>
                <a:alphaOff val="0"/>
                <a:shade val="30000"/>
                <a:satMod val="175000"/>
              </a:schemeClr>
            </a:gs>
            <a:gs pos="100000">
              <a:schemeClr val="lt1">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b="0" i="1" kern="1200" dirty="0" smtClean="0">
              <a:solidFill>
                <a:schemeClr val="tx1"/>
              </a:solidFill>
            </a:rPr>
            <a:t>Inactive people willing to work, incl. discouraged persons</a:t>
          </a:r>
          <a:endParaRPr lang="en-US" sz="1600" b="0" i="1" kern="1200" dirty="0">
            <a:solidFill>
              <a:schemeClr val="tx1"/>
            </a:solidFill>
          </a:endParaRPr>
        </a:p>
      </dsp:txBody>
      <dsp:txXfrm>
        <a:off x="226369" y="1196757"/>
        <a:ext cx="2963466" cy="180197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03BA09-46B5-4EC0-8730-9D3BB2D867A7}" type="datetimeFigureOut">
              <a:rPr lang="en-GB" smtClean="0"/>
              <a:pPr/>
              <a:t>06/11/2017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51694F-B708-427C-956E-CEA455516D19}"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Контейнер за изображение на слайда 1"/>
          <p:cNvSpPr>
            <a:spLocks noGrp="1" noRot="1" noChangeAspect="1" noTextEdit="1"/>
          </p:cNvSpPr>
          <p:nvPr>
            <p:ph type="sldImg"/>
          </p:nvPr>
        </p:nvSpPr>
        <p:spPr bwMode="auto">
          <a:noFill/>
          <a:ln>
            <a:solidFill>
              <a:srgbClr val="000000"/>
            </a:solidFill>
            <a:miter lim="800000"/>
            <a:headEnd/>
            <a:tailEnd/>
          </a:ln>
        </p:spPr>
      </p:sp>
      <p:sp>
        <p:nvSpPr>
          <p:cNvPr id="22531" name="Контейнер за бележки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2532" name="Контейнер за номер на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33B168E-1886-4863-ADB8-6FFC56B587A7}" type="slidenum">
              <a:rPr lang="bg-BG" smtClean="0"/>
              <a:pPr/>
              <a:t>1</a:t>
            </a:fld>
            <a:endParaRPr lang="bg-BG"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E7466FA-77FF-4D57-A173-3BF717CFD20B}" type="slidenum">
              <a:rPr lang="bg-BG" smtClean="0"/>
              <a:pPr/>
              <a:t>2</a:t>
            </a:fld>
            <a:endParaRPr lang="bg-BG" smtClean="0"/>
          </a:p>
        </p:txBody>
      </p:sp>
      <p:sp>
        <p:nvSpPr>
          <p:cNvPr id="47107" name="Slide Image Placeholder 1"/>
          <p:cNvSpPr>
            <a:spLocks noGrp="1" noRot="1" noChangeAspect="1" noTextEdit="1"/>
          </p:cNvSpPr>
          <p:nvPr>
            <p:ph type="sldImg"/>
          </p:nvPr>
        </p:nvSpPr>
        <p:spPr>
          <a:xfrm>
            <a:off x="1143000" y="685800"/>
            <a:ext cx="4572000" cy="3429000"/>
          </a:xfrm>
          <a:ln/>
        </p:spPr>
      </p:sp>
      <p:sp>
        <p:nvSpPr>
          <p:cNvPr id="47108" name="Notes Placeholder 2"/>
          <p:cNvSpPr>
            <a:spLocks noGrp="1"/>
          </p:cNvSpPr>
          <p:nvPr>
            <p:ph type="body" idx="1"/>
          </p:nvPr>
        </p:nvSpPr>
        <p:spPr>
          <a:noFill/>
          <a:ln/>
        </p:spPr>
        <p:txBody>
          <a:bodyPr/>
          <a:lstStyle/>
          <a:p>
            <a:pPr eaLnBrk="1" hangingPunct="1">
              <a:lnSpc>
                <a:spcPct val="80000"/>
              </a:lnSpc>
            </a:pPr>
            <a:endParaRPr lang="bg-BG" sz="300" smtClean="0">
              <a:latin typeface="Arial" charset="0"/>
            </a:endParaRPr>
          </a:p>
        </p:txBody>
      </p:sp>
      <p:sp>
        <p:nvSpPr>
          <p:cNvPr id="47109" name="Slide Number Placeholder 3"/>
          <p:cNvSpPr txBox="1">
            <a:spLocks noGrp="1"/>
          </p:cNvSpPr>
          <p:nvPr/>
        </p:nvSpPr>
        <p:spPr bwMode="auto">
          <a:xfrm>
            <a:off x="3883852" y="8685331"/>
            <a:ext cx="2972547" cy="457200"/>
          </a:xfrm>
          <a:prstGeom prst="rect">
            <a:avLst/>
          </a:prstGeom>
          <a:noFill/>
          <a:ln w="9525">
            <a:noFill/>
            <a:miter lim="800000"/>
            <a:headEnd/>
            <a:tailEnd/>
          </a:ln>
        </p:spPr>
        <p:txBody>
          <a:bodyPr anchor="b"/>
          <a:lstStyle/>
          <a:p>
            <a:pPr algn="r"/>
            <a:fld id="{2C69D925-FD4F-493B-A1A8-F02F3E3AEFF4}" type="slidenum">
              <a:rPr lang="bg-BG" sz="1200">
                <a:latin typeface="Impact" pitchFamily="34" charset="0"/>
              </a:rPr>
              <a:pPr algn="r"/>
              <a:t>2</a:t>
            </a:fld>
            <a:endParaRPr lang="bg-BG" sz="1200">
              <a:latin typeface="Impact"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92500" lnSpcReduction="10000"/>
          </a:bodyPr>
          <a:lstStyle/>
          <a:p>
            <a:r>
              <a:rPr lang="en-GB" sz="1200" b="1" kern="1200" dirty="0" smtClean="0">
                <a:solidFill>
                  <a:schemeClr val="tx1"/>
                </a:solidFill>
                <a:latin typeface="+mn-lt"/>
                <a:ea typeface="+mn-ea"/>
                <a:cs typeface="+mn-cs"/>
              </a:rPr>
              <a:t>MAIN</a:t>
            </a:r>
            <a:r>
              <a:rPr lang="bg-BG" sz="1200" b="1" kern="1200" dirty="0" smtClean="0">
                <a:solidFill>
                  <a:schemeClr val="tx1"/>
                </a:solidFill>
                <a:latin typeface="+mn-lt"/>
                <a:ea typeface="+mn-ea"/>
                <a:cs typeface="+mn-cs"/>
              </a:rPr>
              <a:t> PROBLEMS AND CHALLENGES IN THE LABOR MARKET IN 2017</a:t>
            </a:r>
            <a:endParaRPr lang="en-GB" sz="1200" kern="1200" dirty="0" smtClean="0">
              <a:solidFill>
                <a:schemeClr val="tx1"/>
              </a:solidFill>
              <a:latin typeface="+mn-lt"/>
              <a:ea typeface="+mn-ea"/>
              <a:cs typeface="+mn-cs"/>
            </a:endParaRPr>
          </a:p>
          <a:p>
            <a:r>
              <a:rPr lang="bg-BG" sz="1200" kern="1200" dirty="0" smtClean="0">
                <a:solidFill>
                  <a:schemeClr val="tx1"/>
                </a:solidFill>
                <a:latin typeface="+mn-lt"/>
                <a:ea typeface="+mn-ea"/>
                <a:cs typeface="+mn-cs"/>
              </a:rPr>
              <a:t>Significant imbalances in labor supply and demand in terms of knowledge and skills of job seekers and regions. </a:t>
            </a:r>
            <a:endParaRPr lang="en-GB" sz="1200" kern="1200" dirty="0" smtClean="0">
              <a:solidFill>
                <a:schemeClr val="tx1"/>
              </a:solidFill>
              <a:latin typeface="+mn-lt"/>
              <a:ea typeface="+mn-ea"/>
              <a:cs typeface="+mn-cs"/>
            </a:endParaRPr>
          </a:p>
          <a:p>
            <a:r>
              <a:rPr lang="bg-BG" sz="1200" kern="1200" dirty="0" smtClean="0">
                <a:solidFill>
                  <a:schemeClr val="tx1"/>
                </a:solidFill>
                <a:latin typeface="+mn-lt"/>
                <a:ea typeface="+mn-ea"/>
                <a:cs typeface="+mn-cs"/>
              </a:rPr>
              <a:t>In the less developed regions, the number of newly created jobs remains insufficient, despite the recovery in the economy. </a:t>
            </a:r>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The number of unemployed from the target groups, despite some positive changes, remains large. This is particularly true for low-skilled and unemployed youths, NEET's, the long-term unemployed, the unemployed over the age of 50, Roma unemployed with no qualifications and low education, while these disadvantaged groups having limited opportunities to get out of the "poverty trap" and are dependent on the social assistance system</a:t>
            </a:r>
            <a:r>
              <a:rPr lang="bg-BG"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bg-BG" sz="1200" kern="1200" dirty="0" smtClean="0">
                <a:solidFill>
                  <a:schemeClr val="tx1"/>
                </a:solidFill>
                <a:latin typeface="+mn-lt"/>
                <a:ea typeface="+mn-ea"/>
                <a:cs typeface="+mn-cs"/>
              </a:rPr>
              <a:t>Labor Force Reserve – </a:t>
            </a:r>
            <a:r>
              <a:rPr lang="en-GB" sz="1200" kern="1200" dirty="0" smtClean="0">
                <a:solidFill>
                  <a:schemeClr val="tx1"/>
                </a:solidFill>
                <a:latin typeface="+mn-lt"/>
                <a:ea typeface="+mn-ea"/>
                <a:cs typeface="+mn-cs"/>
              </a:rPr>
              <a:t>the number of </a:t>
            </a:r>
            <a:r>
              <a:rPr lang="en-GB" sz="1200" kern="1200" dirty="0" err="1" smtClean="0">
                <a:solidFill>
                  <a:schemeClr val="tx1"/>
                </a:solidFill>
                <a:latin typeface="+mn-lt"/>
                <a:ea typeface="+mn-ea"/>
                <a:cs typeface="+mn-cs"/>
              </a:rPr>
              <a:t>i</a:t>
            </a:r>
            <a:r>
              <a:rPr lang="bg-BG" sz="1200" kern="1200" dirty="0" smtClean="0">
                <a:solidFill>
                  <a:schemeClr val="tx1"/>
                </a:solidFill>
                <a:latin typeface="+mn-lt"/>
                <a:ea typeface="+mn-ea"/>
                <a:cs typeface="+mn-cs"/>
              </a:rPr>
              <a:t>nactive persons incl. discouraged, despite its decline, remains high.</a:t>
            </a:r>
            <a:endParaRPr lang="en-GB" sz="1200" kern="1200" dirty="0" smtClean="0">
              <a:solidFill>
                <a:schemeClr val="tx1"/>
              </a:solidFill>
              <a:latin typeface="+mn-lt"/>
              <a:ea typeface="+mn-ea"/>
              <a:cs typeface="+mn-cs"/>
            </a:endParaRPr>
          </a:p>
          <a:p>
            <a:r>
              <a:rPr lang="bg-BG" sz="1200" kern="1200" dirty="0" smtClean="0">
                <a:solidFill>
                  <a:schemeClr val="tx1"/>
                </a:solidFill>
                <a:latin typeface="+mn-lt"/>
                <a:ea typeface="+mn-ea"/>
                <a:cs typeface="+mn-cs"/>
              </a:rPr>
              <a:t>The large number of refugees in European countries, where many Bulgarians work, will include an additional influx of jobseekers into the labor markets of these countries that need to be integrated, which will increase competition in low-skilled jobs.</a:t>
            </a:r>
            <a:endParaRPr lang="en-GB" sz="1200" kern="1200" dirty="0" smtClean="0">
              <a:solidFill>
                <a:schemeClr val="tx1"/>
              </a:solidFill>
              <a:latin typeface="+mn-lt"/>
              <a:ea typeface="+mn-ea"/>
              <a:cs typeface="+mn-cs"/>
            </a:endParaRPr>
          </a:p>
          <a:p>
            <a:r>
              <a:rPr lang="bg-BG" sz="1200" kern="1200" dirty="0" smtClean="0">
                <a:solidFill>
                  <a:schemeClr val="tx1"/>
                </a:solidFill>
                <a:latin typeface="+mn-lt"/>
                <a:ea typeface="+mn-ea"/>
                <a:cs typeface="+mn-cs"/>
              </a:rPr>
              <a:t>Industrial relations are slowly adapting to changes in the labor market, which is becoming increasingly heterogeneous, globalized and non-traditional.</a:t>
            </a:r>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T</a:t>
            </a:r>
            <a:r>
              <a:rPr lang="bg-BG" sz="1200" kern="1200" dirty="0" smtClean="0">
                <a:solidFill>
                  <a:schemeClr val="tx1"/>
                </a:solidFill>
                <a:latin typeface="+mn-lt"/>
                <a:ea typeface="+mn-ea"/>
                <a:cs typeface="+mn-cs"/>
              </a:rPr>
              <a:t>he gray economy in the area of employment remains a major problem </a:t>
            </a:r>
            <a:r>
              <a:rPr lang="en-GB" sz="1200" kern="1200" dirty="0" smtClean="0">
                <a:solidFill>
                  <a:schemeClr val="tx1"/>
                </a:solidFill>
                <a:latin typeface="+mn-lt"/>
                <a:ea typeface="+mn-ea"/>
                <a:cs typeface="+mn-cs"/>
              </a:rPr>
              <a:t>– incl.</a:t>
            </a:r>
            <a:r>
              <a:rPr lang="bg-BG" sz="1200" kern="1200" dirty="0" smtClean="0">
                <a:solidFill>
                  <a:schemeClr val="tx1"/>
                </a:solidFill>
                <a:latin typeface="+mn-lt"/>
                <a:ea typeface="+mn-ea"/>
                <a:cs typeface="+mn-cs"/>
              </a:rPr>
              <a:t> payment of wages, taxes and social security contributions, extraordinary unpaid work, delay in the payment of wages, etc.</a:t>
            </a:r>
            <a:endParaRPr lang="en-GB" sz="1200" kern="1200" dirty="0" smtClean="0">
              <a:solidFill>
                <a:schemeClr val="tx1"/>
              </a:solidFill>
              <a:latin typeface="+mn-lt"/>
              <a:ea typeface="+mn-ea"/>
              <a:cs typeface="+mn-cs"/>
            </a:endParaRPr>
          </a:p>
          <a:p>
            <a:pPr>
              <a:defRPr/>
            </a:pPr>
            <a:endParaRPr lang="en-US" dirty="0"/>
          </a:p>
        </p:txBody>
      </p:sp>
      <p:sp>
        <p:nvSpPr>
          <p:cNvPr id="48132" name="Slide Number Placeholder 3"/>
          <p:cNvSpPr>
            <a:spLocks noGrp="1"/>
          </p:cNvSpPr>
          <p:nvPr>
            <p:ph type="sldNum" sz="quarter" idx="5"/>
          </p:nvPr>
        </p:nvSpPr>
        <p:spPr>
          <a:noFill/>
        </p:spPr>
        <p:txBody>
          <a:bodyPr/>
          <a:lstStyle/>
          <a:p>
            <a:fld id="{BCF10AE4-185B-400A-B6BA-604CAE6F0267}" type="slidenum">
              <a:rPr lang="en-US" altLang="bg-BG" smtClean="0"/>
              <a:pPr/>
              <a:t>4</a:t>
            </a:fld>
            <a:endParaRPr lang="en-US" altLang="bg-BG"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bg-BG" sz="1200" kern="1200" dirty="0" smtClean="0">
                <a:solidFill>
                  <a:schemeClr val="tx1"/>
                </a:solidFill>
                <a:latin typeface="+mn-lt"/>
                <a:ea typeface="+mn-ea"/>
                <a:cs typeface="+mn-cs"/>
              </a:rPr>
              <a:t>In 2017, active labor market policy will focus on the following main target </a:t>
            </a:r>
            <a:r>
              <a:rPr lang="bg-BG" sz="1200" b="1" kern="1200" dirty="0" smtClean="0">
                <a:solidFill>
                  <a:schemeClr val="tx1"/>
                </a:solidFill>
                <a:latin typeface="+mn-lt"/>
                <a:ea typeface="+mn-ea"/>
                <a:cs typeface="+mn-cs"/>
              </a:rPr>
              <a:t>groups and sub-groups</a:t>
            </a:r>
            <a:r>
              <a:rPr lang="bg-BG" sz="1200" kern="1200" dirty="0" smtClean="0">
                <a:solidFill>
                  <a:schemeClr val="tx1"/>
                </a:solidFill>
                <a:latin typeface="+mn-lt"/>
                <a:ea typeface="+mn-ea"/>
                <a:cs typeface="+mn-cs"/>
              </a:rPr>
              <a:t>:</a:t>
            </a:r>
            <a:r>
              <a:rPr lang="bg-BG" sz="1200" b="1"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bg-BG" sz="1200" kern="1200" dirty="0" smtClean="0">
                <a:solidFill>
                  <a:schemeClr val="tx1"/>
                </a:solidFill>
                <a:latin typeface="+mn-lt"/>
                <a:ea typeface="+mn-ea"/>
                <a:cs typeface="+mn-cs"/>
              </a:rPr>
              <a:t>1. Unemployed youth up to 29 years old:</a:t>
            </a:r>
            <a:endParaRPr lang="en-GB" sz="1200" kern="1200" dirty="0" smtClean="0">
              <a:solidFill>
                <a:schemeClr val="tx1"/>
              </a:solidFill>
              <a:latin typeface="+mn-lt"/>
              <a:ea typeface="+mn-ea"/>
              <a:cs typeface="+mn-cs"/>
            </a:endParaRPr>
          </a:p>
          <a:p>
            <a:pPr lvl="0">
              <a:buFont typeface="Arial" pitchFamily="34" charset="0"/>
              <a:buChar char="•"/>
            </a:pPr>
            <a:r>
              <a:rPr lang="bg-BG" sz="1200" kern="1200" dirty="0" smtClean="0">
                <a:solidFill>
                  <a:schemeClr val="tx1"/>
                </a:solidFill>
                <a:latin typeface="+mn-lt"/>
                <a:ea typeface="+mn-ea"/>
                <a:cs typeface="+mn-cs"/>
              </a:rPr>
              <a:t>unemployed up to 25 years;</a:t>
            </a:r>
            <a:endParaRPr lang="en-GB" sz="1200" kern="1200" dirty="0" smtClean="0">
              <a:solidFill>
                <a:schemeClr val="tx1"/>
              </a:solidFill>
              <a:latin typeface="+mn-lt"/>
              <a:ea typeface="+mn-ea"/>
              <a:cs typeface="+mn-cs"/>
            </a:endParaRPr>
          </a:p>
          <a:p>
            <a:pPr lvl="0">
              <a:buFont typeface="Arial" pitchFamily="34" charset="0"/>
              <a:buChar char="•"/>
            </a:pPr>
            <a:r>
              <a:rPr lang="bg-BG" sz="1200" kern="1200" dirty="0" smtClean="0">
                <a:solidFill>
                  <a:schemeClr val="tx1"/>
                </a:solidFill>
                <a:latin typeface="+mn-lt"/>
                <a:ea typeface="+mn-ea"/>
                <a:cs typeface="+mn-cs"/>
              </a:rPr>
              <a:t>young people </a:t>
            </a:r>
            <a:r>
              <a:rPr lang="en-GB" sz="1200" kern="1200" dirty="0" smtClean="0">
                <a:solidFill>
                  <a:schemeClr val="tx1"/>
                </a:solidFill>
                <a:latin typeface="+mn-lt"/>
                <a:ea typeface="+mn-ea"/>
                <a:cs typeface="+mn-cs"/>
              </a:rPr>
              <a:t>who are not in education, employment or training </a:t>
            </a:r>
            <a:r>
              <a:rPr lang="bg-BG" sz="1200" kern="1200" dirty="0" smtClean="0">
                <a:solidFill>
                  <a:schemeClr val="tx1"/>
                </a:solidFill>
                <a:latin typeface="+mn-lt"/>
                <a:ea typeface="+mn-ea"/>
                <a:cs typeface="+mn-cs"/>
              </a:rPr>
              <a:t>(NEET's);</a:t>
            </a:r>
            <a:endParaRPr lang="en-GB" sz="1200" kern="1200" dirty="0" smtClean="0">
              <a:solidFill>
                <a:schemeClr val="tx1"/>
              </a:solidFill>
              <a:latin typeface="+mn-lt"/>
              <a:ea typeface="+mn-ea"/>
              <a:cs typeface="+mn-cs"/>
            </a:endParaRPr>
          </a:p>
          <a:p>
            <a:pPr lvl="0">
              <a:buFont typeface="Arial" pitchFamily="34" charset="0"/>
              <a:buChar char="•"/>
            </a:pPr>
            <a:r>
              <a:rPr lang="bg-BG" sz="1200" kern="1200" dirty="0" smtClean="0">
                <a:solidFill>
                  <a:schemeClr val="tx1"/>
                </a:solidFill>
                <a:latin typeface="+mn-lt"/>
                <a:ea typeface="+mn-ea"/>
                <a:cs typeface="+mn-cs"/>
              </a:rPr>
              <a:t>young people dropped out of the education system early.</a:t>
            </a:r>
            <a:endParaRPr lang="en-GB" sz="1200" kern="1200" dirty="0" smtClean="0">
              <a:solidFill>
                <a:schemeClr val="tx1"/>
              </a:solidFill>
              <a:latin typeface="+mn-lt"/>
              <a:ea typeface="+mn-ea"/>
              <a:cs typeface="+mn-cs"/>
            </a:endParaRPr>
          </a:p>
          <a:p>
            <a:r>
              <a:rPr lang="bg-BG" sz="1200" kern="1200" dirty="0" smtClean="0">
                <a:solidFill>
                  <a:schemeClr val="tx1"/>
                </a:solidFill>
                <a:latin typeface="+mn-lt"/>
                <a:ea typeface="+mn-ea"/>
                <a:cs typeface="+mn-cs"/>
              </a:rPr>
              <a:t>2  </a:t>
            </a:r>
            <a:r>
              <a:rPr lang="en-GB" sz="1200" kern="1200" dirty="0" smtClean="0">
                <a:solidFill>
                  <a:schemeClr val="tx1"/>
                </a:solidFill>
                <a:latin typeface="+mn-lt"/>
                <a:ea typeface="+mn-ea"/>
                <a:cs typeface="+mn-cs"/>
              </a:rPr>
              <a:t>Long-term unemployed</a:t>
            </a:r>
            <a:r>
              <a:rPr lang="bg-BG"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pPr lvl="0">
              <a:buFont typeface="Arial" pitchFamily="34" charset="0"/>
              <a:buChar char="•"/>
            </a:pPr>
            <a:r>
              <a:rPr lang="en-GB" sz="1200" kern="1200" dirty="0" smtClean="0">
                <a:solidFill>
                  <a:schemeClr val="tx1"/>
                </a:solidFill>
                <a:latin typeface="+mn-lt"/>
                <a:ea typeface="+mn-ea"/>
                <a:cs typeface="+mn-cs"/>
              </a:rPr>
              <a:t>without qualification and with low education</a:t>
            </a:r>
            <a:r>
              <a:rPr lang="bg-BG"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pPr lvl="0">
              <a:buFont typeface="Arial" pitchFamily="34" charset="0"/>
              <a:buChar char="•"/>
            </a:pPr>
            <a:r>
              <a:rPr lang="en-GB" sz="1200" kern="1200" dirty="0" smtClean="0">
                <a:solidFill>
                  <a:schemeClr val="tx1"/>
                </a:solidFill>
                <a:latin typeface="+mn-lt"/>
                <a:ea typeface="+mn-ea"/>
                <a:cs typeface="+mn-cs"/>
              </a:rPr>
              <a:t>unemployed </a:t>
            </a:r>
            <a:r>
              <a:rPr lang="en-GB" sz="1200" kern="1200" dirty="0" err="1" smtClean="0">
                <a:solidFill>
                  <a:schemeClr val="tx1"/>
                </a:solidFill>
                <a:latin typeface="+mn-lt"/>
                <a:ea typeface="+mn-ea"/>
                <a:cs typeface="+mn-cs"/>
              </a:rPr>
              <a:t>roma</a:t>
            </a:r>
            <a:r>
              <a:rPr lang="bg-BG"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pPr lvl="0">
              <a:buFont typeface="Arial" pitchFamily="34" charset="0"/>
              <a:buChar char="•"/>
            </a:pPr>
            <a:r>
              <a:rPr lang="en-GB" sz="1200" kern="1200" dirty="0" smtClean="0">
                <a:solidFill>
                  <a:schemeClr val="tx1"/>
                </a:solidFill>
                <a:latin typeface="+mn-lt"/>
                <a:ea typeface="+mn-ea"/>
                <a:cs typeface="+mn-cs"/>
              </a:rPr>
              <a:t>unemployed persons receiving social benefits</a:t>
            </a:r>
            <a:r>
              <a:rPr lang="bg-BG" sz="1200" kern="1200" dirty="0" smtClean="0">
                <a:solidFill>
                  <a:schemeClr val="tx1"/>
                </a:solidFill>
                <a:latin typeface="+mn-lt"/>
                <a:ea typeface="+mn-ea"/>
                <a:cs typeface="+mn-cs"/>
              </a:rPr>
              <a:t>.</a:t>
            </a:r>
            <a:endParaRPr lang="en-GB" sz="1200" kern="1200" dirty="0" smtClean="0">
              <a:solidFill>
                <a:schemeClr val="tx1"/>
              </a:solidFill>
              <a:latin typeface="+mn-lt"/>
              <a:ea typeface="+mn-ea"/>
              <a:cs typeface="+mn-cs"/>
            </a:endParaRPr>
          </a:p>
          <a:p>
            <a:r>
              <a:rPr lang="bg-BG" sz="1200" kern="1200" dirty="0" smtClean="0">
                <a:solidFill>
                  <a:schemeClr val="tx1"/>
                </a:solidFill>
                <a:latin typeface="+mn-lt"/>
                <a:ea typeface="+mn-ea"/>
                <a:cs typeface="+mn-cs"/>
              </a:rPr>
              <a:t>3. </a:t>
            </a:r>
            <a:r>
              <a:rPr lang="en-GB" sz="1200" kern="1200" dirty="0" smtClean="0">
                <a:solidFill>
                  <a:schemeClr val="tx1"/>
                </a:solidFill>
                <a:latin typeface="+mn-lt"/>
                <a:ea typeface="+mn-ea"/>
                <a:cs typeface="+mn-cs"/>
              </a:rPr>
              <a:t>Unemployed over 50</a:t>
            </a:r>
            <a:r>
              <a:rPr lang="bg-BG"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pPr lvl="0">
              <a:buFont typeface="Arial" pitchFamily="34" charset="0"/>
              <a:buChar char="•"/>
            </a:pPr>
            <a:r>
              <a:rPr lang="en-GB" sz="1200" kern="1200" dirty="0" smtClean="0">
                <a:solidFill>
                  <a:schemeClr val="tx1"/>
                </a:solidFill>
                <a:latin typeface="+mn-lt"/>
                <a:ea typeface="+mn-ea"/>
                <a:cs typeface="+mn-cs"/>
              </a:rPr>
              <a:t>without qualification and with low education</a:t>
            </a:r>
            <a:r>
              <a:rPr lang="bg-BG"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pPr lvl="0">
              <a:buFont typeface="Arial" pitchFamily="34" charset="0"/>
              <a:buChar char="•"/>
            </a:pPr>
            <a:r>
              <a:rPr lang="bg-BG" sz="1200" kern="1200" dirty="0" smtClean="0">
                <a:solidFill>
                  <a:schemeClr val="tx1"/>
                </a:solidFill>
                <a:latin typeface="+mn-lt"/>
                <a:ea typeface="+mn-ea"/>
                <a:cs typeface="+mn-cs"/>
              </a:rPr>
              <a:t>at pre-retirement age; </a:t>
            </a:r>
            <a:endParaRPr lang="en-GB" sz="1200" kern="1200" dirty="0" smtClean="0">
              <a:solidFill>
                <a:schemeClr val="tx1"/>
              </a:solidFill>
              <a:latin typeface="+mn-lt"/>
              <a:ea typeface="+mn-ea"/>
              <a:cs typeface="+mn-cs"/>
            </a:endParaRPr>
          </a:p>
          <a:p>
            <a:pPr lvl="0">
              <a:buFont typeface="Arial" pitchFamily="34" charset="0"/>
              <a:buChar char="•"/>
            </a:pPr>
            <a:r>
              <a:rPr lang="en-GB" sz="1200" kern="1200" dirty="0" smtClean="0">
                <a:solidFill>
                  <a:schemeClr val="tx1"/>
                </a:solidFill>
                <a:latin typeface="+mn-lt"/>
                <a:ea typeface="+mn-ea"/>
                <a:cs typeface="+mn-cs"/>
              </a:rPr>
              <a:t>unemployed with undesirable by the employers profession or specialization.</a:t>
            </a:r>
          </a:p>
          <a:p>
            <a:r>
              <a:rPr lang="bg-BG" sz="1200" kern="1200" dirty="0" smtClean="0">
                <a:solidFill>
                  <a:schemeClr val="tx1"/>
                </a:solidFill>
                <a:latin typeface="+mn-lt"/>
                <a:ea typeface="+mn-ea"/>
                <a:cs typeface="+mn-cs"/>
              </a:rPr>
              <a:t>4. Unemployed without a profession, qualifications or with a professional qualification not demanded on the labor market: </a:t>
            </a:r>
            <a:endParaRPr lang="en-GB" sz="1200" kern="1200" dirty="0" smtClean="0">
              <a:solidFill>
                <a:schemeClr val="tx1"/>
              </a:solidFill>
              <a:latin typeface="+mn-lt"/>
              <a:ea typeface="+mn-ea"/>
              <a:cs typeface="+mn-cs"/>
            </a:endParaRPr>
          </a:p>
          <a:p>
            <a:pPr lvl="0">
              <a:buFont typeface="Arial" pitchFamily="34" charset="0"/>
              <a:buChar char="•"/>
            </a:pPr>
            <a:r>
              <a:rPr lang="bg-BG" sz="1200" kern="1200" dirty="0" smtClean="0">
                <a:solidFill>
                  <a:schemeClr val="tx1"/>
                </a:solidFill>
                <a:latin typeface="+mn-lt"/>
                <a:ea typeface="+mn-ea"/>
                <a:cs typeface="+mn-cs"/>
              </a:rPr>
              <a:t>Unemployed persons without qualifications from areas with unemployment above the national average; </a:t>
            </a:r>
            <a:endParaRPr lang="en-GB" sz="1200" kern="1200" dirty="0" smtClean="0">
              <a:solidFill>
                <a:schemeClr val="tx1"/>
              </a:solidFill>
              <a:latin typeface="+mn-lt"/>
              <a:ea typeface="+mn-ea"/>
              <a:cs typeface="+mn-cs"/>
            </a:endParaRPr>
          </a:p>
          <a:p>
            <a:pPr lvl="0">
              <a:buFont typeface="Arial" pitchFamily="34" charset="0"/>
              <a:buChar char="•"/>
            </a:pPr>
            <a:r>
              <a:rPr lang="bg-BG" sz="1200" kern="1200" dirty="0" smtClean="0">
                <a:solidFill>
                  <a:schemeClr val="tx1"/>
                </a:solidFill>
                <a:latin typeface="+mn-lt"/>
                <a:ea typeface="+mn-ea"/>
                <a:cs typeface="+mn-cs"/>
              </a:rPr>
              <a:t>unemployed with a shortage of key competencies; </a:t>
            </a:r>
            <a:endParaRPr lang="en-GB" sz="1200" kern="1200" dirty="0" smtClean="0">
              <a:solidFill>
                <a:schemeClr val="tx1"/>
              </a:solidFill>
              <a:latin typeface="+mn-lt"/>
              <a:ea typeface="+mn-ea"/>
              <a:cs typeface="+mn-cs"/>
            </a:endParaRPr>
          </a:p>
          <a:p>
            <a:pPr lvl="0">
              <a:buFont typeface="Arial" pitchFamily="34" charset="0"/>
              <a:buChar char="•"/>
            </a:pPr>
            <a:r>
              <a:rPr lang="en-GB" sz="1200" kern="1200" dirty="0" smtClean="0">
                <a:solidFill>
                  <a:schemeClr val="tx1"/>
                </a:solidFill>
                <a:latin typeface="+mn-lt"/>
                <a:ea typeface="+mn-ea"/>
                <a:cs typeface="+mn-cs"/>
              </a:rPr>
              <a:t>unemployed with low education (incl. </a:t>
            </a:r>
            <a:r>
              <a:rPr lang="en-GB" sz="1200" kern="1200" dirty="0" err="1" smtClean="0">
                <a:solidFill>
                  <a:schemeClr val="tx1"/>
                </a:solidFill>
                <a:latin typeface="+mn-lt"/>
                <a:ea typeface="+mn-ea"/>
                <a:cs typeface="+mn-cs"/>
              </a:rPr>
              <a:t>roma</a:t>
            </a:r>
            <a:r>
              <a:rPr lang="en-GB" sz="1200" kern="1200" dirty="0" smtClean="0">
                <a:solidFill>
                  <a:schemeClr val="tx1"/>
                </a:solidFill>
                <a:latin typeface="+mn-lt"/>
                <a:ea typeface="+mn-ea"/>
                <a:cs typeface="+mn-cs"/>
              </a:rPr>
              <a:t>)</a:t>
            </a:r>
            <a:r>
              <a:rPr lang="bg-BG"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pPr lvl="0">
              <a:buFont typeface="Arial" pitchFamily="34" charset="0"/>
              <a:buChar char="•"/>
            </a:pPr>
            <a:r>
              <a:rPr lang="en-GB" sz="1200" kern="1200" dirty="0" smtClean="0">
                <a:solidFill>
                  <a:schemeClr val="tx1"/>
                </a:solidFill>
                <a:latin typeface="+mn-lt"/>
                <a:ea typeface="+mn-ea"/>
                <a:cs typeface="+mn-cs"/>
              </a:rPr>
              <a:t>unemployed persons receiving social benefits</a:t>
            </a:r>
            <a:r>
              <a:rPr lang="bg-BG" sz="1200" kern="1200" dirty="0" smtClean="0">
                <a:solidFill>
                  <a:schemeClr val="tx1"/>
                </a:solidFill>
                <a:latin typeface="+mn-lt"/>
                <a:ea typeface="+mn-ea"/>
                <a:cs typeface="+mn-cs"/>
              </a:rPr>
              <a:t>.</a:t>
            </a:r>
            <a:endParaRPr lang="en-GB" sz="1200" kern="1200" dirty="0" smtClean="0">
              <a:solidFill>
                <a:schemeClr val="tx1"/>
              </a:solidFill>
              <a:latin typeface="+mn-lt"/>
              <a:ea typeface="+mn-ea"/>
              <a:cs typeface="+mn-cs"/>
            </a:endParaRPr>
          </a:p>
          <a:p>
            <a:r>
              <a:rPr lang="bg-BG" sz="1200" kern="1200" dirty="0" smtClean="0">
                <a:solidFill>
                  <a:schemeClr val="tx1"/>
                </a:solidFill>
                <a:latin typeface="+mn-lt"/>
                <a:ea typeface="+mn-ea"/>
                <a:cs typeface="+mn-cs"/>
              </a:rPr>
              <a:t>5.Unemployed persons with permanent disabilities: </a:t>
            </a:r>
            <a:endParaRPr lang="en-GB" sz="1200" kern="1200" dirty="0" smtClean="0">
              <a:solidFill>
                <a:schemeClr val="tx1"/>
              </a:solidFill>
              <a:latin typeface="+mn-lt"/>
              <a:ea typeface="+mn-ea"/>
              <a:cs typeface="+mn-cs"/>
            </a:endParaRPr>
          </a:p>
          <a:p>
            <a:pPr lvl="0">
              <a:buFont typeface="Arial" pitchFamily="34" charset="0"/>
              <a:buChar char="•"/>
            </a:pPr>
            <a:r>
              <a:rPr lang="bg-BG" sz="1200" kern="1200" dirty="0" smtClean="0">
                <a:solidFill>
                  <a:schemeClr val="tx1"/>
                </a:solidFill>
                <a:latin typeface="+mn-lt"/>
                <a:ea typeface="+mn-ea"/>
                <a:cs typeface="+mn-cs"/>
              </a:rPr>
              <a:t>unemployed without qualification</a:t>
            </a:r>
            <a:endParaRPr lang="en-GB" sz="1200" kern="1200" dirty="0" smtClean="0">
              <a:solidFill>
                <a:schemeClr val="tx1"/>
              </a:solidFill>
              <a:latin typeface="+mn-lt"/>
              <a:ea typeface="+mn-ea"/>
              <a:cs typeface="+mn-cs"/>
            </a:endParaRPr>
          </a:p>
          <a:p>
            <a:r>
              <a:rPr lang="bg-BG" sz="1200" kern="1200" dirty="0" smtClean="0">
                <a:solidFill>
                  <a:schemeClr val="tx1"/>
                </a:solidFill>
                <a:latin typeface="+mn-lt"/>
                <a:ea typeface="+mn-ea"/>
                <a:cs typeface="+mn-cs"/>
              </a:rPr>
              <a:t>6. Inactive people willing to work, incl. discouraged persons: </a:t>
            </a:r>
            <a:endParaRPr lang="en-GB" sz="1200" kern="1200" dirty="0" smtClean="0">
              <a:solidFill>
                <a:schemeClr val="tx1"/>
              </a:solidFill>
              <a:latin typeface="+mn-lt"/>
              <a:ea typeface="+mn-ea"/>
              <a:cs typeface="+mn-cs"/>
            </a:endParaRPr>
          </a:p>
          <a:p>
            <a:pPr lvl="0">
              <a:buFont typeface="Arial" pitchFamily="34" charset="0"/>
              <a:buChar char="•"/>
            </a:pPr>
            <a:r>
              <a:rPr lang="en-GB" sz="1200" kern="1200" dirty="0" smtClean="0">
                <a:solidFill>
                  <a:schemeClr val="tx1"/>
                </a:solidFill>
                <a:latin typeface="+mn-lt"/>
                <a:ea typeface="+mn-ea"/>
                <a:cs typeface="+mn-cs"/>
              </a:rPr>
              <a:t>f</a:t>
            </a:r>
            <a:r>
              <a:rPr lang="bg-BG" sz="1200" kern="1200" dirty="0" smtClean="0">
                <a:solidFill>
                  <a:schemeClr val="tx1"/>
                </a:solidFill>
                <a:latin typeface="+mn-lt"/>
                <a:ea typeface="+mn-ea"/>
                <a:cs typeface="+mn-cs"/>
              </a:rPr>
              <a:t>rom areas with unemployment</a:t>
            </a:r>
            <a:r>
              <a:rPr lang="en-GB" sz="1200" kern="1200" dirty="0" smtClean="0">
                <a:solidFill>
                  <a:schemeClr val="tx1"/>
                </a:solidFill>
                <a:latin typeface="+mn-lt"/>
                <a:ea typeface="+mn-ea"/>
                <a:cs typeface="+mn-cs"/>
              </a:rPr>
              <a:t> rate</a:t>
            </a:r>
            <a:r>
              <a:rPr lang="bg-BG" sz="1200" kern="1200" dirty="0" smtClean="0">
                <a:solidFill>
                  <a:schemeClr val="tx1"/>
                </a:solidFill>
                <a:latin typeface="+mn-lt"/>
                <a:ea typeface="+mn-ea"/>
                <a:cs typeface="+mn-cs"/>
              </a:rPr>
              <a:t> above the national average; </a:t>
            </a:r>
            <a:endParaRPr lang="en-GB" sz="1200" kern="1200" dirty="0" smtClean="0">
              <a:solidFill>
                <a:schemeClr val="tx1"/>
              </a:solidFill>
              <a:latin typeface="+mn-lt"/>
              <a:ea typeface="+mn-ea"/>
              <a:cs typeface="+mn-cs"/>
            </a:endParaRPr>
          </a:p>
          <a:p>
            <a:pPr lvl="0">
              <a:buFont typeface="Arial" pitchFamily="34" charset="0"/>
              <a:buChar char="•"/>
            </a:pPr>
            <a:r>
              <a:rPr lang="bg-BG" sz="1200" kern="1200" dirty="0" smtClean="0">
                <a:solidFill>
                  <a:schemeClr val="tx1"/>
                </a:solidFill>
                <a:latin typeface="+mn-lt"/>
                <a:ea typeface="+mn-ea"/>
                <a:cs typeface="+mn-cs"/>
              </a:rPr>
              <a:t>without qualifications and with low education; </a:t>
            </a:r>
            <a:endParaRPr lang="en-GB" sz="1200" kern="1200" dirty="0" smtClean="0">
              <a:solidFill>
                <a:schemeClr val="tx1"/>
              </a:solidFill>
              <a:latin typeface="+mn-lt"/>
              <a:ea typeface="+mn-ea"/>
              <a:cs typeface="+mn-cs"/>
            </a:endParaRPr>
          </a:p>
          <a:p>
            <a:pPr lvl="0">
              <a:buFont typeface="Arial" pitchFamily="34" charset="0"/>
              <a:buChar char="•"/>
            </a:pPr>
            <a:r>
              <a:rPr lang="en-GB" sz="1200" kern="1200" dirty="0" smtClean="0">
                <a:solidFill>
                  <a:schemeClr val="tx1"/>
                </a:solidFill>
                <a:latin typeface="+mn-lt"/>
                <a:ea typeface="+mn-ea"/>
                <a:cs typeface="+mn-cs"/>
              </a:rPr>
              <a:t>with a period of inactivity for more than two years</a:t>
            </a:r>
            <a:endParaRPr lang="en-GB" sz="1200" kern="1200" dirty="0">
              <a:solidFill>
                <a:schemeClr val="tx1"/>
              </a:solidFill>
              <a:latin typeface="+mn-lt"/>
              <a:ea typeface="+mn-ea"/>
              <a:cs typeface="+mn-cs"/>
            </a:endParaRPr>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F5F2141-C13B-4137-A44D-9A0EDD7D7ACF}" type="slidenum">
              <a:rPr lang="en-US" smtClean="0">
                <a:latin typeface="Arial" pitchFamily="34" charset="0"/>
                <a:cs typeface="Arial" pitchFamily="34" charset="0"/>
              </a:rPr>
              <a:pPr/>
              <a:t>6</a:t>
            </a:fld>
            <a:endParaRPr lang="en-US"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8" name="Заглавие 7"/>
          <p:cNvSpPr>
            <a:spLocks noGrp="1"/>
          </p:cNvSpPr>
          <p:nvPr>
            <p:ph type="ctrTitle"/>
          </p:nvPr>
        </p:nvSpPr>
        <p:spPr>
          <a:xfrm>
            <a:off x="2286000" y="3124200"/>
            <a:ext cx="6172200" cy="1894362"/>
          </a:xfrm>
        </p:spPr>
        <p:txBody>
          <a:bodyPr/>
          <a:lstStyle>
            <a:lvl1pPr>
              <a:defRPr b="1"/>
            </a:lvl1pPr>
          </a:lstStyle>
          <a:p>
            <a:r>
              <a:rPr kumimoji="0" lang="bg-BG" smtClean="0"/>
              <a:t>Щракнете, за да редактирате стила на заглавието в образеца</a:t>
            </a:r>
            <a:endParaRPr kumimoji="0" lang="en-US"/>
          </a:p>
        </p:txBody>
      </p:sp>
      <p:sp>
        <p:nvSpPr>
          <p:cNvPr id="9" name="Подзаглавие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bg-BG" smtClean="0"/>
              <a:t>Щракнете, за да редактирате стила на подзаглавията в образеца</a:t>
            </a:r>
            <a:endParaRPr kumimoji="0" lang="en-US"/>
          </a:p>
        </p:txBody>
      </p:sp>
      <p:sp>
        <p:nvSpPr>
          <p:cNvPr id="28" name="Контейнер за дата 27"/>
          <p:cNvSpPr>
            <a:spLocks noGrp="1"/>
          </p:cNvSpPr>
          <p:nvPr>
            <p:ph type="dt" sz="half" idx="10"/>
          </p:nvPr>
        </p:nvSpPr>
        <p:spPr bwMode="auto">
          <a:xfrm rot="5400000">
            <a:off x="7764621" y="1174097"/>
            <a:ext cx="2286000" cy="381000"/>
          </a:xfrm>
        </p:spPr>
        <p:txBody>
          <a:bodyPr/>
          <a:lstStyle/>
          <a:p>
            <a:fld id="{3AADEFC3-B8F1-47AB-8D65-243B1C3138E5}" type="datetimeFigureOut">
              <a:rPr lang="en-GB" smtClean="0"/>
              <a:pPr/>
              <a:t>06/11/2017</a:t>
            </a:fld>
            <a:endParaRPr lang="en-GB"/>
          </a:p>
        </p:txBody>
      </p:sp>
      <p:sp>
        <p:nvSpPr>
          <p:cNvPr id="17" name="Контейнер за долния колонтитул 16"/>
          <p:cNvSpPr>
            <a:spLocks noGrp="1"/>
          </p:cNvSpPr>
          <p:nvPr>
            <p:ph type="ftr" sz="quarter" idx="11"/>
          </p:nvPr>
        </p:nvSpPr>
        <p:spPr bwMode="auto">
          <a:xfrm rot="5400000">
            <a:off x="7077269" y="4181669"/>
            <a:ext cx="3657600" cy="384048"/>
          </a:xfrm>
        </p:spPr>
        <p:txBody>
          <a:bodyPr/>
          <a:lstStyle/>
          <a:p>
            <a:endParaRPr lang="en-GB"/>
          </a:p>
        </p:txBody>
      </p:sp>
      <p:sp>
        <p:nvSpPr>
          <p:cNvPr id="10" name="Правоъгъл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авоъгъл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авоъгъл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авоъгъл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аво съединение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аво съединение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аво съединение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аво съединение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аво съединение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аво съединение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авоъгъл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Контейнер за номер на слайда 28"/>
          <p:cNvSpPr>
            <a:spLocks noGrp="1"/>
          </p:cNvSpPr>
          <p:nvPr>
            <p:ph type="sldNum" sz="quarter" idx="12"/>
          </p:nvPr>
        </p:nvSpPr>
        <p:spPr bwMode="auto">
          <a:xfrm>
            <a:off x="1325544" y="4928702"/>
            <a:ext cx="609600" cy="517524"/>
          </a:xfrm>
        </p:spPr>
        <p:txBody>
          <a:bodyPr/>
          <a:lstStyle/>
          <a:p>
            <a:fld id="{367A8D44-1880-4194-AA0B-004533E70B0D}"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kumimoji="0" lang="bg-BG" smtClean="0"/>
              <a:t>Щракнете, за да редактирате стила на заглавието в образеца</a:t>
            </a:r>
            <a:endParaRPr kumimoji="0" lang="en-US"/>
          </a:p>
        </p:txBody>
      </p:sp>
      <p:sp>
        <p:nvSpPr>
          <p:cNvPr id="3" name="Контейнер за вертикален текст 2"/>
          <p:cNvSpPr>
            <a:spLocks noGrp="1"/>
          </p:cNvSpPr>
          <p:nvPr>
            <p:ph type="body" orient="vert" idx="1"/>
          </p:nvPr>
        </p:nvSpPr>
        <p:spPr/>
        <p:txBody>
          <a:bodyPr vert="eaVert"/>
          <a:lstStyle/>
          <a:p>
            <a:pPr lvl="0" eaLnBrk="1" latinLnBrk="0" hangingPunct="1"/>
            <a:r>
              <a:rPr lang="bg-BG" smtClean="0"/>
              <a:t>Щракн., за да ред. стил на загл. в обр.</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4" name="Контейнер за дата 3"/>
          <p:cNvSpPr>
            <a:spLocks noGrp="1"/>
          </p:cNvSpPr>
          <p:nvPr>
            <p:ph type="dt" sz="half" idx="10"/>
          </p:nvPr>
        </p:nvSpPr>
        <p:spPr/>
        <p:txBody>
          <a:bodyPr/>
          <a:lstStyle/>
          <a:p>
            <a:fld id="{3AADEFC3-B8F1-47AB-8D65-243B1C3138E5}" type="datetimeFigureOut">
              <a:rPr lang="en-GB" smtClean="0"/>
              <a:pPr/>
              <a:t>06/11/2017</a:t>
            </a:fld>
            <a:endParaRPr lang="en-GB"/>
          </a:p>
        </p:txBody>
      </p:sp>
      <p:sp>
        <p:nvSpPr>
          <p:cNvPr id="5" name="Контейнер за долния колонтитул 4"/>
          <p:cNvSpPr>
            <a:spLocks noGrp="1"/>
          </p:cNvSpPr>
          <p:nvPr>
            <p:ph type="ftr" sz="quarter" idx="11"/>
          </p:nvPr>
        </p:nvSpPr>
        <p:spPr/>
        <p:txBody>
          <a:bodyPr/>
          <a:lstStyle/>
          <a:p>
            <a:endParaRPr lang="en-GB"/>
          </a:p>
        </p:txBody>
      </p:sp>
      <p:sp>
        <p:nvSpPr>
          <p:cNvPr id="6" name="Контейнер за номер на слайда 5"/>
          <p:cNvSpPr>
            <a:spLocks noGrp="1"/>
          </p:cNvSpPr>
          <p:nvPr>
            <p:ph type="sldNum" sz="quarter" idx="12"/>
          </p:nvPr>
        </p:nvSpPr>
        <p:spPr/>
        <p:txBody>
          <a:bodyPr/>
          <a:lstStyle/>
          <a:p>
            <a:fld id="{367A8D44-1880-4194-AA0B-004533E70B0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Вертикално заглавие 1"/>
          <p:cNvSpPr>
            <a:spLocks noGrp="1"/>
          </p:cNvSpPr>
          <p:nvPr>
            <p:ph type="title" orient="vert"/>
          </p:nvPr>
        </p:nvSpPr>
        <p:spPr>
          <a:xfrm>
            <a:off x="6629400" y="274639"/>
            <a:ext cx="1676400" cy="5851525"/>
          </a:xfrm>
        </p:spPr>
        <p:txBody>
          <a:bodyPr vert="eaVert"/>
          <a:lstStyle/>
          <a:p>
            <a:r>
              <a:rPr kumimoji="0" lang="bg-BG" smtClean="0"/>
              <a:t>Щракнете, за да редактирате стила на заглавието в образеца</a:t>
            </a:r>
            <a:endParaRPr kumimoji="0" lang="en-US"/>
          </a:p>
        </p:txBody>
      </p:sp>
      <p:sp>
        <p:nvSpPr>
          <p:cNvPr id="3" name="Контейнер за вертикален текст 2"/>
          <p:cNvSpPr>
            <a:spLocks noGrp="1"/>
          </p:cNvSpPr>
          <p:nvPr>
            <p:ph type="body" orient="vert" idx="1"/>
          </p:nvPr>
        </p:nvSpPr>
        <p:spPr>
          <a:xfrm>
            <a:off x="457200" y="274638"/>
            <a:ext cx="6019800" cy="5851525"/>
          </a:xfrm>
        </p:spPr>
        <p:txBody>
          <a:bodyPr vert="eaVert"/>
          <a:lstStyle/>
          <a:p>
            <a:pPr lvl="0" eaLnBrk="1" latinLnBrk="0" hangingPunct="1"/>
            <a:r>
              <a:rPr lang="bg-BG" smtClean="0"/>
              <a:t>Щракн., за да ред. стил на загл. в обр.</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4" name="Контейнер за дата 3"/>
          <p:cNvSpPr>
            <a:spLocks noGrp="1"/>
          </p:cNvSpPr>
          <p:nvPr>
            <p:ph type="dt" sz="half" idx="10"/>
          </p:nvPr>
        </p:nvSpPr>
        <p:spPr/>
        <p:txBody>
          <a:bodyPr/>
          <a:lstStyle/>
          <a:p>
            <a:fld id="{3AADEFC3-B8F1-47AB-8D65-243B1C3138E5}" type="datetimeFigureOut">
              <a:rPr lang="en-GB" smtClean="0"/>
              <a:pPr/>
              <a:t>06/11/2017</a:t>
            </a:fld>
            <a:endParaRPr lang="en-GB"/>
          </a:p>
        </p:txBody>
      </p:sp>
      <p:sp>
        <p:nvSpPr>
          <p:cNvPr id="5" name="Контейнер за долния колонтитул 4"/>
          <p:cNvSpPr>
            <a:spLocks noGrp="1"/>
          </p:cNvSpPr>
          <p:nvPr>
            <p:ph type="ftr" sz="quarter" idx="11"/>
          </p:nvPr>
        </p:nvSpPr>
        <p:spPr/>
        <p:txBody>
          <a:bodyPr/>
          <a:lstStyle/>
          <a:p>
            <a:endParaRPr lang="en-GB"/>
          </a:p>
        </p:txBody>
      </p:sp>
      <p:sp>
        <p:nvSpPr>
          <p:cNvPr id="6" name="Контейнер за номер на слайда 5"/>
          <p:cNvSpPr>
            <a:spLocks noGrp="1"/>
          </p:cNvSpPr>
          <p:nvPr>
            <p:ph type="sldNum" sz="quarter" idx="12"/>
          </p:nvPr>
        </p:nvSpPr>
        <p:spPr/>
        <p:txBody>
          <a:bodyPr/>
          <a:lstStyle/>
          <a:p>
            <a:fld id="{367A8D44-1880-4194-AA0B-004533E70B0D}"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kumimoji="0" lang="bg-BG" smtClean="0"/>
              <a:t>Щракнете, за да редактирате стила на заглавието в образеца</a:t>
            </a:r>
            <a:endParaRPr kumimoji="0" lang="en-US"/>
          </a:p>
        </p:txBody>
      </p:sp>
      <p:sp>
        <p:nvSpPr>
          <p:cNvPr id="8" name="Контейнер за съдържание 7"/>
          <p:cNvSpPr>
            <a:spLocks noGrp="1"/>
          </p:cNvSpPr>
          <p:nvPr>
            <p:ph sz="quarter" idx="1"/>
          </p:nvPr>
        </p:nvSpPr>
        <p:spPr>
          <a:xfrm>
            <a:off x="457200" y="1600200"/>
            <a:ext cx="7467600" cy="4873752"/>
          </a:xfrm>
        </p:spPr>
        <p:txBody>
          <a:bodyPr/>
          <a:lstStyle/>
          <a:p>
            <a:pPr lvl="0" eaLnBrk="1" latinLnBrk="0" hangingPunct="1"/>
            <a:r>
              <a:rPr lang="bg-BG" smtClean="0"/>
              <a:t>Щракн., за да ред. стил на загл. в обр.</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7" name="Контейнер за дата 6"/>
          <p:cNvSpPr>
            <a:spLocks noGrp="1"/>
          </p:cNvSpPr>
          <p:nvPr>
            <p:ph type="dt" sz="half" idx="14"/>
          </p:nvPr>
        </p:nvSpPr>
        <p:spPr/>
        <p:txBody>
          <a:bodyPr rtlCol="0"/>
          <a:lstStyle/>
          <a:p>
            <a:fld id="{3AADEFC3-B8F1-47AB-8D65-243B1C3138E5}" type="datetimeFigureOut">
              <a:rPr lang="en-GB" smtClean="0"/>
              <a:pPr/>
              <a:t>06/11/2017</a:t>
            </a:fld>
            <a:endParaRPr lang="en-GB"/>
          </a:p>
        </p:txBody>
      </p:sp>
      <p:sp>
        <p:nvSpPr>
          <p:cNvPr id="9" name="Контейнер за номер на слайда 8"/>
          <p:cNvSpPr>
            <a:spLocks noGrp="1"/>
          </p:cNvSpPr>
          <p:nvPr>
            <p:ph type="sldNum" sz="quarter" idx="15"/>
          </p:nvPr>
        </p:nvSpPr>
        <p:spPr/>
        <p:txBody>
          <a:bodyPr rtlCol="0"/>
          <a:lstStyle/>
          <a:p>
            <a:fld id="{367A8D44-1880-4194-AA0B-004533E70B0D}" type="slidenum">
              <a:rPr lang="en-GB" smtClean="0"/>
              <a:pPr/>
              <a:t>‹#›</a:t>
            </a:fld>
            <a:endParaRPr lang="en-GB"/>
          </a:p>
        </p:txBody>
      </p:sp>
      <p:sp>
        <p:nvSpPr>
          <p:cNvPr id="10" name="Контейнер за долния колонтитул 9"/>
          <p:cNvSpPr>
            <a:spLocks noGrp="1"/>
          </p:cNvSpPr>
          <p:nvPr>
            <p:ph type="ftr" sz="quarter" idx="16"/>
          </p:nvPr>
        </p:nvSpPr>
        <p:spPr/>
        <p:txBody>
          <a:bodyPr rtlCol="0"/>
          <a:lstStyle/>
          <a:p>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Заглавие 1"/>
          <p:cNvSpPr>
            <a:spLocks noGrp="1"/>
          </p:cNvSpPr>
          <p:nvPr>
            <p:ph type="title"/>
          </p:nvPr>
        </p:nvSpPr>
        <p:spPr>
          <a:xfrm>
            <a:off x="2286000" y="2895600"/>
            <a:ext cx="6172200" cy="2053590"/>
          </a:xfrm>
        </p:spPr>
        <p:txBody>
          <a:bodyPr/>
          <a:lstStyle>
            <a:lvl1pPr algn="l">
              <a:buNone/>
              <a:defRPr sz="3000" b="1" cap="small" baseline="0"/>
            </a:lvl1pPr>
          </a:lstStyle>
          <a:p>
            <a:r>
              <a:rPr kumimoji="0" lang="bg-BG" smtClean="0"/>
              <a:t>Щракнете, за да редактирате стила на заглавието в образеца</a:t>
            </a:r>
            <a:endParaRPr kumimoji="0" lang="en-US"/>
          </a:p>
        </p:txBody>
      </p:sp>
      <p:sp>
        <p:nvSpPr>
          <p:cNvPr id="3" name="Текстов контейнер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bg-BG" smtClean="0"/>
              <a:t>Щракн., за да ред. стил на загл. в обр.</a:t>
            </a:r>
          </a:p>
        </p:txBody>
      </p:sp>
      <p:sp>
        <p:nvSpPr>
          <p:cNvPr id="4" name="Контейнер за дата 3"/>
          <p:cNvSpPr>
            <a:spLocks noGrp="1"/>
          </p:cNvSpPr>
          <p:nvPr>
            <p:ph type="dt" sz="half" idx="10"/>
          </p:nvPr>
        </p:nvSpPr>
        <p:spPr bwMode="auto">
          <a:xfrm rot="5400000">
            <a:off x="7763256" y="1170432"/>
            <a:ext cx="2286000" cy="381000"/>
          </a:xfrm>
        </p:spPr>
        <p:txBody>
          <a:bodyPr/>
          <a:lstStyle/>
          <a:p>
            <a:fld id="{3AADEFC3-B8F1-47AB-8D65-243B1C3138E5}" type="datetimeFigureOut">
              <a:rPr lang="en-GB" smtClean="0"/>
              <a:pPr/>
              <a:t>06/11/2017</a:t>
            </a:fld>
            <a:endParaRPr lang="en-GB"/>
          </a:p>
        </p:txBody>
      </p:sp>
      <p:sp>
        <p:nvSpPr>
          <p:cNvPr id="5" name="Контейнер за долния колонтитул 4"/>
          <p:cNvSpPr>
            <a:spLocks noGrp="1"/>
          </p:cNvSpPr>
          <p:nvPr>
            <p:ph type="ftr" sz="quarter" idx="11"/>
          </p:nvPr>
        </p:nvSpPr>
        <p:spPr bwMode="auto">
          <a:xfrm rot="5400000">
            <a:off x="7077456" y="4178808"/>
            <a:ext cx="3657600" cy="384048"/>
          </a:xfrm>
        </p:spPr>
        <p:txBody>
          <a:bodyPr/>
          <a:lstStyle/>
          <a:p>
            <a:endParaRPr lang="en-GB"/>
          </a:p>
        </p:txBody>
      </p:sp>
      <p:sp>
        <p:nvSpPr>
          <p:cNvPr id="9" name="Правоъгъл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авоъгъл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авоъгъл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авоъгъл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аво съединение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аво съединение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аво съединение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аво съединение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аво съединение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авоъгъл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аво съединение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Контейнер за номер на слайда 5"/>
          <p:cNvSpPr>
            <a:spLocks noGrp="1"/>
          </p:cNvSpPr>
          <p:nvPr>
            <p:ph type="sldNum" sz="quarter" idx="12"/>
          </p:nvPr>
        </p:nvSpPr>
        <p:spPr bwMode="auto">
          <a:xfrm>
            <a:off x="1340616" y="4928702"/>
            <a:ext cx="609600" cy="517524"/>
          </a:xfrm>
        </p:spPr>
        <p:txBody>
          <a:bodyPr/>
          <a:lstStyle/>
          <a:p>
            <a:fld id="{367A8D44-1880-4194-AA0B-004533E70B0D}"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kumimoji="0" lang="bg-BG" smtClean="0"/>
              <a:t>Щракнете, за да редактирате стила на заглавието в образеца</a:t>
            </a:r>
            <a:endParaRPr kumimoji="0" lang="en-US"/>
          </a:p>
        </p:txBody>
      </p:sp>
      <p:sp>
        <p:nvSpPr>
          <p:cNvPr id="5" name="Контейнер за дата 4"/>
          <p:cNvSpPr>
            <a:spLocks noGrp="1"/>
          </p:cNvSpPr>
          <p:nvPr>
            <p:ph type="dt" sz="half" idx="10"/>
          </p:nvPr>
        </p:nvSpPr>
        <p:spPr/>
        <p:txBody>
          <a:bodyPr/>
          <a:lstStyle/>
          <a:p>
            <a:fld id="{3AADEFC3-B8F1-47AB-8D65-243B1C3138E5}" type="datetimeFigureOut">
              <a:rPr lang="en-GB" smtClean="0"/>
              <a:pPr/>
              <a:t>06/11/2017</a:t>
            </a:fld>
            <a:endParaRPr lang="en-GB"/>
          </a:p>
        </p:txBody>
      </p:sp>
      <p:sp>
        <p:nvSpPr>
          <p:cNvPr id="6" name="Контейнер за долния колонтитул 5"/>
          <p:cNvSpPr>
            <a:spLocks noGrp="1"/>
          </p:cNvSpPr>
          <p:nvPr>
            <p:ph type="ftr" sz="quarter" idx="11"/>
          </p:nvPr>
        </p:nvSpPr>
        <p:spPr/>
        <p:txBody>
          <a:bodyPr/>
          <a:lstStyle/>
          <a:p>
            <a:endParaRPr lang="en-GB"/>
          </a:p>
        </p:txBody>
      </p:sp>
      <p:sp>
        <p:nvSpPr>
          <p:cNvPr id="7" name="Контейнер за номер на слайда 6"/>
          <p:cNvSpPr>
            <a:spLocks noGrp="1"/>
          </p:cNvSpPr>
          <p:nvPr>
            <p:ph type="sldNum" sz="quarter" idx="12"/>
          </p:nvPr>
        </p:nvSpPr>
        <p:spPr/>
        <p:txBody>
          <a:bodyPr/>
          <a:lstStyle/>
          <a:p>
            <a:fld id="{367A8D44-1880-4194-AA0B-004533E70B0D}" type="slidenum">
              <a:rPr lang="en-GB" smtClean="0"/>
              <a:pPr/>
              <a:t>‹#›</a:t>
            </a:fld>
            <a:endParaRPr lang="en-GB"/>
          </a:p>
        </p:txBody>
      </p:sp>
      <p:sp>
        <p:nvSpPr>
          <p:cNvPr id="9" name="Контейнер за съдържание 8"/>
          <p:cNvSpPr>
            <a:spLocks noGrp="1"/>
          </p:cNvSpPr>
          <p:nvPr>
            <p:ph sz="quarter" idx="1"/>
          </p:nvPr>
        </p:nvSpPr>
        <p:spPr>
          <a:xfrm>
            <a:off x="457200" y="1600200"/>
            <a:ext cx="3657600" cy="4572000"/>
          </a:xfrm>
        </p:spPr>
        <p:txBody>
          <a:bodyPr/>
          <a:lstStyle/>
          <a:p>
            <a:pPr lvl="0" eaLnBrk="1" latinLnBrk="0" hangingPunct="1"/>
            <a:r>
              <a:rPr lang="bg-BG" smtClean="0"/>
              <a:t>Щракн., за да ред. стил на загл. в обр.</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11" name="Контейнер за съдържание 10"/>
          <p:cNvSpPr>
            <a:spLocks noGrp="1"/>
          </p:cNvSpPr>
          <p:nvPr>
            <p:ph sz="quarter" idx="2"/>
          </p:nvPr>
        </p:nvSpPr>
        <p:spPr>
          <a:xfrm>
            <a:off x="4270248" y="1600200"/>
            <a:ext cx="3657600" cy="4572000"/>
          </a:xfrm>
        </p:spPr>
        <p:txBody>
          <a:bodyPr/>
          <a:lstStyle/>
          <a:p>
            <a:pPr lvl="0" eaLnBrk="1" latinLnBrk="0" hangingPunct="1"/>
            <a:r>
              <a:rPr lang="bg-BG" smtClean="0"/>
              <a:t>Щракн., за да ред. стил на загл. в обр.</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лавие 1"/>
          <p:cNvSpPr>
            <a:spLocks noGrp="1"/>
          </p:cNvSpPr>
          <p:nvPr>
            <p:ph type="title"/>
          </p:nvPr>
        </p:nvSpPr>
        <p:spPr>
          <a:xfrm>
            <a:off x="457200" y="273050"/>
            <a:ext cx="7543800" cy="1143000"/>
          </a:xfrm>
        </p:spPr>
        <p:txBody>
          <a:bodyPr anchor="b"/>
          <a:lstStyle>
            <a:lvl1pPr>
              <a:defRPr/>
            </a:lvl1pPr>
          </a:lstStyle>
          <a:p>
            <a:r>
              <a:rPr kumimoji="0" lang="bg-BG" smtClean="0"/>
              <a:t>Щракнете, за да редактирате стила на заглавието в образеца</a:t>
            </a:r>
            <a:endParaRPr kumimoji="0" lang="en-US"/>
          </a:p>
        </p:txBody>
      </p:sp>
      <p:sp>
        <p:nvSpPr>
          <p:cNvPr id="7" name="Контейнер за дата 6"/>
          <p:cNvSpPr>
            <a:spLocks noGrp="1"/>
          </p:cNvSpPr>
          <p:nvPr>
            <p:ph type="dt" sz="half" idx="10"/>
          </p:nvPr>
        </p:nvSpPr>
        <p:spPr/>
        <p:txBody>
          <a:bodyPr/>
          <a:lstStyle/>
          <a:p>
            <a:fld id="{3AADEFC3-B8F1-47AB-8D65-243B1C3138E5}" type="datetimeFigureOut">
              <a:rPr lang="en-GB" smtClean="0"/>
              <a:pPr/>
              <a:t>06/11/2017</a:t>
            </a:fld>
            <a:endParaRPr lang="en-GB"/>
          </a:p>
        </p:txBody>
      </p:sp>
      <p:sp>
        <p:nvSpPr>
          <p:cNvPr id="8" name="Контейнер за долния колонтитул 7"/>
          <p:cNvSpPr>
            <a:spLocks noGrp="1"/>
          </p:cNvSpPr>
          <p:nvPr>
            <p:ph type="ftr" sz="quarter" idx="11"/>
          </p:nvPr>
        </p:nvSpPr>
        <p:spPr/>
        <p:txBody>
          <a:bodyPr/>
          <a:lstStyle/>
          <a:p>
            <a:endParaRPr lang="en-GB"/>
          </a:p>
        </p:txBody>
      </p:sp>
      <p:sp>
        <p:nvSpPr>
          <p:cNvPr id="9" name="Контейнер за номер на слайда 8"/>
          <p:cNvSpPr>
            <a:spLocks noGrp="1"/>
          </p:cNvSpPr>
          <p:nvPr>
            <p:ph type="sldNum" sz="quarter" idx="12"/>
          </p:nvPr>
        </p:nvSpPr>
        <p:spPr/>
        <p:txBody>
          <a:bodyPr/>
          <a:lstStyle/>
          <a:p>
            <a:fld id="{367A8D44-1880-4194-AA0B-004533E70B0D}" type="slidenum">
              <a:rPr lang="en-GB" smtClean="0"/>
              <a:pPr/>
              <a:t>‹#›</a:t>
            </a:fld>
            <a:endParaRPr lang="en-GB"/>
          </a:p>
        </p:txBody>
      </p:sp>
      <p:sp>
        <p:nvSpPr>
          <p:cNvPr id="11" name="Контейнер за съдържание 10"/>
          <p:cNvSpPr>
            <a:spLocks noGrp="1"/>
          </p:cNvSpPr>
          <p:nvPr>
            <p:ph sz="quarter" idx="2"/>
          </p:nvPr>
        </p:nvSpPr>
        <p:spPr>
          <a:xfrm>
            <a:off x="457200" y="2362200"/>
            <a:ext cx="3657600" cy="3886200"/>
          </a:xfrm>
        </p:spPr>
        <p:txBody>
          <a:bodyPr/>
          <a:lstStyle/>
          <a:p>
            <a:pPr lvl="0" eaLnBrk="1" latinLnBrk="0" hangingPunct="1"/>
            <a:r>
              <a:rPr lang="bg-BG" smtClean="0"/>
              <a:t>Щракн., за да ред. стил на загл. в обр.</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13" name="Контейнер за съдържание 12"/>
          <p:cNvSpPr>
            <a:spLocks noGrp="1"/>
          </p:cNvSpPr>
          <p:nvPr>
            <p:ph sz="quarter" idx="4"/>
          </p:nvPr>
        </p:nvSpPr>
        <p:spPr>
          <a:xfrm>
            <a:off x="4371975" y="2362200"/>
            <a:ext cx="3657600" cy="3886200"/>
          </a:xfrm>
        </p:spPr>
        <p:txBody>
          <a:bodyPr/>
          <a:lstStyle/>
          <a:p>
            <a:pPr lvl="0" eaLnBrk="1" latinLnBrk="0" hangingPunct="1"/>
            <a:r>
              <a:rPr lang="bg-BG" smtClean="0"/>
              <a:t>Щракн., за да ред. стил на загл. в обр.</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12" name="Текстов контейнер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bg-BG" smtClean="0"/>
              <a:t>Щракн., за да ред. стил на загл. в обр.</a:t>
            </a:r>
          </a:p>
        </p:txBody>
      </p:sp>
      <p:sp>
        <p:nvSpPr>
          <p:cNvPr id="14" name="Текстов контейнер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bg-BG" smtClean="0"/>
              <a:t>Щракн., за да ред. стил на загл. в обр.</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lstStyle/>
          <a:p>
            <a:r>
              <a:rPr kumimoji="0" lang="bg-BG" smtClean="0"/>
              <a:t>Щракнете, за да редактирате стила на заглавието в образеца</a:t>
            </a:r>
            <a:endParaRPr kumimoji="0" lang="en-US"/>
          </a:p>
        </p:txBody>
      </p:sp>
      <p:sp>
        <p:nvSpPr>
          <p:cNvPr id="6" name="Контейнер за дата 5"/>
          <p:cNvSpPr>
            <a:spLocks noGrp="1"/>
          </p:cNvSpPr>
          <p:nvPr>
            <p:ph type="dt" sz="half" idx="10"/>
          </p:nvPr>
        </p:nvSpPr>
        <p:spPr/>
        <p:txBody>
          <a:bodyPr rtlCol="0"/>
          <a:lstStyle/>
          <a:p>
            <a:fld id="{3AADEFC3-B8F1-47AB-8D65-243B1C3138E5}" type="datetimeFigureOut">
              <a:rPr lang="en-GB" smtClean="0"/>
              <a:pPr/>
              <a:t>06/11/2017</a:t>
            </a:fld>
            <a:endParaRPr lang="en-GB"/>
          </a:p>
        </p:txBody>
      </p:sp>
      <p:sp>
        <p:nvSpPr>
          <p:cNvPr id="7" name="Контейнер за номер на слайда 6"/>
          <p:cNvSpPr>
            <a:spLocks noGrp="1"/>
          </p:cNvSpPr>
          <p:nvPr>
            <p:ph type="sldNum" sz="quarter" idx="11"/>
          </p:nvPr>
        </p:nvSpPr>
        <p:spPr/>
        <p:txBody>
          <a:bodyPr rtlCol="0"/>
          <a:lstStyle/>
          <a:p>
            <a:fld id="{367A8D44-1880-4194-AA0B-004533E70B0D}" type="slidenum">
              <a:rPr lang="en-GB" smtClean="0"/>
              <a:pPr/>
              <a:t>‹#›</a:t>
            </a:fld>
            <a:endParaRPr lang="en-GB"/>
          </a:p>
        </p:txBody>
      </p:sp>
      <p:sp>
        <p:nvSpPr>
          <p:cNvPr id="8" name="Контейнер за долния колонтитул 7"/>
          <p:cNvSpPr>
            <a:spLocks noGrp="1"/>
          </p:cNvSpPr>
          <p:nvPr>
            <p:ph type="ftr" sz="quarter" idx="12"/>
          </p:nvPr>
        </p:nvSpPr>
        <p:spPr/>
        <p:txBody>
          <a:bodyPr rtlCol="0"/>
          <a:lstStyle/>
          <a:p>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Контейнер за дата 1"/>
          <p:cNvSpPr>
            <a:spLocks noGrp="1"/>
          </p:cNvSpPr>
          <p:nvPr>
            <p:ph type="dt" sz="half" idx="10"/>
          </p:nvPr>
        </p:nvSpPr>
        <p:spPr/>
        <p:txBody>
          <a:bodyPr/>
          <a:lstStyle/>
          <a:p>
            <a:fld id="{3AADEFC3-B8F1-47AB-8D65-243B1C3138E5}" type="datetimeFigureOut">
              <a:rPr lang="en-GB" smtClean="0"/>
              <a:pPr/>
              <a:t>06/11/2017</a:t>
            </a:fld>
            <a:endParaRPr lang="en-GB"/>
          </a:p>
        </p:txBody>
      </p:sp>
      <p:sp>
        <p:nvSpPr>
          <p:cNvPr id="3" name="Контейнер за долния колонтитул 2"/>
          <p:cNvSpPr>
            <a:spLocks noGrp="1"/>
          </p:cNvSpPr>
          <p:nvPr>
            <p:ph type="ftr" sz="quarter" idx="11"/>
          </p:nvPr>
        </p:nvSpPr>
        <p:spPr/>
        <p:txBody>
          <a:bodyPr/>
          <a:lstStyle/>
          <a:p>
            <a:endParaRPr lang="en-GB"/>
          </a:p>
        </p:txBody>
      </p:sp>
      <p:sp>
        <p:nvSpPr>
          <p:cNvPr id="4" name="Контейнер за номер на слайда 3"/>
          <p:cNvSpPr>
            <a:spLocks noGrp="1"/>
          </p:cNvSpPr>
          <p:nvPr>
            <p:ph type="sldNum" sz="quarter" idx="12"/>
          </p:nvPr>
        </p:nvSpPr>
        <p:spPr/>
        <p:txBody>
          <a:bodyPr/>
          <a:lstStyle/>
          <a:p>
            <a:fld id="{367A8D44-1880-4194-AA0B-004533E70B0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10" name="Право съединение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лавие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bg-BG" smtClean="0"/>
              <a:t>Щракнете, за да редактирате стила на заглавието в образеца</a:t>
            </a:r>
            <a:endParaRPr kumimoji="0" lang="en-US"/>
          </a:p>
        </p:txBody>
      </p:sp>
      <p:sp>
        <p:nvSpPr>
          <p:cNvPr id="3" name="Текстов контейнер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bg-BG" smtClean="0"/>
              <a:t>Щракн., за да ред. стил на загл. в обр.</a:t>
            </a:r>
          </a:p>
        </p:txBody>
      </p:sp>
      <p:sp>
        <p:nvSpPr>
          <p:cNvPr id="8" name="Право съединение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аво съединение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аво съединение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авоъгъл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аво съединение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Контейнер за съдържание 17"/>
          <p:cNvSpPr>
            <a:spLocks noGrp="1"/>
          </p:cNvSpPr>
          <p:nvPr>
            <p:ph sz="quarter" idx="1"/>
          </p:nvPr>
        </p:nvSpPr>
        <p:spPr>
          <a:xfrm>
            <a:off x="304800" y="274320"/>
            <a:ext cx="5638800" cy="6327648"/>
          </a:xfrm>
        </p:spPr>
        <p:txBody>
          <a:bodyPr/>
          <a:lstStyle/>
          <a:p>
            <a:pPr lvl="0" eaLnBrk="1" latinLnBrk="0" hangingPunct="1"/>
            <a:r>
              <a:rPr lang="bg-BG" smtClean="0"/>
              <a:t>Щракн., за да ред. стил на загл. в обр.</a:t>
            </a:r>
          </a:p>
          <a:p>
            <a:pPr lvl="1" eaLnBrk="1" latinLnBrk="0" hangingPunct="1"/>
            <a:r>
              <a:rPr lang="bg-BG" smtClean="0"/>
              <a:t>Второ ниво</a:t>
            </a:r>
          </a:p>
          <a:p>
            <a:pPr lvl="2" eaLnBrk="1" latinLnBrk="0" hangingPunct="1"/>
            <a:r>
              <a:rPr lang="bg-BG" smtClean="0"/>
              <a:t>Трето ниво</a:t>
            </a:r>
          </a:p>
          <a:p>
            <a:pPr lvl="3" eaLnBrk="1" latinLnBrk="0" hangingPunct="1"/>
            <a:r>
              <a:rPr lang="bg-BG" smtClean="0"/>
              <a:t>Четвърто ниво</a:t>
            </a:r>
          </a:p>
          <a:p>
            <a:pPr lvl="4" eaLnBrk="1" latinLnBrk="0" hangingPunct="1"/>
            <a:r>
              <a:rPr lang="bg-BG" smtClean="0"/>
              <a:t>Пето ниво</a:t>
            </a:r>
            <a:endParaRPr kumimoji="0" lang="en-US"/>
          </a:p>
        </p:txBody>
      </p:sp>
      <p:sp>
        <p:nvSpPr>
          <p:cNvPr id="21" name="Контейнер за дата 20"/>
          <p:cNvSpPr>
            <a:spLocks noGrp="1"/>
          </p:cNvSpPr>
          <p:nvPr>
            <p:ph type="dt" sz="half" idx="14"/>
          </p:nvPr>
        </p:nvSpPr>
        <p:spPr/>
        <p:txBody>
          <a:bodyPr rtlCol="0"/>
          <a:lstStyle/>
          <a:p>
            <a:fld id="{3AADEFC3-B8F1-47AB-8D65-243B1C3138E5}" type="datetimeFigureOut">
              <a:rPr lang="en-GB" smtClean="0"/>
              <a:pPr/>
              <a:t>06/11/2017</a:t>
            </a:fld>
            <a:endParaRPr lang="en-GB"/>
          </a:p>
        </p:txBody>
      </p:sp>
      <p:sp>
        <p:nvSpPr>
          <p:cNvPr id="22" name="Контейнер за номер на слайда 21"/>
          <p:cNvSpPr>
            <a:spLocks noGrp="1"/>
          </p:cNvSpPr>
          <p:nvPr>
            <p:ph type="sldNum" sz="quarter" idx="15"/>
          </p:nvPr>
        </p:nvSpPr>
        <p:spPr/>
        <p:txBody>
          <a:bodyPr rtlCol="0"/>
          <a:lstStyle/>
          <a:p>
            <a:fld id="{367A8D44-1880-4194-AA0B-004533E70B0D}" type="slidenum">
              <a:rPr lang="en-GB" smtClean="0"/>
              <a:pPr/>
              <a:t>‹#›</a:t>
            </a:fld>
            <a:endParaRPr lang="en-GB"/>
          </a:p>
        </p:txBody>
      </p:sp>
      <p:sp>
        <p:nvSpPr>
          <p:cNvPr id="23" name="Контейнер за долния колонтитул 22"/>
          <p:cNvSpPr>
            <a:spLocks noGrp="1"/>
          </p:cNvSpPr>
          <p:nvPr>
            <p:ph type="ftr" sz="quarter" idx="16"/>
          </p:nvPr>
        </p:nvSpPr>
        <p:spPr/>
        <p:txBody>
          <a:bodyPr rtlCol="0"/>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9" name="Право съединение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лавие 1"/>
          <p:cNvSpPr>
            <a:spLocks noGrp="1"/>
          </p:cNvSpPr>
          <p:nvPr>
            <p:ph type="title"/>
          </p:nvPr>
        </p:nvSpPr>
        <p:spPr>
          <a:xfrm rot="5400000">
            <a:off x="3350133" y="3200400"/>
            <a:ext cx="6309360" cy="457200"/>
          </a:xfrm>
        </p:spPr>
        <p:txBody>
          <a:bodyPr anchor="b"/>
          <a:lstStyle>
            <a:lvl1pPr algn="l">
              <a:buNone/>
              <a:defRPr sz="2000" b="1"/>
            </a:lvl1pPr>
          </a:lstStyle>
          <a:p>
            <a:r>
              <a:rPr kumimoji="0" lang="bg-BG" smtClean="0"/>
              <a:t>Щракнете, за да редактирате стила на заглавието в образеца</a:t>
            </a:r>
            <a:endParaRPr kumimoji="0" lang="en-US"/>
          </a:p>
        </p:txBody>
      </p:sp>
      <p:sp>
        <p:nvSpPr>
          <p:cNvPr id="3" name="Контейнер за картина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bg-BG" smtClean="0"/>
              <a:t>Щракнете върху иконата, за да добавите картина</a:t>
            </a:r>
            <a:endParaRPr kumimoji="0" lang="en-US" dirty="0"/>
          </a:p>
        </p:txBody>
      </p:sp>
      <p:sp>
        <p:nvSpPr>
          <p:cNvPr id="4" name="Текстов контейнер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bg-BG" smtClean="0"/>
              <a:t>Щракн., за да ред. стил на загл. в обр.</a:t>
            </a:r>
          </a:p>
        </p:txBody>
      </p:sp>
      <p:sp>
        <p:nvSpPr>
          <p:cNvPr id="10" name="Право съединение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авоъгъл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аво съединение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аво съединение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аво съединение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Контейнер за дата 16"/>
          <p:cNvSpPr>
            <a:spLocks noGrp="1"/>
          </p:cNvSpPr>
          <p:nvPr>
            <p:ph type="dt" sz="half" idx="10"/>
          </p:nvPr>
        </p:nvSpPr>
        <p:spPr/>
        <p:txBody>
          <a:bodyPr rtlCol="0"/>
          <a:lstStyle/>
          <a:p>
            <a:fld id="{3AADEFC3-B8F1-47AB-8D65-243B1C3138E5}" type="datetimeFigureOut">
              <a:rPr lang="en-GB" smtClean="0"/>
              <a:pPr/>
              <a:t>06/11/2017</a:t>
            </a:fld>
            <a:endParaRPr lang="en-GB"/>
          </a:p>
        </p:txBody>
      </p:sp>
      <p:sp>
        <p:nvSpPr>
          <p:cNvPr id="18" name="Контейнер за номер на слайда 17"/>
          <p:cNvSpPr>
            <a:spLocks noGrp="1"/>
          </p:cNvSpPr>
          <p:nvPr>
            <p:ph type="sldNum" sz="quarter" idx="11"/>
          </p:nvPr>
        </p:nvSpPr>
        <p:spPr/>
        <p:txBody>
          <a:bodyPr rtlCol="0"/>
          <a:lstStyle/>
          <a:p>
            <a:fld id="{367A8D44-1880-4194-AA0B-004533E70B0D}" type="slidenum">
              <a:rPr lang="en-GB" smtClean="0"/>
              <a:pPr/>
              <a:t>‹#›</a:t>
            </a:fld>
            <a:endParaRPr lang="en-GB"/>
          </a:p>
        </p:txBody>
      </p:sp>
      <p:sp>
        <p:nvSpPr>
          <p:cNvPr id="21" name="Контейнер за долния колонтитул 20"/>
          <p:cNvSpPr>
            <a:spLocks noGrp="1"/>
          </p:cNvSpPr>
          <p:nvPr>
            <p:ph type="ftr" sz="quarter" idx="12"/>
          </p:nvPr>
        </p:nvSpPr>
        <p:spPr/>
        <p:txBody>
          <a:bodyPr rtlCol="0"/>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EFD1"/>
            </a:gs>
            <a:gs pos="64999">
              <a:srgbClr val="F0EBD5"/>
            </a:gs>
            <a:gs pos="100000">
              <a:srgbClr val="D1C39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16" name="Право съединение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Контейнер за заглавие 21"/>
          <p:cNvSpPr>
            <a:spLocks noGrp="1"/>
          </p:cNvSpPr>
          <p:nvPr>
            <p:ph type="title"/>
          </p:nvPr>
        </p:nvSpPr>
        <p:spPr>
          <a:xfrm>
            <a:off x="457200" y="274638"/>
            <a:ext cx="7467600" cy="1143000"/>
          </a:xfrm>
          <a:prstGeom prst="rect">
            <a:avLst/>
          </a:prstGeom>
        </p:spPr>
        <p:txBody>
          <a:bodyPr vert="horz" anchor="b">
            <a:normAutofit/>
          </a:bodyPr>
          <a:lstStyle/>
          <a:p>
            <a:r>
              <a:rPr kumimoji="0" lang="bg-BG" smtClean="0"/>
              <a:t>Щракнете, за да редактирате стила на заглавието в образеца</a:t>
            </a:r>
            <a:endParaRPr kumimoji="0" lang="en-US"/>
          </a:p>
        </p:txBody>
      </p:sp>
      <p:sp>
        <p:nvSpPr>
          <p:cNvPr id="13" name="Текстов контейнер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bg-BG" smtClean="0"/>
              <a:t>Щракн., за да ред. стил на загл. в обр.</a:t>
            </a:r>
          </a:p>
          <a:p>
            <a:pPr lvl="1" eaLnBrk="1" latinLnBrk="0" hangingPunct="1"/>
            <a:r>
              <a:rPr kumimoji="0" lang="bg-BG" smtClean="0"/>
              <a:t>Второ ниво</a:t>
            </a:r>
          </a:p>
          <a:p>
            <a:pPr lvl="2" eaLnBrk="1" latinLnBrk="0" hangingPunct="1"/>
            <a:r>
              <a:rPr kumimoji="0" lang="bg-BG" smtClean="0"/>
              <a:t>Трето ниво</a:t>
            </a:r>
          </a:p>
          <a:p>
            <a:pPr lvl="3" eaLnBrk="1" latinLnBrk="0" hangingPunct="1"/>
            <a:r>
              <a:rPr kumimoji="0" lang="bg-BG" smtClean="0"/>
              <a:t>Четвърто ниво</a:t>
            </a:r>
          </a:p>
          <a:p>
            <a:pPr lvl="4" eaLnBrk="1" latinLnBrk="0" hangingPunct="1"/>
            <a:r>
              <a:rPr kumimoji="0" lang="bg-BG" smtClean="0"/>
              <a:t>Пето ниво</a:t>
            </a:r>
            <a:endParaRPr kumimoji="0" lang="en-US"/>
          </a:p>
        </p:txBody>
      </p:sp>
      <p:sp>
        <p:nvSpPr>
          <p:cNvPr id="14" name="Контейнер за 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3AADEFC3-B8F1-47AB-8D65-243B1C3138E5}" type="datetimeFigureOut">
              <a:rPr lang="en-GB" smtClean="0"/>
              <a:pPr/>
              <a:t>06/11/2017</a:t>
            </a:fld>
            <a:endParaRPr lang="en-GB"/>
          </a:p>
        </p:txBody>
      </p:sp>
      <p:sp>
        <p:nvSpPr>
          <p:cNvPr id="3" name="Контейнер за долния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GB"/>
          </a:p>
        </p:txBody>
      </p:sp>
      <p:sp>
        <p:nvSpPr>
          <p:cNvPr id="7" name="Право съединение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аво съединение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авоъгъл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аво съединение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Контейнер за номер на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67A8D44-1880-4194-AA0B-004533E70B0D}"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gi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az@az.government.bg" TargetMode="External"/><Relationship Id="rId2" Type="http://schemas.openxmlformats.org/officeDocument/2006/relationships/image" Target="../media/image13.jpeg"/><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6.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p:cNvGrpSpPr>
            <a:grpSpLocks/>
          </p:cNvGrpSpPr>
          <p:nvPr/>
        </p:nvGrpSpPr>
        <p:grpSpPr bwMode="auto">
          <a:xfrm>
            <a:off x="539552" y="332656"/>
            <a:ext cx="8604448" cy="6304496"/>
            <a:chOff x="540247" y="332685"/>
            <a:chExt cx="8604448" cy="6304390"/>
          </a:xfrm>
        </p:grpSpPr>
        <p:sp>
          <p:nvSpPr>
            <p:cNvPr id="8197" name="TextBox 3"/>
            <p:cNvSpPr txBox="1">
              <a:spLocks noChangeArrowheads="1"/>
            </p:cNvSpPr>
            <p:nvPr/>
          </p:nvSpPr>
          <p:spPr bwMode="auto">
            <a:xfrm>
              <a:off x="612255" y="2204862"/>
              <a:ext cx="8176964" cy="1938959"/>
            </a:xfrm>
            <a:prstGeom prst="rect">
              <a:avLst/>
            </a:prstGeom>
            <a:noFill/>
            <a:ln w="9525">
              <a:noFill/>
              <a:miter lim="800000"/>
              <a:headEnd/>
              <a:tailEnd/>
            </a:ln>
          </p:spPr>
          <p:txBody>
            <a:bodyPr wrap="square" numCol="1">
              <a:spAutoFit/>
            </a:bodyPr>
            <a:lstStyle/>
            <a:p>
              <a:pPr algn="ctr"/>
              <a:endParaRPr lang="en-AU" sz="2400" b="1" dirty="0" smtClean="0">
                <a:solidFill>
                  <a:srgbClr val="028822"/>
                </a:solidFill>
                <a:latin typeface="Elephant" pitchFamily="18" charset="0"/>
                <a:ea typeface="Batang" pitchFamily="18" charset="-127"/>
                <a:cs typeface="Aharoni" pitchFamily="2" charset="-79"/>
              </a:endParaRPr>
            </a:p>
            <a:p>
              <a:pPr algn="ctr"/>
              <a:endParaRPr lang="en-GB" sz="2400" b="1" dirty="0" smtClean="0"/>
            </a:p>
            <a:p>
              <a:pPr algn="ctr"/>
              <a:r>
                <a:rPr lang="en-GB" sz="2400" b="1" dirty="0" smtClean="0"/>
                <a:t> Integration of the long-term unemployed (LTU) - management models and case studies from the Southeast European Region </a:t>
              </a:r>
              <a:endParaRPr lang="bg-BG" sz="2400" b="1" dirty="0" smtClean="0"/>
            </a:p>
          </p:txBody>
        </p:sp>
        <p:sp>
          <p:nvSpPr>
            <p:cNvPr id="8198" name="TextBox 4"/>
            <p:cNvSpPr txBox="1">
              <a:spLocks noChangeArrowheads="1"/>
            </p:cNvSpPr>
            <p:nvPr/>
          </p:nvSpPr>
          <p:spPr bwMode="auto">
            <a:xfrm>
              <a:off x="3231823" y="5929201"/>
              <a:ext cx="2654894" cy="707874"/>
            </a:xfrm>
            <a:prstGeom prst="rect">
              <a:avLst/>
            </a:prstGeom>
            <a:noFill/>
            <a:ln w="9525">
              <a:noFill/>
              <a:miter lim="800000"/>
              <a:headEnd/>
              <a:tailEnd/>
            </a:ln>
          </p:spPr>
          <p:txBody>
            <a:bodyPr wrap="none">
              <a:spAutoFit/>
            </a:bodyPr>
            <a:lstStyle/>
            <a:p>
              <a:pPr algn="ctr"/>
              <a:r>
                <a:rPr lang="bg-BG" altLang="en-US" sz="2000" b="1" dirty="0" smtClean="0">
                  <a:solidFill>
                    <a:srgbClr val="FFFF00"/>
                  </a:solidFill>
                  <a:latin typeface="Candara" pitchFamily="34" charset="0"/>
                </a:rPr>
                <a:t>8 – 9 </a:t>
              </a:r>
              <a:r>
                <a:rPr lang="en-GB" altLang="en-US" sz="2000" b="1" dirty="0" smtClean="0">
                  <a:solidFill>
                    <a:srgbClr val="FFFF00"/>
                  </a:solidFill>
                  <a:latin typeface="Candara" pitchFamily="34" charset="0"/>
                </a:rPr>
                <a:t>November</a:t>
              </a:r>
              <a:r>
                <a:rPr lang="bg-BG" altLang="en-US" sz="2000" b="1" dirty="0" smtClean="0">
                  <a:solidFill>
                    <a:srgbClr val="FFFF00"/>
                  </a:solidFill>
                  <a:latin typeface="Candara" pitchFamily="34" charset="0"/>
                </a:rPr>
                <a:t> 2017 </a:t>
              </a:r>
              <a:r>
                <a:rPr lang="bg-BG" altLang="en-US" sz="2000" b="1" dirty="0">
                  <a:solidFill>
                    <a:srgbClr val="FFFF00"/>
                  </a:solidFill>
                  <a:latin typeface="Candara" pitchFamily="34" charset="0"/>
                </a:rPr>
                <a:t>г</a:t>
              </a:r>
              <a:r>
                <a:rPr lang="bg-BG" altLang="en-US" sz="2000" b="1" dirty="0" smtClean="0">
                  <a:solidFill>
                    <a:srgbClr val="FFFF00"/>
                  </a:solidFill>
                  <a:latin typeface="Candara" pitchFamily="34" charset="0"/>
                </a:rPr>
                <a:t>.</a:t>
              </a:r>
            </a:p>
            <a:p>
              <a:pPr algn="ctr"/>
              <a:r>
                <a:rPr lang="en-GB" altLang="en-US" sz="2000" b="1" dirty="0" smtClean="0">
                  <a:solidFill>
                    <a:srgbClr val="FFFF00"/>
                  </a:solidFill>
                  <a:latin typeface="Candara" pitchFamily="34" charset="0"/>
                </a:rPr>
                <a:t>Budapest</a:t>
              </a:r>
              <a:endParaRPr lang="bg-BG" altLang="en-US" sz="2000" b="1" dirty="0" smtClean="0">
                <a:solidFill>
                  <a:srgbClr val="FFFF00"/>
                </a:solidFill>
                <a:latin typeface="Candara" pitchFamily="34" charset="0"/>
              </a:endParaRPr>
            </a:p>
          </p:txBody>
        </p:sp>
        <p:grpSp>
          <p:nvGrpSpPr>
            <p:cNvPr id="3" name="Group 2"/>
            <p:cNvGrpSpPr>
              <a:grpSpLocks/>
            </p:cNvGrpSpPr>
            <p:nvPr/>
          </p:nvGrpSpPr>
          <p:grpSpPr bwMode="auto">
            <a:xfrm>
              <a:off x="540247" y="332685"/>
              <a:ext cx="8604448" cy="1427262"/>
              <a:chOff x="540247" y="332685"/>
              <a:chExt cx="8604448" cy="1427262"/>
            </a:xfrm>
          </p:grpSpPr>
          <p:sp>
            <p:nvSpPr>
              <p:cNvPr id="2056" name="TextBox 5"/>
              <p:cNvSpPr txBox="1">
                <a:spLocks noChangeArrowheads="1"/>
              </p:cNvSpPr>
              <p:nvPr/>
            </p:nvSpPr>
            <p:spPr bwMode="auto">
              <a:xfrm>
                <a:off x="1429445" y="836633"/>
                <a:ext cx="6270625" cy="923314"/>
              </a:xfrm>
              <a:prstGeom prst="rect">
                <a:avLst/>
              </a:prstGeom>
              <a:noFill/>
              <a:ln w="9525">
                <a:noFill/>
                <a:miter lim="800000"/>
                <a:headEnd/>
                <a:tailEnd/>
              </a:ln>
            </p:spPr>
            <p:txBody>
              <a:bodyPr>
                <a:spAutoFit/>
              </a:bodyPr>
              <a:lstStyle/>
              <a:p>
                <a:pPr algn="ctr">
                  <a:defRPr/>
                </a:pPr>
                <a:r>
                  <a:rPr lang="en-GB" altLang="en-US" b="1" dirty="0" smtClean="0">
                    <a:solidFill>
                      <a:srgbClr val="0D0D0D"/>
                    </a:solidFill>
                    <a:latin typeface="Candara" pitchFamily="34" charset="0"/>
                  </a:rPr>
                  <a:t>MINISTRY OF LABOR AND SOCIAL POLICY</a:t>
                </a:r>
                <a:endParaRPr lang="bg-BG" altLang="en-US" b="1" dirty="0">
                  <a:solidFill>
                    <a:srgbClr val="0D0D0D"/>
                  </a:solidFill>
                  <a:latin typeface="Candara" pitchFamily="34" charset="0"/>
                </a:endParaRPr>
              </a:p>
              <a:p>
                <a:pPr algn="ctr">
                  <a:defRPr/>
                </a:pPr>
                <a:endParaRPr lang="bg-BG" altLang="en-US" sz="1600" b="1" dirty="0">
                  <a:solidFill>
                    <a:srgbClr val="0D0D0D"/>
                  </a:solidFill>
                  <a:latin typeface="Candara" pitchFamily="34" charset="0"/>
                </a:endParaRPr>
              </a:p>
              <a:p>
                <a:pPr algn="ctr">
                  <a:defRPr/>
                </a:pPr>
                <a:r>
                  <a:rPr lang="en-GB" altLang="en-US" sz="2000" b="1" dirty="0" smtClean="0">
                    <a:solidFill>
                      <a:srgbClr val="03CF34"/>
                    </a:solidFill>
                    <a:effectLst>
                      <a:outerShdw blurRad="38100" dist="38100" dir="2700000" algn="tl">
                        <a:srgbClr val="000000">
                          <a:alpha val="43137"/>
                        </a:srgbClr>
                      </a:outerShdw>
                    </a:effectLst>
                    <a:latin typeface="Candara" pitchFamily="34" charset="0"/>
                  </a:rPr>
                  <a:t>EMPLOYMENT AGENCY</a:t>
                </a:r>
                <a:endParaRPr lang="en-US" altLang="en-US" sz="2000" b="1" dirty="0">
                  <a:solidFill>
                    <a:srgbClr val="03CF34"/>
                  </a:solidFill>
                  <a:effectLst>
                    <a:outerShdw blurRad="38100" dist="38100" dir="2700000" algn="tl">
                      <a:srgbClr val="000000">
                        <a:alpha val="43137"/>
                      </a:srgbClr>
                    </a:outerShdw>
                  </a:effectLst>
                  <a:latin typeface="Candara" pitchFamily="34" charset="0"/>
                </a:endParaRPr>
              </a:p>
            </p:txBody>
          </p:sp>
          <p:grpSp>
            <p:nvGrpSpPr>
              <p:cNvPr id="4" name="Group 1"/>
              <p:cNvGrpSpPr>
                <a:grpSpLocks/>
              </p:cNvGrpSpPr>
              <p:nvPr/>
            </p:nvGrpSpPr>
            <p:grpSpPr bwMode="auto">
              <a:xfrm>
                <a:off x="540247" y="332685"/>
                <a:ext cx="8604448" cy="937329"/>
                <a:chOff x="540247" y="332685"/>
                <a:chExt cx="8604448" cy="937329"/>
              </a:xfrm>
            </p:grpSpPr>
            <p:pic>
              <p:nvPicPr>
                <p:cNvPr id="8202" name="Picture 7" descr="index.jp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540247" y="476699"/>
                  <a:ext cx="671512" cy="571500"/>
                </a:xfrm>
                <a:prstGeom prst="rect">
                  <a:avLst/>
                </a:prstGeom>
                <a:noFill/>
                <a:ln w="9525">
                  <a:noFill/>
                  <a:miter lim="800000"/>
                  <a:headEnd/>
                  <a:tailEnd/>
                </a:ln>
              </p:spPr>
            </p:pic>
            <p:pic>
              <p:nvPicPr>
                <p:cNvPr id="8203" name="Picture 8" descr="ref_agencia_zaetost_logo.jpg"/>
                <p:cNvPicPr>
                  <a:picLocks noChangeAspect="1"/>
                </p:cNvPicPr>
                <p:nvPr/>
              </p:nvPicPr>
              <p:blipFill>
                <a:blip r:embed="rId4" cstate="print">
                  <a:clrChange>
                    <a:clrFrom>
                      <a:srgbClr val="FFFFFF"/>
                    </a:clrFrom>
                    <a:clrTo>
                      <a:srgbClr val="FFFFFF">
                        <a:alpha val="0"/>
                      </a:srgbClr>
                    </a:clrTo>
                  </a:clrChange>
                </a:blip>
                <a:srcRect/>
                <a:stretch>
                  <a:fillRect/>
                </a:stretch>
              </p:blipFill>
              <p:spPr bwMode="auto">
                <a:xfrm>
                  <a:off x="7715945" y="332685"/>
                  <a:ext cx="1428750" cy="725487"/>
                </a:xfrm>
                <a:prstGeom prst="rect">
                  <a:avLst/>
                </a:prstGeom>
                <a:noFill/>
                <a:ln w="9525">
                  <a:noFill/>
                  <a:miter lim="800000"/>
                  <a:headEnd/>
                  <a:tailEnd/>
                </a:ln>
              </p:spPr>
            </p:pic>
            <p:cxnSp>
              <p:nvCxnSpPr>
                <p:cNvPr id="10" name="Straight Connector 9"/>
                <p:cNvCxnSpPr/>
                <p:nvPr/>
              </p:nvCxnSpPr>
              <p:spPr>
                <a:xfrm>
                  <a:off x="3072508" y="1268427"/>
                  <a:ext cx="2928937" cy="1587"/>
                </a:xfrm>
                <a:prstGeom prst="line">
                  <a:avLst/>
                </a:prstGeom>
              </p:spPr>
              <p:style>
                <a:lnRef idx="1">
                  <a:schemeClr val="dk1"/>
                </a:lnRef>
                <a:fillRef idx="0">
                  <a:schemeClr val="dk1"/>
                </a:fillRef>
                <a:effectRef idx="0">
                  <a:schemeClr val="dk1"/>
                </a:effectRef>
                <a:fontRef idx="minor">
                  <a:schemeClr val="tx1"/>
                </a:fontRef>
              </p:style>
            </p:cxnSp>
          </p:grpSp>
        </p:grpSp>
        <p:sp>
          <p:nvSpPr>
            <p:cNvPr id="11" name="TextBox 3"/>
            <p:cNvSpPr txBox="1">
              <a:spLocks noChangeArrowheads="1"/>
            </p:cNvSpPr>
            <p:nvPr/>
          </p:nvSpPr>
          <p:spPr bwMode="auto">
            <a:xfrm>
              <a:off x="572195" y="3428977"/>
              <a:ext cx="8572500" cy="1569633"/>
            </a:xfrm>
            <a:prstGeom prst="rect">
              <a:avLst/>
            </a:prstGeom>
            <a:noFill/>
            <a:ln w="9525">
              <a:noFill/>
              <a:miter lim="800000"/>
              <a:headEnd/>
              <a:tailEnd/>
            </a:ln>
          </p:spPr>
          <p:txBody>
            <a:bodyPr wrap="square" numCol="1">
              <a:spAutoFit/>
            </a:bodyPr>
            <a:lstStyle/>
            <a:p>
              <a:pPr algn="ctr"/>
              <a:endParaRPr lang="en-AU" sz="2400" b="1" dirty="0" smtClean="0">
                <a:solidFill>
                  <a:srgbClr val="028822"/>
                </a:solidFill>
                <a:latin typeface="Elephant" pitchFamily="18" charset="0"/>
                <a:ea typeface="Batang" pitchFamily="18" charset="-127"/>
                <a:cs typeface="Aharoni" pitchFamily="2" charset="-79"/>
              </a:endParaRPr>
            </a:p>
            <a:p>
              <a:endParaRPr lang="en-GB" sz="2400" dirty="0" smtClean="0"/>
            </a:p>
            <a:p>
              <a:pPr algn="ctr"/>
              <a:r>
                <a:rPr lang="en-GB" sz="2400" dirty="0" smtClean="0">
                  <a:solidFill>
                    <a:srgbClr val="C00000"/>
                  </a:solidFill>
                </a:rPr>
                <a:t>CPESSEC conference</a:t>
              </a:r>
              <a:endParaRPr lang="bg-BG" sz="2400" dirty="0" smtClean="0">
                <a:solidFill>
                  <a:srgbClr val="C00000"/>
                </a:solidFill>
              </a:endParaRPr>
            </a:p>
            <a:p>
              <a:pPr algn="ctr"/>
              <a:endParaRPr lang="bg-BG" sz="2400" b="1" dirty="0">
                <a:solidFill>
                  <a:srgbClr val="028822"/>
                </a:solidFill>
                <a:latin typeface="Batang" pitchFamily="18" charset="-127"/>
                <a:ea typeface="Batang" pitchFamily="18" charset="-127"/>
                <a:cs typeface="Aharoni" pitchFamily="2" charset="-79"/>
              </a:endParaRPr>
            </a:p>
          </p:txBody>
        </p:sp>
      </p:grpSp>
    </p:spTree>
  </p:cSld>
  <p:clrMapOvr>
    <a:masterClrMapping/>
  </p:clrMapOvr>
  <p:transition spd="med">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txBox="1">
            <a:spLocks/>
          </p:cNvSpPr>
          <p:nvPr/>
        </p:nvSpPr>
        <p:spPr>
          <a:xfrm>
            <a:off x="468313" y="2060575"/>
            <a:ext cx="8424862" cy="71913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a:normAutofit/>
          </a:bodyPr>
          <a:lstStyle>
            <a:lvl1pPr marL="304747" indent="-304747" algn="l" defTabSz="1218987" rtl="0" eaLnBrk="1" latinLnBrk="0" hangingPunct="1">
              <a:lnSpc>
                <a:spcPct val="95000"/>
              </a:lnSpc>
              <a:spcBef>
                <a:spcPts val="1866"/>
              </a:spcBef>
              <a:buSzPct val="100000"/>
              <a:buFont typeface="Arial" pitchFamily="34" charset="0"/>
              <a:buChar char="•"/>
              <a:defRPr sz="2400" kern="1200">
                <a:solidFill>
                  <a:schemeClr val="tx1"/>
                </a:solidFill>
                <a:latin typeface="+mn-lt"/>
                <a:ea typeface="+mn-ea"/>
                <a:cs typeface="+mn-cs"/>
              </a:defRPr>
            </a:lvl1pPr>
            <a:lvl2pPr marL="731392" indent="-304747" algn="l" defTabSz="1218987" rtl="0" eaLnBrk="1" latinLnBrk="0" hangingPunct="1">
              <a:lnSpc>
                <a:spcPct val="95000"/>
              </a:lnSpc>
              <a:spcBef>
                <a:spcPts val="1066"/>
              </a:spcBef>
              <a:buSzPct val="100000"/>
              <a:buFont typeface="Century Gothic" pitchFamily="34" charset="0"/>
              <a:buChar char="–"/>
              <a:defRPr sz="2000" kern="1200">
                <a:solidFill>
                  <a:schemeClr val="tx1"/>
                </a:solidFill>
                <a:latin typeface="+mn-lt"/>
                <a:ea typeface="+mn-ea"/>
                <a:cs typeface="+mn-cs"/>
              </a:defRPr>
            </a:lvl2pPr>
            <a:lvl3pPr marL="1158037" indent="-304747" algn="l" defTabSz="1218987" rtl="0" eaLnBrk="1" latinLnBrk="0" hangingPunct="1">
              <a:lnSpc>
                <a:spcPct val="95000"/>
              </a:lnSpc>
              <a:spcBef>
                <a:spcPts val="1066"/>
              </a:spcBef>
              <a:buSzPct val="100000"/>
              <a:buFont typeface="Century Gothic" pitchFamily="34" charset="0"/>
              <a:buChar char="–"/>
              <a:defRPr sz="1800" kern="1200">
                <a:solidFill>
                  <a:schemeClr val="tx1"/>
                </a:solidFill>
                <a:latin typeface="+mn-lt"/>
                <a:ea typeface="+mn-ea"/>
                <a:cs typeface="+mn-cs"/>
              </a:defRPr>
            </a:lvl3pPr>
            <a:lvl4pPr marL="1584683" indent="-304747" algn="l" defTabSz="1218987" rtl="0" eaLnBrk="1" latinLnBrk="0" hangingPunct="1">
              <a:lnSpc>
                <a:spcPct val="95000"/>
              </a:lnSpc>
              <a:spcBef>
                <a:spcPts val="1066"/>
              </a:spcBef>
              <a:buSzPct val="100000"/>
              <a:buFont typeface="Century Gothic" pitchFamily="34" charset="0"/>
              <a:buChar char="–"/>
              <a:defRPr sz="1800" kern="1200">
                <a:solidFill>
                  <a:schemeClr val="tx1"/>
                </a:solidFill>
                <a:latin typeface="+mn-lt"/>
                <a:ea typeface="+mn-ea"/>
                <a:cs typeface="+mn-cs"/>
              </a:defRPr>
            </a:lvl4pPr>
            <a:lvl5pPr marL="2011328" indent="-304747" algn="l" defTabSz="1218987" rtl="0" eaLnBrk="1" latinLnBrk="0" hangingPunct="1">
              <a:lnSpc>
                <a:spcPct val="95000"/>
              </a:lnSpc>
              <a:spcBef>
                <a:spcPts val="1066"/>
              </a:spcBef>
              <a:buSzPct val="100000"/>
              <a:buFont typeface="Century Gothic" pitchFamily="34" charset="0"/>
              <a:buChar char="–"/>
              <a:defRPr sz="1800" kern="1200">
                <a:solidFill>
                  <a:schemeClr val="tx1"/>
                </a:solidFill>
                <a:latin typeface="+mn-lt"/>
                <a:ea typeface="+mn-ea"/>
                <a:cs typeface="+mn-cs"/>
              </a:defRPr>
            </a:lvl5pPr>
            <a:lvl6pPr marL="2437973" indent="-304747" algn="l" defTabSz="1218987" rtl="0" eaLnBrk="1" latinLnBrk="0" hangingPunct="1">
              <a:lnSpc>
                <a:spcPct val="95000"/>
              </a:lnSpc>
              <a:spcBef>
                <a:spcPts val="1066"/>
              </a:spcBef>
              <a:buSzPct val="90000"/>
              <a:buFont typeface="Century Gothic" pitchFamily="34" charset="0"/>
              <a:buChar char="–"/>
              <a:defRPr sz="1800" kern="1200">
                <a:solidFill>
                  <a:schemeClr val="tx1"/>
                </a:solidFill>
                <a:latin typeface="+mn-lt"/>
                <a:ea typeface="+mn-ea"/>
                <a:cs typeface="+mn-cs"/>
              </a:defRPr>
            </a:lvl6pPr>
            <a:lvl7pPr marL="2864619" indent="-304747" algn="l" defTabSz="1218987" rtl="0" eaLnBrk="1" latinLnBrk="0" hangingPunct="1">
              <a:lnSpc>
                <a:spcPct val="95000"/>
              </a:lnSpc>
              <a:spcBef>
                <a:spcPts val="1066"/>
              </a:spcBef>
              <a:buSzPct val="90000"/>
              <a:buFont typeface="Century Gothic" pitchFamily="34" charset="0"/>
              <a:buChar char="–"/>
              <a:defRPr sz="1800" kern="1200">
                <a:solidFill>
                  <a:schemeClr val="tx1"/>
                </a:solidFill>
                <a:latin typeface="+mn-lt"/>
                <a:ea typeface="+mn-ea"/>
                <a:cs typeface="+mn-cs"/>
              </a:defRPr>
            </a:lvl7pPr>
            <a:lvl8pPr marL="3291264" indent="-304747" algn="l" defTabSz="1218987" rtl="0" eaLnBrk="1" latinLnBrk="0" hangingPunct="1">
              <a:lnSpc>
                <a:spcPct val="95000"/>
              </a:lnSpc>
              <a:spcBef>
                <a:spcPts val="1066"/>
              </a:spcBef>
              <a:buSzPct val="90000"/>
              <a:buFont typeface="Century Gothic" pitchFamily="34" charset="0"/>
              <a:buChar char="–"/>
              <a:defRPr sz="1800" kern="1200">
                <a:solidFill>
                  <a:schemeClr val="tx1"/>
                </a:solidFill>
                <a:latin typeface="+mn-lt"/>
                <a:ea typeface="+mn-ea"/>
                <a:cs typeface="+mn-cs"/>
              </a:defRPr>
            </a:lvl8pPr>
            <a:lvl9pPr marL="3778859" indent="-304747" algn="l" defTabSz="1218987" rtl="0" eaLnBrk="1" latinLnBrk="0" hangingPunct="1">
              <a:lnSpc>
                <a:spcPct val="95000"/>
              </a:lnSpc>
              <a:spcBef>
                <a:spcPts val="1066"/>
              </a:spcBef>
              <a:buSzPct val="90000"/>
              <a:buFont typeface="Century Gothic" pitchFamily="34" charset="0"/>
              <a:buChar char="–"/>
              <a:defRPr sz="1800" kern="1200">
                <a:solidFill>
                  <a:schemeClr val="tx1"/>
                </a:solidFill>
                <a:latin typeface="+mn-lt"/>
                <a:ea typeface="+mn-ea"/>
                <a:cs typeface="+mn-cs"/>
              </a:defRPr>
            </a:lvl9pPr>
          </a:lstStyle>
          <a:p>
            <a:pPr algn="ctr" fontAlgn="auto">
              <a:spcBef>
                <a:spcPts val="1200"/>
              </a:spcBef>
              <a:spcAft>
                <a:spcPts val="0"/>
              </a:spcAft>
              <a:buFont typeface="Arial" pitchFamily="34" charset="0"/>
              <a:buNone/>
              <a:defRPr/>
            </a:pPr>
            <a:r>
              <a:rPr lang="en-US" sz="2000" dirty="0" smtClean="0">
                <a:solidFill>
                  <a:schemeClr val="bg2">
                    <a:lumMod val="25000"/>
                  </a:schemeClr>
                </a:solidFill>
                <a:latin typeface="Times New Roman" pitchFamily="18" charset="0"/>
                <a:cs typeface="Times New Roman" pitchFamily="18" charset="0"/>
              </a:rPr>
              <a:t>The Employment Agency has implemented 8 projects under Operational Program "Human Resources Development" 2014-2020:</a:t>
            </a:r>
            <a:endParaRPr lang="bg-BG" sz="2000" b="1" dirty="0" smtClean="0">
              <a:solidFill>
                <a:schemeClr val="bg2">
                  <a:lumMod val="25000"/>
                </a:schemeClr>
              </a:solidFill>
              <a:latin typeface="Times New Roman" pitchFamily="18" charset="0"/>
              <a:cs typeface="Times New Roman" pitchFamily="18" charset="0"/>
            </a:endParaRPr>
          </a:p>
          <a:p>
            <a:pPr marL="0" indent="0" algn="just" fontAlgn="auto">
              <a:spcAft>
                <a:spcPts val="0"/>
              </a:spcAft>
              <a:buFont typeface="Arial" pitchFamily="34" charset="0"/>
              <a:buNone/>
              <a:defRPr/>
            </a:pPr>
            <a:endParaRPr lang="bg-BG" sz="2000" b="1" dirty="0" smtClean="0">
              <a:solidFill>
                <a:schemeClr val="accent1">
                  <a:lumMod val="50000"/>
                </a:schemeClr>
              </a:solidFill>
              <a:latin typeface="Times New Roman" panose="02020603050405020304" pitchFamily="18" charset="0"/>
              <a:cs typeface="Times New Roman" panose="02020603050405020304" pitchFamily="18" charset="0"/>
            </a:endParaRPr>
          </a:p>
          <a:p>
            <a:pPr marL="0" indent="0" fontAlgn="auto">
              <a:spcAft>
                <a:spcPts val="0"/>
              </a:spcAft>
              <a:buFont typeface="Arial" pitchFamily="34" charset="0"/>
              <a:buNone/>
              <a:defRPr/>
            </a:pPr>
            <a:endParaRPr lang="bg-BG" sz="2000" b="1" dirty="0" smtClean="0">
              <a:solidFill>
                <a:schemeClr val="tx2"/>
              </a:solidFill>
              <a:latin typeface="Times New Roman" panose="02020603050405020304" pitchFamily="18" charset="0"/>
              <a:cs typeface="Times New Roman" panose="02020603050405020304" pitchFamily="18" charset="0"/>
            </a:endParaRPr>
          </a:p>
          <a:p>
            <a:pPr marL="0" indent="0" fontAlgn="auto">
              <a:spcAft>
                <a:spcPts val="0"/>
              </a:spcAft>
              <a:buFont typeface="Arial" pitchFamily="34" charset="0"/>
              <a:buNone/>
              <a:defRPr/>
            </a:pPr>
            <a:endParaRPr lang="bg-BG" sz="2000" dirty="0" smtClean="0">
              <a:solidFill>
                <a:srgbClr val="374C81"/>
              </a:solidFill>
            </a:endParaRPr>
          </a:p>
          <a:p>
            <a:pPr marL="0" indent="0" fontAlgn="auto">
              <a:spcAft>
                <a:spcPts val="0"/>
              </a:spcAft>
              <a:buFont typeface="Arial" pitchFamily="34" charset="0"/>
              <a:buNone/>
              <a:defRPr/>
            </a:pPr>
            <a:endParaRPr lang="bg-BG" sz="2000" dirty="0" smtClean="0">
              <a:solidFill>
                <a:srgbClr val="374C81"/>
              </a:solidFill>
            </a:endParaRPr>
          </a:p>
          <a:p>
            <a:pPr marL="0" indent="0" fontAlgn="auto">
              <a:spcAft>
                <a:spcPts val="0"/>
              </a:spcAft>
              <a:buFont typeface="Arial" pitchFamily="34" charset="0"/>
              <a:buNone/>
              <a:defRPr/>
            </a:pPr>
            <a:endParaRPr lang="en-US" sz="2000" dirty="0">
              <a:solidFill>
                <a:srgbClr val="374C81"/>
              </a:solidFill>
            </a:endParaRPr>
          </a:p>
        </p:txBody>
      </p:sp>
      <p:sp>
        <p:nvSpPr>
          <p:cNvPr id="33795" name="Заглавие 1"/>
          <p:cNvSpPr>
            <a:spLocks noGrp="1"/>
          </p:cNvSpPr>
          <p:nvPr>
            <p:ph type="title"/>
          </p:nvPr>
        </p:nvSpPr>
        <p:spPr>
          <a:xfrm>
            <a:off x="827088" y="1052513"/>
            <a:ext cx="7572375" cy="504825"/>
          </a:xfrm>
        </p:spPr>
        <p:txBody>
          <a:bodyPr>
            <a:normAutofit fontScale="90000"/>
          </a:bodyPr>
          <a:lstStyle/>
          <a:p>
            <a:pPr algn="ctr" eaLnBrk="1" hangingPunct="1"/>
            <a:r>
              <a:rPr lang="en-US" sz="2000" b="1" smtClean="0">
                <a:latin typeface="Times New Roman" pitchFamily="18" charset="0"/>
                <a:cs typeface="Times New Roman" pitchFamily="18" charset="0"/>
              </a:rPr>
              <a:t>OPERATIONAL PROGRAM</a:t>
            </a:r>
            <a:br>
              <a:rPr lang="en-US" sz="2000" b="1" smtClean="0">
                <a:latin typeface="Times New Roman" pitchFamily="18" charset="0"/>
                <a:cs typeface="Times New Roman" pitchFamily="18" charset="0"/>
              </a:rPr>
            </a:br>
            <a:r>
              <a:rPr lang="en-US" sz="2000" b="1" smtClean="0">
                <a:latin typeface="Times New Roman" pitchFamily="18" charset="0"/>
                <a:cs typeface="Times New Roman" pitchFamily="18" charset="0"/>
              </a:rPr>
              <a:t>  "HUMAN RESOURCES DEVELOPMENT" 2014-2020</a:t>
            </a:r>
            <a:endParaRPr lang="bg-BG" sz="2000" b="1" smtClean="0">
              <a:latin typeface="Times New Roman" pitchFamily="18" charset="0"/>
              <a:cs typeface="Times New Roman" pitchFamily="18" charset="0"/>
            </a:endParaRPr>
          </a:p>
        </p:txBody>
      </p:sp>
      <p:pic>
        <p:nvPicPr>
          <p:cNvPr id="33796" name="Picture 2"/>
          <p:cNvPicPr>
            <a:picLocks noChangeAspect="1" noChangeArrowheads="1"/>
          </p:cNvPicPr>
          <p:nvPr/>
        </p:nvPicPr>
        <p:blipFill>
          <a:blip r:embed="rId2" cstate="print"/>
          <a:srcRect/>
          <a:stretch>
            <a:fillRect/>
          </a:stretch>
        </p:blipFill>
        <p:spPr bwMode="auto">
          <a:xfrm>
            <a:off x="8210550" y="1588"/>
            <a:ext cx="933450" cy="906462"/>
          </a:xfrm>
          <a:prstGeom prst="rect">
            <a:avLst/>
          </a:prstGeom>
          <a:noFill/>
          <a:ln w="9525">
            <a:noFill/>
            <a:miter lim="800000"/>
            <a:headEnd/>
            <a:tailEnd/>
          </a:ln>
        </p:spPr>
      </p:pic>
      <p:pic>
        <p:nvPicPr>
          <p:cNvPr id="33797" name="Picture 3"/>
          <p:cNvPicPr>
            <a:picLocks noChangeAspect="1" noChangeArrowheads="1"/>
          </p:cNvPicPr>
          <p:nvPr/>
        </p:nvPicPr>
        <p:blipFill>
          <a:blip r:embed="rId3" cstate="print"/>
          <a:srcRect/>
          <a:stretch>
            <a:fillRect/>
          </a:stretch>
        </p:blipFill>
        <p:spPr bwMode="auto">
          <a:xfrm>
            <a:off x="3495675" y="161925"/>
            <a:ext cx="2228850" cy="746125"/>
          </a:xfrm>
          <a:prstGeom prst="rect">
            <a:avLst/>
          </a:prstGeom>
          <a:noFill/>
          <a:ln w="9525">
            <a:noFill/>
            <a:miter lim="800000"/>
            <a:headEnd/>
            <a:tailEnd/>
          </a:ln>
        </p:spPr>
      </p:pic>
      <p:sp>
        <p:nvSpPr>
          <p:cNvPr id="14" name="Rectangle 13"/>
          <p:cNvSpPr/>
          <p:nvPr/>
        </p:nvSpPr>
        <p:spPr>
          <a:xfrm>
            <a:off x="1116013" y="3213100"/>
            <a:ext cx="7345362" cy="2524125"/>
          </a:xfrm>
          <a:prstGeom prst="rect">
            <a:avLst/>
          </a:prstGeom>
        </p:spPr>
        <p:txBody>
          <a:bodyPr>
            <a:spAutoFit/>
          </a:bodyPr>
          <a:lstStyle/>
          <a:p>
            <a:pPr indent="457200" algn="just" fontAlgn="auto">
              <a:spcBef>
                <a:spcPts val="1200"/>
              </a:spcBef>
              <a:spcAft>
                <a:spcPts val="0"/>
              </a:spcAft>
              <a:buFontTx/>
              <a:buBlip>
                <a:blip r:embed="rId4"/>
              </a:buBlip>
              <a:defRPr/>
            </a:pPr>
            <a:r>
              <a:rPr lang="en-US" dirty="0">
                <a:latin typeface="Times New Roman" pitchFamily="18" charset="0"/>
                <a:cs typeface="Times New Roman" pitchFamily="18" charset="0"/>
              </a:rPr>
              <a:t>To promote youth employment;</a:t>
            </a:r>
            <a:endParaRPr lang="bg-BG" b="1" dirty="0">
              <a:latin typeface="Times New Roman" pitchFamily="18" charset="0"/>
              <a:cs typeface="Times New Roman" pitchFamily="18" charset="0"/>
            </a:endParaRPr>
          </a:p>
          <a:p>
            <a:pPr indent="457200" algn="just" fontAlgn="auto">
              <a:spcBef>
                <a:spcPts val="1200"/>
              </a:spcBef>
              <a:spcAft>
                <a:spcPts val="0"/>
              </a:spcAft>
              <a:buFontTx/>
              <a:buBlip>
                <a:blip r:embed="rId4"/>
              </a:buBlip>
              <a:defRPr/>
            </a:pPr>
            <a:r>
              <a:rPr lang="en-US" dirty="0">
                <a:latin typeface="Times New Roman" pitchFamily="18" charset="0"/>
                <a:cs typeface="Times New Roman" pitchFamily="18" charset="0"/>
              </a:rPr>
              <a:t>Training and employment for vulnerable groups on the labor market;</a:t>
            </a:r>
            <a:endParaRPr lang="bg-BG" b="1" dirty="0">
              <a:latin typeface="Times New Roman" pitchFamily="18" charset="0"/>
              <a:cs typeface="Times New Roman" pitchFamily="18" charset="0"/>
            </a:endParaRPr>
          </a:p>
          <a:p>
            <a:pPr indent="457200" algn="just" fontAlgn="auto">
              <a:spcBef>
                <a:spcPts val="1200"/>
              </a:spcBef>
              <a:spcAft>
                <a:spcPts val="0"/>
              </a:spcAft>
              <a:buFontTx/>
              <a:buBlip>
                <a:blip r:embed="rId4"/>
              </a:buBlip>
              <a:defRPr/>
            </a:pPr>
            <a:r>
              <a:rPr lang="en-US" dirty="0">
                <a:latin typeface="Times New Roman" pitchFamily="18" charset="0"/>
                <a:cs typeface="Times New Roman" pitchFamily="18" charset="0"/>
              </a:rPr>
              <a:t>For qualification of employees;</a:t>
            </a:r>
          </a:p>
          <a:p>
            <a:pPr indent="457200" algn="just" fontAlgn="auto">
              <a:spcBef>
                <a:spcPts val="1200"/>
              </a:spcBef>
              <a:spcAft>
                <a:spcPts val="0"/>
              </a:spcAft>
              <a:buFontTx/>
              <a:buBlip>
                <a:blip r:embed="rId4"/>
              </a:buBlip>
              <a:defRPr/>
            </a:pPr>
            <a:r>
              <a:rPr lang="en-US" dirty="0">
                <a:latin typeface="Times New Roman" pitchFamily="18" charset="0"/>
                <a:cs typeface="Times New Roman" pitchFamily="18" charset="0"/>
              </a:rPr>
              <a:t>To activate inactive youth;</a:t>
            </a:r>
          </a:p>
          <a:p>
            <a:pPr indent="457200" algn="just" fontAlgn="auto">
              <a:spcBef>
                <a:spcPts val="1200"/>
              </a:spcBef>
              <a:spcAft>
                <a:spcPts val="0"/>
              </a:spcAft>
              <a:buFontTx/>
              <a:buBlip>
                <a:blip r:embed="rId4"/>
              </a:buBlip>
              <a:defRPr/>
            </a:pPr>
            <a:r>
              <a:rPr lang="en-US" dirty="0">
                <a:latin typeface="Times New Roman" pitchFamily="18" charset="0"/>
                <a:cs typeface="Times New Roman" pitchFamily="18" charset="0"/>
              </a:rPr>
              <a:t>For the modernization of the Employment Agency;</a:t>
            </a:r>
          </a:p>
          <a:p>
            <a:pPr indent="457200" algn="just" fontAlgn="auto">
              <a:spcBef>
                <a:spcPts val="1200"/>
              </a:spcBef>
              <a:spcAft>
                <a:spcPts val="0"/>
              </a:spcAft>
              <a:buFontTx/>
              <a:buBlip>
                <a:blip r:embed="rId4"/>
              </a:buBlip>
              <a:defRPr/>
            </a:pPr>
            <a:r>
              <a:rPr lang="en-US" dirty="0">
                <a:latin typeface="Times New Roman" pitchFamily="18" charset="0"/>
                <a:cs typeface="Times New Roman" pitchFamily="18" charset="0"/>
              </a:rPr>
              <a:t>To provide comprehensive employment and social assistance services.</a:t>
            </a:r>
            <a:endParaRPr lang="bg-BG" b="1" dirty="0">
              <a:solidFill>
                <a:schemeClr val="accent1">
                  <a:lumMod val="50000"/>
                </a:schemeClr>
              </a:solidFill>
              <a:latin typeface="Times New Roman" pitchFamily="18" charset="0"/>
              <a:cs typeface="Times New Roman" pitchFamily="18" charset="0"/>
            </a:endParaRPr>
          </a:p>
        </p:txBody>
      </p:sp>
    </p:spTree>
  </p:cSld>
  <p:clrMapOvr>
    <a:masterClrMapping/>
  </p:clrMapOvr>
  <p:transition spd="slow"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51520" y="332656"/>
            <a:ext cx="8229600" cy="1143000"/>
          </a:xfrm>
        </p:spPr>
        <p:txBody>
          <a:bodyPr>
            <a:normAutofit/>
          </a:bodyPr>
          <a:lstStyle/>
          <a:p>
            <a:pPr algn="ctr"/>
            <a:r>
              <a:rPr lang="en-GB" sz="3200" dirty="0" smtClean="0"/>
              <a:t>Undertaken actions and applied practices</a:t>
            </a:r>
            <a:endParaRPr lang="en-GB" sz="3200" dirty="0"/>
          </a:p>
        </p:txBody>
      </p:sp>
      <p:sp>
        <p:nvSpPr>
          <p:cNvPr id="2" name="Content Placeholder 1"/>
          <p:cNvSpPr>
            <a:spLocks noGrp="1"/>
          </p:cNvSpPr>
          <p:nvPr>
            <p:ph sz="quarter" idx="1"/>
          </p:nvPr>
        </p:nvSpPr>
        <p:spPr>
          <a:xfrm>
            <a:off x="323528" y="1484785"/>
            <a:ext cx="7272808" cy="3888432"/>
          </a:xfrm>
        </p:spPr>
        <p:txBody>
          <a:bodyPr>
            <a:normAutofit fontScale="92500" lnSpcReduction="10000"/>
          </a:bodyPr>
          <a:lstStyle/>
          <a:p>
            <a:pPr algn="just"/>
            <a:r>
              <a:rPr lang="en-GB" sz="1800" dirty="0" smtClean="0"/>
              <a:t>Guiding material has been </a:t>
            </a:r>
            <a:r>
              <a:rPr lang="en-GB" sz="1800" dirty="0" smtClean="0"/>
              <a:t>developed for </a:t>
            </a:r>
            <a:r>
              <a:rPr lang="en-GB" sz="1800" dirty="0" smtClean="0"/>
              <a:t>working with registered in Labour Offices LTUs;</a:t>
            </a:r>
            <a:endParaRPr lang="bg-BG" sz="1800" dirty="0" smtClean="0"/>
          </a:p>
          <a:p>
            <a:pPr algn="just"/>
            <a:r>
              <a:rPr lang="en-GB" sz="1800" dirty="0" smtClean="0"/>
              <a:t>Implemented a set of different options for providing services to LTU /Labour offices can choose the most appropriate way for service/</a:t>
            </a:r>
          </a:p>
          <a:p>
            <a:pPr algn="just"/>
            <a:r>
              <a:rPr lang="en-GB" sz="1800" dirty="0" smtClean="0"/>
              <a:t>The Technology of work in Labour offices has been updated;</a:t>
            </a:r>
            <a:endParaRPr lang="bg-BG" sz="1800" dirty="0" smtClean="0"/>
          </a:p>
          <a:p>
            <a:pPr algn="just"/>
            <a:r>
              <a:rPr lang="en-GB" sz="1800" dirty="0" smtClean="0"/>
              <a:t>A </a:t>
            </a:r>
            <a:r>
              <a:rPr lang="en-GB" sz="1800" dirty="0" smtClean="0"/>
              <a:t>new </a:t>
            </a:r>
            <a:r>
              <a:rPr lang="en-GB" sz="1800" dirty="0" smtClean="0"/>
              <a:t>model has been implemented </a:t>
            </a:r>
            <a:r>
              <a:rPr lang="en-GB" sz="1800" dirty="0" smtClean="0"/>
              <a:t>for the provision of services for employment and social assistance to vulnerable groups "</a:t>
            </a:r>
            <a:r>
              <a:rPr lang="en-GB" sz="1800" dirty="0" smtClean="0"/>
              <a:t>Face-to-face </a:t>
            </a:r>
            <a:r>
              <a:rPr lang="en-GB" sz="1800" dirty="0" smtClean="0"/>
              <a:t>services in the </a:t>
            </a:r>
            <a:r>
              <a:rPr lang="en-GB" sz="1800" dirty="0" smtClean="0"/>
              <a:t>ESAC </a:t>
            </a:r>
            <a:r>
              <a:rPr lang="en-GB" sz="1800" dirty="0" smtClean="0"/>
              <a:t>(Employment and Social Assistance </a:t>
            </a:r>
            <a:r>
              <a:rPr lang="en-GB" sz="1800" dirty="0" err="1" smtClean="0"/>
              <a:t>Center</a:t>
            </a:r>
            <a:r>
              <a:rPr lang="en-GB" sz="1800" dirty="0" smtClean="0"/>
              <a:t>)</a:t>
            </a:r>
            <a:r>
              <a:rPr lang="bg-BG" sz="1800" dirty="0" smtClean="0"/>
              <a:t>”</a:t>
            </a:r>
            <a:r>
              <a:rPr lang="en-GB" sz="1800" dirty="0" smtClean="0"/>
              <a:t>;</a:t>
            </a:r>
            <a:endParaRPr lang="ru-RU" sz="1800" dirty="0" smtClean="0"/>
          </a:p>
          <a:p>
            <a:pPr algn="just"/>
            <a:r>
              <a:rPr lang="en-GB" sz="1800" dirty="0" smtClean="0"/>
              <a:t>Applied measures to prevent unemployment</a:t>
            </a:r>
            <a:r>
              <a:rPr lang="bg-BG" sz="1800" dirty="0" smtClean="0"/>
              <a:t>;</a:t>
            </a:r>
            <a:endParaRPr lang="bg-BG" sz="1800" dirty="0" smtClean="0"/>
          </a:p>
          <a:p>
            <a:pPr algn="just"/>
            <a:r>
              <a:rPr lang="en-GB" sz="1800" dirty="0" smtClean="0"/>
              <a:t>"</a:t>
            </a:r>
            <a:r>
              <a:rPr lang="en-GB" sz="1800" dirty="0" smtClean="0"/>
              <a:t>Personal </a:t>
            </a:r>
            <a:r>
              <a:rPr lang="en-GB" sz="1800" dirty="0" smtClean="0"/>
              <a:t>Profile“ module has been pilot-implemented</a:t>
            </a:r>
            <a:r>
              <a:rPr lang="bg-BG" sz="1800" dirty="0" smtClean="0"/>
              <a:t>;</a:t>
            </a:r>
            <a:endParaRPr lang="bg-BG" sz="1800" dirty="0" smtClean="0"/>
          </a:p>
          <a:p>
            <a:pPr algn="just"/>
            <a:r>
              <a:rPr lang="en-GB" sz="1800" dirty="0" smtClean="0"/>
              <a:t>New measures for subsidized employment and mobility have been launched</a:t>
            </a:r>
            <a:endParaRPr lang="en-GB" sz="1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RPetkov\Desktop\innovation-1.jpg"/>
          <p:cNvPicPr>
            <a:picLocks noChangeAspect="1" noChangeArrowheads="1"/>
          </p:cNvPicPr>
          <p:nvPr/>
        </p:nvPicPr>
        <p:blipFill>
          <a:blip r:embed="rId2" cstate="print"/>
          <a:srcRect/>
          <a:stretch>
            <a:fillRect/>
          </a:stretch>
        </p:blipFill>
        <p:spPr bwMode="auto">
          <a:xfrm>
            <a:off x="5652120" y="5229200"/>
            <a:ext cx="3096344" cy="1628800"/>
          </a:xfrm>
          <a:prstGeom prst="rect">
            <a:avLst/>
          </a:prstGeom>
          <a:noFill/>
        </p:spPr>
      </p:pic>
      <p:sp>
        <p:nvSpPr>
          <p:cNvPr id="3" name="Заглавие 2"/>
          <p:cNvSpPr>
            <a:spLocks noGrp="1"/>
          </p:cNvSpPr>
          <p:nvPr>
            <p:ph type="title"/>
          </p:nvPr>
        </p:nvSpPr>
        <p:spPr>
          <a:xfrm>
            <a:off x="1403648" y="274638"/>
            <a:ext cx="6521152" cy="634082"/>
          </a:xfrm>
        </p:spPr>
        <p:txBody>
          <a:bodyPr>
            <a:normAutofit/>
          </a:bodyPr>
          <a:lstStyle/>
          <a:p>
            <a:pPr algn="ctr"/>
            <a:r>
              <a:rPr lang="en-GB" sz="2800" dirty="0" smtClean="0"/>
              <a:t>Difficulties and Challenges</a:t>
            </a:r>
            <a:endParaRPr lang="bg-BG" sz="2800" dirty="0"/>
          </a:p>
        </p:txBody>
      </p:sp>
      <p:sp>
        <p:nvSpPr>
          <p:cNvPr id="2" name="Контейнер за съдържание 1"/>
          <p:cNvSpPr>
            <a:spLocks noGrp="1"/>
          </p:cNvSpPr>
          <p:nvPr>
            <p:ph sz="quarter" idx="1"/>
          </p:nvPr>
        </p:nvSpPr>
        <p:spPr>
          <a:xfrm>
            <a:off x="539552" y="1196752"/>
            <a:ext cx="7704856" cy="4752528"/>
          </a:xfrm>
        </p:spPr>
        <p:txBody>
          <a:bodyPr>
            <a:normAutofit/>
          </a:bodyPr>
          <a:lstStyle/>
          <a:p>
            <a:pPr lvl="0" algn="just"/>
            <a:r>
              <a:rPr lang="en-GB" sz="1700" u="sng" dirty="0" smtClean="0"/>
              <a:t>Demographic problems, aging of the workforce and </a:t>
            </a:r>
            <a:r>
              <a:rPr lang="en-GB" sz="1700" u="sng" dirty="0" smtClean="0"/>
              <a:t>reduce in </a:t>
            </a:r>
            <a:r>
              <a:rPr lang="en-GB" sz="1700" u="sng" dirty="0" smtClean="0"/>
              <a:t>the economic activity of young people</a:t>
            </a:r>
            <a:r>
              <a:rPr lang="bg-BG" sz="1700" u="sng" dirty="0" smtClean="0"/>
              <a:t>;</a:t>
            </a:r>
            <a:endParaRPr lang="bg-BG" sz="1700" u="sng" dirty="0" smtClean="0"/>
          </a:p>
          <a:p>
            <a:pPr algn="just"/>
            <a:r>
              <a:rPr lang="en-GB" sz="1700" dirty="0" smtClean="0"/>
              <a:t>Reduced but still available "reserve" of passive workforce - people of working age, non-participating and non-seeking regulated employment, incl. and those living with income from social </a:t>
            </a:r>
            <a:r>
              <a:rPr lang="en-GB" sz="1700" dirty="0" smtClean="0"/>
              <a:t>benefits.</a:t>
            </a:r>
          </a:p>
          <a:p>
            <a:pPr algn="just"/>
            <a:r>
              <a:rPr lang="en-GB" sz="1700" dirty="0" smtClean="0"/>
              <a:t>An </a:t>
            </a:r>
            <a:r>
              <a:rPr lang="en-GB" sz="1700" dirty="0" smtClean="0"/>
              <a:t>ever-widening </a:t>
            </a:r>
            <a:r>
              <a:rPr lang="en-GB" sz="1700" u="sng" dirty="0" smtClean="0"/>
              <a:t>imbalance</a:t>
            </a:r>
            <a:r>
              <a:rPr lang="en-GB" sz="1700" dirty="0" smtClean="0"/>
              <a:t> between the </a:t>
            </a:r>
            <a:r>
              <a:rPr lang="en-GB" sz="1700" u="sng" dirty="0" smtClean="0"/>
              <a:t>demanded</a:t>
            </a:r>
            <a:r>
              <a:rPr lang="en-GB" sz="1700" dirty="0" smtClean="0"/>
              <a:t> characteristics by the </a:t>
            </a:r>
            <a:r>
              <a:rPr lang="en-GB" sz="1700" dirty="0" smtClean="0"/>
              <a:t>business </a:t>
            </a:r>
            <a:r>
              <a:rPr lang="en-GB" sz="1700" dirty="0" smtClean="0"/>
              <a:t>and </a:t>
            </a:r>
            <a:r>
              <a:rPr lang="en-GB" sz="1700" dirty="0" smtClean="0"/>
              <a:t>the </a:t>
            </a:r>
            <a:r>
              <a:rPr lang="en-GB" sz="1700" dirty="0" smtClean="0"/>
              <a:t>labour market </a:t>
            </a:r>
            <a:r>
              <a:rPr lang="en-GB" sz="1700" u="sng" dirty="0" smtClean="0"/>
              <a:t>supply</a:t>
            </a:r>
            <a:r>
              <a:rPr lang="en-GB" sz="1700" dirty="0" smtClean="0"/>
              <a:t>.</a:t>
            </a:r>
            <a:endParaRPr lang="bg-BG" sz="1700" dirty="0" smtClean="0"/>
          </a:p>
          <a:p>
            <a:pPr lvl="0" algn="just"/>
            <a:r>
              <a:rPr lang="en-GB" sz="1700" u="sng" dirty="0" smtClean="0"/>
              <a:t>Barriers / Difficulties</a:t>
            </a:r>
            <a:r>
              <a:rPr lang="en-GB" sz="1700" dirty="0" smtClean="0"/>
              <a:t> for successful and effective </a:t>
            </a:r>
            <a:r>
              <a:rPr lang="en-GB" sz="1700" dirty="0" smtClean="0"/>
              <a:t>labour </a:t>
            </a:r>
            <a:r>
              <a:rPr lang="en-GB" sz="1700" dirty="0" smtClean="0"/>
              <a:t>mediation: Low or inadequate education and training, low mobility, passivity to break from low social </a:t>
            </a:r>
            <a:r>
              <a:rPr lang="en-GB" sz="1700" dirty="0" smtClean="0"/>
              <a:t>and </a:t>
            </a:r>
            <a:r>
              <a:rPr lang="en-GB" sz="1700" dirty="0" smtClean="0"/>
              <a:t>living</a:t>
            </a:r>
            <a:r>
              <a:rPr lang="en-GB" sz="1700" dirty="0" smtClean="0"/>
              <a:t> standard, </a:t>
            </a:r>
            <a:r>
              <a:rPr lang="en-GB" sz="1700" dirty="0" err="1" smtClean="0"/>
              <a:t>demotivation</a:t>
            </a:r>
            <a:r>
              <a:rPr lang="en-GB" sz="1700" dirty="0" smtClean="0"/>
              <a:t> for legal work and regular work </a:t>
            </a:r>
            <a:r>
              <a:rPr lang="en-GB" sz="1700" dirty="0" smtClean="0"/>
              <a:t>income</a:t>
            </a:r>
          </a:p>
          <a:p>
            <a:pPr lvl="0" algn="just"/>
            <a:r>
              <a:rPr lang="en-GB" sz="1700" dirty="0" smtClean="0"/>
              <a:t>Modernizing services, organizing work, public awareness by reducing the administrative burden of services; information exchange or access to internal or external information systems.</a:t>
            </a:r>
            <a:endParaRPr lang="bg-BG" sz="1700" dirty="0" smtClean="0"/>
          </a:p>
        </p:txBody>
      </p:sp>
      <p:pic>
        <p:nvPicPr>
          <p:cNvPr id="4" name="Picture 2" descr="Резултат с изображение за картинки внимание"/>
          <p:cNvPicPr>
            <a:picLocks noChangeAspect="1" noChangeArrowheads="1"/>
          </p:cNvPicPr>
          <p:nvPr/>
        </p:nvPicPr>
        <p:blipFill>
          <a:blip r:embed="rId3" cstate="print"/>
          <a:srcRect/>
          <a:stretch>
            <a:fillRect/>
          </a:stretch>
        </p:blipFill>
        <p:spPr bwMode="auto">
          <a:xfrm>
            <a:off x="587868" y="476672"/>
            <a:ext cx="742415" cy="55862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лавие 2"/>
          <p:cNvSpPr>
            <a:spLocks noGrp="1"/>
          </p:cNvSpPr>
          <p:nvPr>
            <p:ph type="title"/>
          </p:nvPr>
        </p:nvSpPr>
        <p:spPr>
          <a:xfrm>
            <a:off x="457200" y="274638"/>
            <a:ext cx="7467600" cy="778098"/>
          </a:xfrm>
        </p:spPr>
        <p:txBody>
          <a:bodyPr/>
          <a:lstStyle/>
          <a:p>
            <a:r>
              <a:rPr lang="en-GB" dirty="0" smtClean="0"/>
              <a:t>Further activities</a:t>
            </a:r>
            <a:endParaRPr lang="bg-BG" dirty="0"/>
          </a:p>
        </p:txBody>
      </p:sp>
      <p:sp>
        <p:nvSpPr>
          <p:cNvPr id="2" name="Контейнер за съдържание 1"/>
          <p:cNvSpPr>
            <a:spLocks noGrp="1"/>
          </p:cNvSpPr>
          <p:nvPr>
            <p:ph sz="quarter" idx="1"/>
          </p:nvPr>
        </p:nvSpPr>
        <p:spPr/>
        <p:txBody>
          <a:bodyPr>
            <a:normAutofit fontScale="70000" lnSpcReduction="20000"/>
          </a:bodyPr>
          <a:lstStyle/>
          <a:p>
            <a:r>
              <a:rPr lang="en-GB" dirty="0" smtClean="0"/>
              <a:t>Prevention of long-term unemployment</a:t>
            </a:r>
            <a:r>
              <a:rPr lang="bg-BG" dirty="0" smtClean="0"/>
              <a:t>;</a:t>
            </a:r>
            <a:endParaRPr lang="bg-BG" dirty="0" smtClean="0"/>
          </a:p>
          <a:p>
            <a:r>
              <a:rPr lang="en-GB" dirty="0" smtClean="0"/>
              <a:t>Starting new incentive regimes under Art. 42, </a:t>
            </a:r>
            <a:r>
              <a:rPr lang="en-GB" dirty="0" err="1" smtClean="0"/>
              <a:t>para</a:t>
            </a:r>
            <a:r>
              <a:rPr lang="en-GB" dirty="0" smtClean="0"/>
              <a:t>. 3 (Mobility when changing residence due to </a:t>
            </a:r>
            <a:r>
              <a:rPr lang="en-GB" dirty="0" smtClean="0"/>
              <a:t>finding a job), </a:t>
            </a:r>
            <a:r>
              <a:rPr lang="en-GB" dirty="0" smtClean="0"/>
              <a:t>Art. 43a (Supported Employment), Art. 51</a:t>
            </a:r>
            <a:r>
              <a:rPr lang="bg-BG" dirty="0" smtClean="0"/>
              <a:t>;</a:t>
            </a:r>
            <a:endParaRPr lang="bg-BG" dirty="0" smtClean="0"/>
          </a:p>
          <a:p>
            <a:r>
              <a:rPr lang="en-GB" dirty="0" smtClean="0"/>
              <a:t>Developing and implementing 4 new and improving at least 5 current services to unemployed and employers</a:t>
            </a:r>
            <a:r>
              <a:rPr lang="en-GB" dirty="0" smtClean="0"/>
              <a:t>;</a:t>
            </a:r>
          </a:p>
          <a:p>
            <a:r>
              <a:rPr lang="en-GB" dirty="0" smtClean="0"/>
              <a:t>Updating and development of </a:t>
            </a:r>
            <a:r>
              <a:rPr lang="en-GB" dirty="0" smtClean="0"/>
              <a:t>mediation </a:t>
            </a:r>
            <a:r>
              <a:rPr lang="en-GB" dirty="0" smtClean="0"/>
              <a:t>services through the creation of an </a:t>
            </a:r>
            <a:r>
              <a:rPr lang="en-GB" dirty="0" smtClean="0"/>
              <a:t>e-Job fair, </a:t>
            </a:r>
            <a:r>
              <a:rPr lang="en-GB" dirty="0" smtClean="0"/>
              <a:t>as well as communication channels and feedback forms</a:t>
            </a:r>
            <a:r>
              <a:rPr lang="bg-BG" dirty="0" smtClean="0"/>
              <a:t>;</a:t>
            </a:r>
            <a:endParaRPr lang="bg-BG" dirty="0" smtClean="0"/>
          </a:p>
          <a:p>
            <a:r>
              <a:rPr lang="en-GB" dirty="0" smtClean="0"/>
              <a:t>Expanding the scope of specialized services by psychologist, case manager, career </a:t>
            </a:r>
            <a:r>
              <a:rPr lang="en-GB" dirty="0" err="1" smtClean="0"/>
              <a:t>centers</a:t>
            </a:r>
            <a:r>
              <a:rPr lang="en-GB" dirty="0" smtClean="0"/>
              <a:t>, Roma, </a:t>
            </a:r>
            <a:r>
              <a:rPr lang="en-GB" dirty="0" smtClean="0"/>
              <a:t>labour </a:t>
            </a:r>
            <a:r>
              <a:rPr lang="en-GB" dirty="0" smtClean="0"/>
              <a:t>and youth mediators</a:t>
            </a:r>
            <a:r>
              <a:rPr lang="en-GB" dirty="0" smtClean="0"/>
              <a:t>;</a:t>
            </a:r>
          </a:p>
          <a:p>
            <a:r>
              <a:rPr lang="en-GB" dirty="0" smtClean="0"/>
              <a:t>Outsourcing </a:t>
            </a:r>
            <a:r>
              <a:rPr lang="en-GB" dirty="0" smtClean="0"/>
              <a:t>services </a:t>
            </a:r>
            <a:r>
              <a:rPr lang="en-GB" dirty="0" smtClean="0"/>
              <a:t>out of the office through </a:t>
            </a:r>
            <a:r>
              <a:rPr lang="en-GB" dirty="0" smtClean="0"/>
              <a:t>mobile teams, exported jobs, </a:t>
            </a:r>
            <a:r>
              <a:rPr lang="en-GB" dirty="0" smtClean="0"/>
              <a:t>forums </a:t>
            </a:r>
            <a:r>
              <a:rPr lang="en-GB" dirty="0" smtClean="0"/>
              <a:t>and tripartite meetings (</a:t>
            </a:r>
            <a:r>
              <a:rPr lang="en-GB" dirty="0" smtClean="0"/>
              <a:t>Labour office, Employer </a:t>
            </a:r>
            <a:r>
              <a:rPr lang="en-GB" dirty="0" smtClean="0"/>
              <a:t>and Unemployed) </a:t>
            </a:r>
            <a:r>
              <a:rPr lang="en-GB" dirty="0" smtClean="0"/>
              <a:t>– Job fairs, </a:t>
            </a:r>
            <a:r>
              <a:rPr lang="en-GB" dirty="0" smtClean="0"/>
              <a:t>Employer </a:t>
            </a:r>
            <a:r>
              <a:rPr lang="en-GB" dirty="0" smtClean="0"/>
              <a:t>‘s Day</a:t>
            </a:r>
            <a:r>
              <a:rPr lang="en-GB" dirty="0" smtClean="0"/>
              <a:t>, etc.</a:t>
            </a:r>
            <a:endParaRPr lang="bg-BG" dirty="0" smtClean="0"/>
          </a:p>
          <a:p>
            <a:r>
              <a:rPr lang="en-GB" dirty="0" smtClean="0"/>
              <a:t>Implementing the "Personal Profile" module in all regions of the country</a:t>
            </a:r>
            <a:r>
              <a:rPr lang="bg-BG" dirty="0" smtClean="0"/>
              <a:t>;</a:t>
            </a:r>
            <a:endParaRPr lang="bg-BG" dirty="0" smtClean="0"/>
          </a:p>
          <a:p>
            <a:r>
              <a:rPr lang="en-GB" dirty="0" smtClean="0"/>
              <a:t>Organization and conducting business surveys for the </a:t>
            </a:r>
            <a:r>
              <a:rPr lang="en-GB" dirty="0" smtClean="0"/>
              <a:t>needs </a:t>
            </a:r>
            <a:r>
              <a:rPr lang="en-GB" dirty="0" smtClean="0"/>
              <a:t>of </a:t>
            </a:r>
            <a:r>
              <a:rPr lang="en-GB" dirty="0" smtClean="0"/>
              <a:t>qualified workforce - twice a year</a:t>
            </a:r>
            <a:endParaRPr lang="bg-BG" dirty="0" smtClean="0"/>
          </a:p>
          <a:p>
            <a:endParaRPr lang="bg-BG" dirty="0" smtClean="0"/>
          </a:p>
          <a:p>
            <a:endParaRPr lang="bg-BG" dirty="0"/>
          </a:p>
        </p:txBody>
      </p:sp>
      <p:pic>
        <p:nvPicPr>
          <p:cNvPr id="5" name="Picture 2"/>
          <p:cNvPicPr>
            <a:picLocks noChangeAspect="1" noChangeArrowheads="1"/>
          </p:cNvPicPr>
          <p:nvPr/>
        </p:nvPicPr>
        <p:blipFill>
          <a:blip r:embed="rId2" cstate="print"/>
          <a:srcRect/>
          <a:stretch>
            <a:fillRect/>
          </a:stretch>
        </p:blipFill>
        <p:spPr bwMode="auto">
          <a:xfrm>
            <a:off x="6516216" y="332656"/>
            <a:ext cx="1922366" cy="1264056"/>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p:cNvSpPr/>
          <p:nvPr/>
        </p:nvSpPr>
        <p:spPr>
          <a:xfrm>
            <a:off x="755576" y="548680"/>
            <a:ext cx="1277497" cy="1296144"/>
          </a:xfrm>
          <a:prstGeom prst="ellipse">
            <a:avLst/>
          </a:prstGeom>
          <a:blipFill rotWithShape="0">
            <a:blip r:embed="rId2" cstate="print"/>
            <a:stretch>
              <a:fillRect/>
            </a:stretch>
          </a:blipFill>
          <a:scene3d>
            <a:camera prst="orthographicFront"/>
            <a:lightRig rig="flat" dir="t"/>
          </a:scene3d>
          <a:sp3d z="127000" prstMaterial="plastic">
            <a:bevelT w="88900" h="88900"/>
            <a:bevelB w="88900" h="31750" prst="angle"/>
          </a:sp3d>
        </p:spPr>
        <p:style>
          <a:lnRef idx="0">
            <a:schemeClr val="lt1">
              <a:hueOff val="0"/>
              <a:satOff val="0"/>
              <a:lumOff val="0"/>
              <a:alphaOff val="0"/>
            </a:schemeClr>
          </a:lnRef>
          <a:fillRef idx="3">
            <a:scrgbClr r="0" g="0" b="0"/>
          </a:fillRef>
          <a:effectRef idx="2">
            <a:schemeClr val="accent1">
              <a:tint val="50000"/>
              <a:hueOff val="0"/>
              <a:satOff val="0"/>
              <a:lumOff val="0"/>
              <a:alphaOff val="0"/>
            </a:schemeClr>
          </a:effectRef>
          <a:fontRef idx="minor">
            <a:schemeClr val="lt1">
              <a:hueOff val="0"/>
              <a:satOff val="0"/>
              <a:lumOff val="0"/>
              <a:alphaOff val="0"/>
            </a:schemeClr>
          </a:fontRef>
        </p:style>
      </p:sp>
      <p:sp>
        <p:nvSpPr>
          <p:cNvPr id="9" name="Правоъгълник 8"/>
          <p:cNvSpPr/>
          <p:nvPr/>
        </p:nvSpPr>
        <p:spPr>
          <a:xfrm>
            <a:off x="3635896" y="5517232"/>
            <a:ext cx="4572000" cy="646331"/>
          </a:xfrm>
          <a:prstGeom prst="rect">
            <a:avLst/>
          </a:prstGeom>
        </p:spPr>
        <p:txBody>
          <a:bodyPr>
            <a:spAutoFit/>
          </a:bodyPr>
          <a:lstStyle/>
          <a:p>
            <a:r>
              <a:rPr lang="en-GB" dirty="0" smtClean="0">
                <a:solidFill>
                  <a:schemeClr val="accent4">
                    <a:lumMod val="75000"/>
                  </a:schemeClr>
                </a:solidFill>
              </a:rPr>
              <a:t>Employment agency</a:t>
            </a:r>
            <a:endParaRPr lang="bg-BG" dirty="0" smtClean="0">
              <a:solidFill>
                <a:schemeClr val="accent4">
                  <a:lumMod val="75000"/>
                </a:schemeClr>
              </a:solidFill>
            </a:endParaRPr>
          </a:p>
          <a:p>
            <a:r>
              <a:rPr lang="en-US" dirty="0" smtClean="0">
                <a:solidFill>
                  <a:schemeClr val="accent4">
                    <a:lumMod val="75000"/>
                  </a:schemeClr>
                </a:solidFill>
              </a:rPr>
              <a:t>e-mail: </a:t>
            </a:r>
            <a:r>
              <a:rPr lang="en-US" dirty="0" smtClean="0">
                <a:solidFill>
                  <a:schemeClr val="accent4">
                    <a:lumMod val="75000"/>
                  </a:schemeClr>
                </a:solidFill>
                <a:hlinkClick r:id="rId3"/>
              </a:rPr>
              <a:t>az@az.government.bg</a:t>
            </a:r>
            <a:r>
              <a:rPr lang="en-US" dirty="0" smtClean="0">
                <a:solidFill>
                  <a:schemeClr val="accent4">
                    <a:lumMod val="75000"/>
                  </a:schemeClr>
                </a:solidFill>
              </a:rPr>
              <a:t> </a:t>
            </a:r>
            <a:endParaRPr lang="bg-BG" dirty="0">
              <a:solidFill>
                <a:schemeClr val="accent4">
                  <a:lumMod val="75000"/>
                </a:schemeClr>
              </a:solidFill>
            </a:endParaRPr>
          </a:p>
        </p:txBody>
      </p:sp>
      <p:sp>
        <p:nvSpPr>
          <p:cNvPr id="10" name="Правоъгълник 9"/>
          <p:cNvSpPr/>
          <p:nvPr/>
        </p:nvSpPr>
        <p:spPr>
          <a:xfrm>
            <a:off x="1259632" y="3068960"/>
            <a:ext cx="6954125" cy="1323439"/>
          </a:xfrm>
          <a:prstGeom prst="rect">
            <a:avLst/>
          </a:prstGeom>
        </p:spPr>
        <p:txBody>
          <a:bodyPr wrap="square">
            <a:spAutoFit/>
          </a:bodyPr>
          <a:lstStyle/>
          <a:p>
            <a:pPr algn="ctr"/>
            <a:r>
              <a:rPr lang="en-US" sz="4000" b="1" dirty="0" smtClean="0">
                <a:solidFill>
                  <a:schemeClr val="accent4">
                    <a:lumMod val="75000"/>
                  </a:schemeClr>
                </a:solidFill>
              </a:rPr>
              <a:t>THANK YOU FOR YOUR ATTENTION!</a:t>
            </a:r>
            <a:endParaRPr lang="bg-BG" sz="4000" b="1" dirty="0">
              <a:solidFill>
                <a:schemeClr val="accent4">
                  <a:lumMod val="75000"/>
                </a:schemeClr>
              </a:solidFill>
            </a:endParaRPr>
          </a:p>
        </p:txBody>
      </p:sp>
      <p:pic>
        <p:nvPicPr>
          <p:cNvPr id="11" name="Picture 8" descr="ref_agencia_zaetost_logo.jpg"/>
          <p:cNvPicPr>
            <a:picLocks noChangeAspect="1"/>
          </p:cNvPicPr>
          <p:nvPr/>
        </p:nvPicPr>
        <p:blipFill>
          <a:blip r:embed="rId4" cstate="print">
            <a:clrChange>
              <a:clrFrom>
                <a:srgbClr val="FFFFFF"/>
              </a:clrFrom>
              <a:clrTo>
                <a:srgbClr val="FFFFFF">
                  <a:alpha val="0"/>
                </a:srgbClr>
              </a:clrTo>
            </a:clrChange>
          </a:blip>
          <a:srcRect/>
          <a:stretch>
            <a:fillRect/>
          </a:stretch>
        </p:blipFill>
        <p:spPr bwMode="auto">
          <a:xfrm>
            <a:off x="6876256" y="476672"/>
            <a:ext cx="1843501" cy="936104"/>
          </a:xfrm>
          <a:prstGeom prst="rect">
            <a:avLst/>
          </a:prstGeom>
          <a:noFill/>
          <a:ln w="9525">
            <a:noFill/>
            <a:miter lim="800000"/>
            <a:headEnd/>
            <a:tailEnd/>
          </a:ln>
        </p:spPr>
      </p:pic>
    </p:spTree>
  </p:cSld>
  <p:clrMapOvr>
    <a:masterClrMapping/>
  </p:clrMapOvr>
  <p:transition spd="med">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3"/>
          <p:cNvSpPr txBox="1">
            <a:spLocks noGrp="1"/>
          </p:cNvSpPr>
          <p:nvPr/>
        </p:nvSpPr>
        <p:spPr bwMode="auto">
          <a:xfrm>
            <a:off x="7848600" y="6858000"/>
            <a:ext cx="838200" cy="152400"/>
          </a:xfrm>
          <a:prstGeom prst="rect">
            <a:avLst/>
          </a:prstGeom>
          <a:noFill/>
          <a:ln w="9525">
            <a:noFill/>
            <a:miter lim="800000"/>
            <a:headEnd/>
            <a:tailEnd/>
          </a:ln>
        </p:spPr>
        <p:txBody>
          <a:bodyPr/>
          <a:lstStyle/>
          <a:p>
            <a:pPr algn="r"/>
            <a:fld id="{B955D503-B776-47BF-B621-7B0E34B46E43}" type="slidenum">
              <a:rPr lang="bg-BG" sz="1400"/>
              <a:pPr algn="r"/>
              <a:t>2</a:t>
            </a:fld>
            <a:endParaRPr lang="bg-BG" sz="1400"/>
          </a:p>
        </p:txBody>
      </p:sp>
      <p:graphicFrame>
        <p:nvGraphicFramePr>
          <p:cNvPr id="6" name="Group 34"/>
          <p:cNvGraphicFramePr>
            <a:graphicFrameLocks noGrp="1"/>
          </p:cNvGraphicFramePr>
          <p:nvPr/>
        </p:nvGraphicFramePr>
        <p:xfrm>
          <a:off x="0" y="692696"/>
          <a:ext cx="8839200" cy="1214120"/>
        </p:xfrm>
        <a:graphic>
          <a:graphicData uri="http://schemas.openxmlformats.org/drawingml/2006/table">
            <a:tbl>
              <a:tblPr/>
              <a:tblGrid>
                <a:gridCol w="8839200"/>
              </a:tblGrid>
              <a:tr h="611088">
                <a:tc>
                  <a:txBody>
                    <a:bodyPr/>
                    <a:lstStyle/>
                    <a:p>
                      <a:pPr marL="0" marR="0" lvl="0" indent="0" algn="ctr" defTabSz="914400" rtl="0" eaLnBrk="1" fontAlgn="base" latinLnBrk="0" hangingPunct="1">
                        <a:lnSpc>
                          <a:spcPct val="100000"/>
                        </a:lnSpc>
                        <a:spcBef>
                          <a:spcPct val="0"/>
                        </a:spcBef>
                        <a:spcAft>
                          <a:spcPts val="200"/>
                        </a:spcAft>
                        <a:buClrTx/>
                        <a:buSzTx/>
                        <a:buFontTx/>
                        <a:buNone/>
                        <a:tabLst/>
                      </a:pPr>
                      <a:r>
                        <a:rPr kumimoji="0" lang="en-US" sz="3600" b="0" i="0" u="none" strike="noStrike" cap="none" normalizeH="0" baseline="0" dirty="0" smtClean="0">
                          <a:ln>
                            <a:noFill/>
                          </a:ln>
                          <a:solidFill>
                            <a:srgbClr val="002060"/>
                          </a:solidFill>
                          <a:effectLst>
                            <a:outerShdw blurRad="38100" dist="38100" dir="2700000" algn="tl">
                              <a:srgbClr val="C0C0C0"/>
                            </a:outerShdw>
                          </a:effectLst>
                          <a:latin typeface="Times New Roman" pitchFamily="18" charset="0"/>
                        </a:rPr>
                        <a:t>GENERAL ADMINISTRATION </a:t>
                      </a:r>
                    </a:p>
                    <a:p>
                      <a:pPr marL="0" marR="0" lvl="0" indent="0" algn="ctr" defTabSz="914400" rtl="0" eaLnBrk="1" fontAlgn="base" latinLnBrk="0" hangingPunct="1">
                        <a:lnSpc>
                          <a:spcPct val="100000"/>
                        </a:lnSpc>
                        <a:spcBef>
                          <a:spcPct val="0"/>
                        </a:spcBef>
                        <a:spcAft>
                          <a:spcPts val="200"/>
                        </a:spcAft>
                        <a:buClrTx/>
                        <a:buSzTx/>
                        <a:buFontTx/>
                        <a:buNone/>
                        <a:tabLst/>
                      </a:pPr>
                      <a:r>
                        <a:rPr kumimoji="0" lang="en-US" sz="3600" b="0" i="0" u="none" strike="noStrike" cap="none" normalizeH="0" baseline="0" dirty="0" smtClean="0">
                          <a:ln>
                            <a:noFill/>
                          </a:ln>
                          <a:solidFill>
                            <a:srgbClr val="002060"/>
                          </a:solidFill>
                          <a:effectLst>
                            <a:outerShdw blurRad="38100" dist="38100" dir="2700000" algn="tl">
                              <a:srgbClr val="C0C0C0"/>
                            </a:outerShdw>
                          </a:effectLst>
                          <a:latin typeface="Times New Roman" pitchFamily="18" charset="0"/>
                        </a:rPr>
                        <a:t>SPECIALIZED ADMINISTRATION</a:t>
                      </a:r>
                      <a:endParaRPr kumimoji="0" lang="bg-BG" sz="3600" b="0" i="0" u="none" strike="noStrike" cap="none" normalizeH="0" baseline="0" dirty="0" smtClean="0">
                        <a:ln>
                          <a:noFill/>
                        </a:ln>
                        <a:solidFill>
                          <a:srgbClr val="002060"/>
                        </a:solidFill>
                        <a:effectLst>
                          <a:outerShdw blurRad="38100" dist="38100" dir="2700000" algn="tl">
                            <a:srgbClr val="C0C0C0"/>
                          </a:outerShdw>
                        </a:effectLst>
                        <a:latin typeface="Times New Roman" pitchFamily="18" charset="0"/>
                      </a:endParaRPr>
                    </a:p>
                  </a:txBody>
                  <a:tcPr horzOverflow="overflow">
                    <a:lnL>
                      <a:noFill/>
                    </a:lnL>
                    <a:lnR>
                      <a:noFill/>
                    </a:lnR>
                    <a:lnT>
                      <a:noFill/>
                    </a:lnT>
                    <a:lnB w="28575" cap="flat" cmpd="sng" algn="ctr">
                      <a:solidFill>
                        <a:srgbClr val="660066"/>
                      </a:solidFill>
                      <a:prstDash val="solid"/>
                      <a:round/>
                      <a:headEnd type="none" w="med" len="med"/>
                      <a:tailEnd type="none" w="med" len="med"/>
                    </a:lnB>
                    <a:lnTlToBr>
                      <a:noFill/>
                    </a:lnTlToBr>
                    <a:lnBlToTr>
                      <a:noFill/>
                    </a:lnBlToTr>
                    <a:noFill/>
                  </a:tcPr>
                </a:tc>
              </a:tr>
            </a:tbl>
          </a:graphicData>
        </a:graphic>
      </p:graphicFrame>
      <p:graphicFrame>
        <p:nvGraphicFramePr>
          <p:cNvPr id="30" name="Контейнер за съдържание 3"/>
          <p:cNvGraphicFramePr>
            <a:graphicFrameLocks/>
          </p:cNvGraphicFramePr>
          <p:nvPr/>
        </p:nvGraphicFramePr>
        <p:xfrm>
          <a:off x="6012160" y="2204864"/>
          <a:ext cx="2880320" cy="30407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5" name="Group 87"/>
          <p:cNvGrpSpPr/>
          <p:nvPr/>
        </p:nvGrpSpPr>
        <p:grpSpPr>
          <a:xfrm>
            <a:off x="539552" y="3140968"/>
            <a:ext cx="5328592" cy="1080119"/>
            <a:chOff x="0" y="1603641"/>
            <a:chExt cx="8001000" cy="625332"/>
          </a:xfrm>
          <a:scene3d>
            <a:camera prst="orthographicFront"/>
            <a:lightRig rig="flat" dir="t"/>
          </a:scene3d>
        </p:grpSpPr>
        <p:sp>
          <p:nvSpPr>
            <p:cNvPr id="32" name="Rounded Rectangle 31"/>
            <p:cNvSpPr/>
            <p:nvPr/>
          </p:nvSpPr>
          <p:spPr>
            <a:xfrm>
              <a:off x="0" y="1687019"/>
              <a:ext cx="8001000" cy="491399"/>
            </a:xfrm>
            <a:prstGeom prst="roundRect">
              <a:avLst>
                <a:gd name="adj" fmla="val 19251"/>
              </a:avLst>
            </a:prstGeom>
            <a:gradFill rotWithShape="1">
              <a:gsLst>
                <a:gs pos="0">
                  <a:srgbClr val="FCC704">
                    <a:hueOff val="0"/>
                    <a:satOff val="0"/>
                    <a:lumOff val="0"/>
                    <a:alphaOff val="0"/>
                    <a:tint val="50000"/>
                    <a:satMod val="300000"/>
                  </a:srgbClr>
                </a:gs>
                <a:gs pos="35000">
                  <a:srgbClr val="FCC704">
                    <a:hueOff val="0"/>
                    <a:satOff val="0"/>
                    <a:lumOff val="0"/>
                    <a:alphaOff val="0"/>
                    <a:tint val="37000"/>
                    <a:satMod val="300000"/>
                  </a:srgbClr>
                </a:gs>
                <a:gs pos="100000">
                  <a:srgbClr val="FCC704">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p3d prstMaterial="dkEdge">
              <a:bevelT w="8200" h="38100"/>
            </a:sp3d>
          </p:spPr>
        </p:sp>
        <p:sp>
          <p:nvSpPr>
            <p:cNvPr id="33" name="Rounded Rectangle 10"/>
            <p:cNvSpPr/>
            <p:nvPr/>
          </p:nvSpPr>
          <p:spPr>
            <a:xfrm>
              <a:off x="104339" y="1603641"/>
              <a:ext cx="7872672" cy="625332"/>
            </a:xfrm>
            <a:prstGeom prst="rect">
              <a:avLst/>
            </a:prstGeom>
            <a:noFill/>
            <a:ln>
              <a:noFill/>
            </a:ln>
            <a:effectLst/>
            <a:sp3d/>
          </p:spPr>
          <p:txBody>
            <a:bodyPr lIns="80010" tIns="80010" rIns="80010" bIns="80010" spcCol="1270" anchor="ctr"/>
            <a:lstStyle/>
            <a:p>
              <a:pPr algn="ctr" defTabSz="933450" fontAlgn="auto">
                <a:lnSpc>
                  <a:spcPct val="90000"/>
                </a:lnSpc>
                <a:spcAft>
                  <a:spcPct val="35000"/>
                </a:spcAft>
                <a:defRPr/>
              </a:pPr>
              <a:r>
                <a:rPr lang="en-US" sz="2800" b="1" dirty="0">
                  <a:solidFill>
                    <a:srgbClr val="003B76"/>
                  </a:solidFill>
                  <a:latin typeface="Times New Roman" pitchFamily="18" charset="0"/>
                  <a:cs typeface="Times New Roman" pitchFamily="18" charset="0"/>
                </a:rPr>
                <a:t>Employment services </a:t>
              </a:r>
              <a:endParaRPr lang="en-US" sz="2800" b="1" dirty="0" smtClean="0">
                <a:solidFill>
                  <a:srgbClr val="003B76"/>
                </a:solidFill>
                <a:latin typeface="Times New Roman" pitchFamily="18" charset="0"/>
                <a:cs typeface="Times New Roman" pitchFamily="18" charset="0"/>
              </a:endParaRPr>
            </a:p>
            <a:p>
              <a:pPr algn="ctr" defTabSz="933450" fontAlgn="auto">
                <a:lnSpc>
                  <a:spcPct val="90000"/>
                </a:lnSpc>
                <a:spcAft>
                  <a:spcPct val="35000"/>
                </a:spcAft>
                <a:defRPr/>
              </a:pPr>
              <a:r>
                <a:rPr lang="en-US" sz="2800" b="1" dirty="0" smtClean="0">
                  <a:solidFill>
                    <a:srgbClr val="003B76"/>
                  </a:solidFill>
                  <a:latin typeface="Times New Roman" pitchFamily="18" charset="0"/>
                  <a:cs typeface="Times New Roman" pitchFamily="18" charset="0"/>
                </a:rPr>
                <a:t>General </a:t>
              </a:r>
              <a:r>
                <a:rPr lang="en-US" sz="2800" b="1" dirty="0">
                  <a:solidFill>
                    <a:srgbClr val="003B76"/>
                  </a:solidFill>
                  <a:latin typeface="Times New Roman" pitchFamily="18" charset="0"/>
                  <a:cs typeface="Times New Roman" pitchFamily="18" charset="0"/>
                </a:rPr>
                <a:t>Directorate</a:t>
              </a:r>
            </a:p>
          </p:txBody>
        </p:sp>
      </p:grpSp>
      <p:sp>
        <p:nvSpPr>
          <p:cNvPr id="62" name="AutoShape 7"/>
          <p:cNvSpPr>
            <a:spLocks noChangeArrowheads="1"/>
          </p:cNvSpPr>
          <p:nvPr/>
        </p:nvSpPr>
        <p:spPr bwMode="auto">
          <a:xfrm rot="19124064">
            <a:off x="5628961" y="2866070"/>
            <a:ext cx="482600" cy="339725"/>
          </a:xfrm>
          <a:prstGeom prst="rightArrow">
            <a:avLst>
              <a:gd name="adj1" fmla="val 50000"/>
              <a:gd name="adj2" fmla="val 33272"/>
            </a:avLst>
          </a:prstGeom>
          <a:solidFill>
            <a:schemeClr val="accent1">
              <a:lumMod val="40000"/>
              <a:lumOff val="60000"/>
            </a:schemeClr>
          </a:solidFill>
          <a:ln w="9525">
            <a:solidFill>
              <a:srgbClr val="000000"/>
            </a:solidFill>
            <a:miter lim="800000"/>
            <a:headEnd/>
            <a:tailEnd/>
          </a:ln>
        </p:spPr>
        <p:txBody>
          <a:bodyPr wrap="none" anchor="ctr"/>
          <a:lstStyle/>
          <a:p>
            <a:pPr algn="ctr" fontAlgn="auto">
              <a:spcBef>
                <a:spcPts val="0"/>
              </a:spcBef>
              <a:spcAft>
                <a:spcPts val="0"/>
              </a:spcAft>
              <a:defRPr/>
            </a:pPr>
            <a:endParaRPr lang="bg-BG" kern="0">
              <a:solidFill>
                <a:sysClr val="windowText" lastClr="000000"/>
              </a:solidFill>
              <a:latin typeface="Verdana" pitchFamily="34" charset="0"/>
              <a:cs typeface="+mn-cs"/>
            </a:endParaRPr>
          </a:p>
        </p:txBody>
      </p:sp>
      <p:sp>
        <p:nvSpPr>
          <p:cNvPr id="63" name="AutoShape 7"/>
          <p:cNvSpPr>
            <a:spLocks noChangeArrowheads="1"/>
          </p:cNvSpPr>
          <p:nvPr/>
        </p:nvSpPr>
        <p:spPr bwMode="auto">
          <a:xfrm rot="1472115">
            <a:off x="5772876" y="4161935"/>
            <a:ext cx="482600" cy="339725"/>
          </a:xfrm>
          <a:prstGeom prst="rightArrow">
            <a:avLst>
              <a:gd name="adj1" fmla="val 50000"/>
              <a:gd name="adj2" fmla="val 33272"/>
            </a:avLst>
          </a:prstGeom>
          <a:solidFill>
            <a:schemeClr val="accent1">
              <a:lumMod val="40000"/>
              <a:lumOff val="60000"/>
            </a:schemeClr>
          </a:solidFill>
          <a:ln w="9525">
            <a:solidFill>
              <a:srgbClr val="000000"/>
            </a:solidFill>
            <a:miter lim="800000"/>
            <a:headEnd/>
            <a:tailEnd/>
          </a:ln>
        </p:spPr>
        <p:txBody>
          <a:bodyPr wrap="none" anchor="ctr"/>
          <a:lstStyle/>
          <a:p>
            <a:pPr algn="ctr" fontAlgn="auto">
              <a:spcBef>
                <a:spcPts val="0"/>
              </a:spcBef>
              <a:spcAft>
                <a:spcPts val="0"/>
              </a:spcAft>
              <a:defRPr/>
            </a:pPr>
            <a:endParaRPr lang="bg-BG" kern="0">
              <a:solidFill>
                <a:sysClr val="windowText" lastClr="000000"/>
              </a:solidFill>
              <a:latin typeface="Verdana" pitchFamily="34" charset="0"/>
              <a:cs typeface="+mn-cs"/>
            </a:endParaRPr>
          </a:p>
        </p:txBody>
      </p:sp>
      <p:grpSp>
        <p:nvGrpSpPr>
          <p:cNvPr id="23" name="Group 81"/>
          <p:cNvGrpSpPr/>
          <p:nvPr/>
        </p:nvGrpSpPr>
        <p:grpSpPr>
          <a:xfrm>
            <a:off x="1547664" y="5661248"/>
            <a:ext cx="5760640" cy="491399"/>
            <a:chOff x="0" y="1135139"/>
            <a:chExt cx="8001000" cy="491399"/>
          </a:xfrm>
          <a:scene3d>
            <a:camera prst="orthographicFront"/>
            <a:lightRig rig="flat" dir="t"/>
          </a:scene3d>
        </p:grpSpPr>
        <p:sp>
          <p:nvSpPr>
            <p:cNvPr id="24" name="Rounded Rectangle 82"/>
            <p:cNvSpPr/>
            <p:nvPr/>
          </p:nvSpPr>
          <p:spPr>
            <a:xfrm>
              <a:off x="0" y="1135139"/>
              <a:ext cx="8001000" cy="491399"/>
            </a:xfrm>
            <a:prstGeom prst="roundRect">
              <a:avLst/>
            </a:prstGeom>
            <a:gradFill rotWithShape="1">
              <a:gsLst>
                <a:gs pos="0">
                  <a:srgbClr val="FCC704">
                    <a:hueOff val="0"/>
                    <a:satOff val="0"/>
                    <a:lumOff val="0"/>
                    <a:alphaOff val="0"/>
                    <a:tint val="50000"/>
                    <a:satMod val="300000"/>
                  </a:srgbClr>
                </a:gs>
                <a:gs pos="35000">
                  <a:srgbClr val="FCC704">
                    <a:hueOff val="0"/>
                    <a:satOff val="0"/>
                    <a:lumOff val="0"/>
                    <a:alphaOff val="0"/>
                    <a:tint val="37000"/>
                    <a:satMod val="300000"/>
                  </a:srgbClr>
                </a:gs>
                <a:gs pos="100000">
                  <a:srgbClr val="FCC704">
                    <a:hueOff val="0"/>
                    <a:satOff val="0"/>
                    <a:lumOff val="0"/>
                    <a:alphaOff val="0"/>
                    <a:tint val="15000"/>
                    <a:satMod val="350000"/>
                  </a:srgbClr>
                </a:gs>
              </a:gsLst>
              <a:lin ang="16200000" scaled="1"/>
            </a:gradFill>
            <a:ln>
              <a:noFill/>
            </a:ln>
            <a:effectLst>
              <a:outerShdw blurRad="40000" dist="20000" dir="5400000" rotWithShape="0">
                <a:srgbClr val="000000">
                  <a:alpha val="38000"/>
                </a:srgbClr>
              </a:outerShdw>
            </a:effectLst>
            <a:sp3d prstMaterial="dkEdge">
              <a:bevelT w="8200" h="38100"/>
            </a:sp3d>
          </p:spPr>
          <p:txBody>
            <a:bodyPr/>
            <a:lstStyle/>
            <a:p>
              <a:pPr>
                <a:defRPr/>
              </a:pPr>
              <a:endParaRPr lang="en-US" b="1" dirty="0">
                <a:latin typeface="Times New Roman" pitchFamily="18" charset="0"/>
                <a:cs typeface="Times New Roman" pitchFamily="18" charset="0"/>
              </a:endParaRPr>
            </a:p>
          </p:txBody>
        </p:sp>
        <p:sp>
          <p:nvSpPr>
            <p:cNvPr id="25" name="Rounded Rectangle 8"/>
            <p:cNvSpPr/>
            <p:nvPr/>
          </p:nvSpPr>
          <p:spPr>
            <a:xfrm>
              <a:off x="560069" y="1159127"/>
              <a:ext cx="7416942" cy="443423"/>
            </a:xfrm>
            <a:prstGeom prst="rect">
              <a:avLst/>
            </a:prstGeom>
            <a:noFill/>
            <a:ln>
              <a:noFill/>
            </a:ln>
            <a:effectLst/>
            <a:sp3d/>
          </p:spPr>
          <p:txBody>
            <a:bodyPr lIns="80010" tIns="80010" rIns="80010" bIns="80010" spcCol="1270" anchor="ctr"/>
            <a:lstStyle/>
            <a:p>
              <a:pPr algn="ctr" defTabSz="933450" fontAlgn="auto">
                <a:lnSpc>
                  <a:spcPct val="90000"/>
                </a:lnSpc>
                <a:spcAft>
                  <a:spcPct val="35000"/>
                </a:spcAft>
                <a:defRPr/>
              </a:pPr>
              <a:r>
                <a:rPr lang="en-US" sz="2100" b="1" dirty="0">
                  <a:solidFill>
                    <a:srgbClr val="003B76"/>
                  </a:solidFill>
                  <a:latin typeface="Times New Roman" pitchFamily="18" charset="0"/>
                  <a:cs typeface="Times New Roman" pitchFamily="18" charset="0"/>
                </a:rPr>
                <a:t>Analyses, Monitoring and Planning Directorate</a:t>
              </a:r>
            </a:p>
          </p:txBody>
        </p:sp>
      </p:gr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315" name="Chart 6"/>
          <p:cNvGraphicFramePr>
            <a:graphicFrameLocks/>
          </p:cNvGraphicFramePr>
          <p:nvPr/>
        </p:nvGraphicFramePr>
        <p:xfrm>
          <a:off x="633413" y="908720"/>
          <a:ext cx="7755011" cy="4680520"/>
        </p:xfrm>
        <a:graphic>
          <a:graphicData uri="http://schemas.openxmlformats.org/presentationml/2006/ole">
            <p:oleObj spid="_x0000_s2050" name="Worksheet" r:id="rId3" imgW="7953443" imgH="4981485" progId="Excel.Sheet.8">
              <p:embed/>
            </p:oleObj>
          </a:graphicData>
        </a:graphic>
      </p:graphicFrame>
      <p:sp>
        <p:nvSpPr>
          <p:cNvPr id="2" name="Заглавие 1"/>
          <p:cNvSpPr>
            <a:spLocks noGrp="1"/>
          </p:cNvSpPr>
          <p:nvPr>
            <p:ph type="title"/>
          </p:nvPr>
        </p:nvSpPr>
        <p:spPr>
          <a:xfrm>
            <a:off x="539552" y="332656"/>
            <a:ext cx="8305800" cy="636680"/>
          </a:xfrm>
          <a:extLst>
            <a:ext uri="{909E8E84-426E-40DD-AFC4-6F175D3DCCD1}"/>
            <a:ext uri="{91240B29-F687-4F45-9708-019B960494DF}"/>
          </a:extLst>
        </p:spPr>
        <p:txBody>
          <a:bodyPr/>
          <a:lstStyle/>
          <a:p>
            <a:pPr algn="ctr" eaLnBrk="1" hangingPunct="1">
              <a:defRPr/>
            </a:pPr>
            <a:r>
              <a:rPr lang="en-US" sz="2400" b="1" dirty="0" smtClean="0">
                <a:solidFill>
                  <a:schemeClr val="accent1">
                    <a:lumMod val="60000"/>
                    <a:lumOff val="40000"/>
                  </a:schemeClr>
                </a:solidFill>
                <a:latin typeface="Times New Roman" pitchFamily="18" charset="0"/>
                <a:cs typeface="Times New Roman" pitchFamily="18" charset="0"/>
              </a:rPr>
              <a:t>UNEMPLOYMENT - 2016 BY DATA EA</a:t>
            </a:r>
            <a:endParaRPr lang="bg-BG" sz="2400" b="1" dirty="0">
              <a:solidFill>
                <a:schemeClr val="accent1">
                  <a:lumMod val="60000"/>
                  <a:lumOff val="40000"/>
                </a:schemeClr>
              </a:solidFill>
              <a:latin typeface="Times New Roman" pitchFamily="18" charset="0"/>
              <a:cs typeface="Times New Roman" pitchFamily="18" charset="0"/>
            </a:endParaRPr>
          </a:p>
        </p:txBody>
      </p:sp>
      <p:sp>
        <p:nvSpPr>
          <p:cNvPr id="4" name="Текстово поле 3"/>
          <p:cNvSpPr txBox="1"/>
          <p:nvPr/>
        </p:nvSpPr>
        <p:spPr>
          <a:xfrm>
            <a:off x="1547664" y="5661248"/>
            <a:ext cx="5832648" cy="1077218"/>
          </a:xfrm>
          <a:prstGeom prst="rect">
            <a:avLst/>
          </a:prstGeom>
          <a:noFill/>
        </p:spPr>
        <p:txBody>
          <a:bodyPr wrap="square" rtlCol="0">
            <a:spAutoFit/>
          </a:bodyPr>
          <a:lstStyle/>
          <a:p>
            <a:r>
              <a:rPr lang="en-GB" sz="1600" b="1" u="sng" dirty="0" smtClean="0">
                <a:solidFill>
                  <a:srgbClr val="0070C0"/>
                </a:solidFill>
                <a:latin typeface="Verdana" pitchFamily="34" charset="0"/>
                <a:ea typeface="Verdana" pitchFamily="34" charset="0"/>
                <a:cs typeface="Verdana" pitchFamily="34" charset="0"/>
              </a:rPr>
              <a:t>Up to</a:t>
            </a:r>
            <a:r>
              <a:rPr lang="bg-BG" sz="1600" b="1" u="sng" dirty="0" smtClean="0">
                <a:solidFill>
                  <a:srgbClr val="0070C0"/>
                </a:solidFill>
                <a:latin typeface="Verdana" pitchFamily="34" charset="0"/>
                <a:ea typeface="Verdana" pitchFamily="34" charset="0"/>
                <a:cs typeface="Verdana" pitchFamily="34" charset="0"/>
              </a:rPr>
              <a:t> 30.09.2017: </a:t>
            </a:r>
          </a:p>
          <a:p>
            <a:r>
              <a:rPr lang="bg-BG" sz="1600" b="1" dirty="0" smtClean="0">
                <a:solidFill>
                  <a:srgbClr val="0070C0"/>
                </a:solidFill>
                <a:latin typeface="Verdana" pitchFamily="34" charset="0"/>
                <a:ea typeface="Verdana" pitchFamily="34" charset="0"/>
                <a:cs typeface="Verdana" pitchFamily="34" charset="0"/>
              </a:rPr>
              <a:t>- 240 139 </a:t>
            </a:r>
            <a:r>
              <a:rPr lang="en-GB" sz="1600" b="1" dirty="0" smtClean="0">
                <a:solidFill>
                  <a:srgbClr val="0070C0"/>
                </a:solidFill>
                <a:latin typeface="Verdana" pitchFamily="34" charset="0"/>
                <a:ea typeface="Verdana" pitchFamily="34" charset="0"/>
                <a:cs typeface="Verdana" pitchFamily="34" charset="0"/>
              </a:rPr>
              <a:t>monthly average number of unemployed</a:t>
            </a:r>
            <a:r>
              <a:rPr lang="bg-BG" sz="1600" b="1" dirty="0" smtClean="0">
                <a:solidFill>
                  <a:srgbClr val="0070C0"/>
                </a:solidFill>
                <a:latin typeface="Verdana" pitchFamily="34" charset="0"/>
                <a:ea typeface="Verdana" pitchFamily="34" charset="0"/>
                <a:cs typeface="Verdana" pitchFamily="34" charset="0"/>
              </a:rPr>
              <a:t> </a:t>
            </a:r>
            <a:r>
              <a:rPr lang="en-GB" sz="1600" b="1" dirty="0" smtClean="0">
                <a:solidFill>
                  <a:srgbClr val="0070C0"/>
                </a:solidFill>
                <a:latin typeface="Verdana" pitchFamily="34" charset="0"/>
                <a:ea typeface="Verdana" pitchFamily="34" charset="0"/>
                <a:cs typeface="Verdana" pitchFamily="34" charset="0"/>
              </a:rPr>
              <a:t>registered in Labour offices</a:t>
            </a:r>
            <a:r>
              <a:rPr lang="bg-BG" sz="1600" b="1" dirty="0" smtClean="0">
                <a:solidFill>
                  <a:srgbClr val="0070C0"/>
                </a:solidFill>
                <a:latin typeface="Verdana" pitchFamily="34" charset="0"/>
                <a:ea typeface="Verdana" pitchFamily="34" charset="0"/>
                <a:cs typeface="Verdana" pitchFamily="34" charset="0"/>
              </a:rPr>
              <a:t>;</a:t>
            </a:r>
          </a:p>
          <a:p>
            <a:r>
              <a:rPr lang="bg-BG" sz="1600" b="1" dirty="0" smtClean="0">
                <a:solidFill>
                  <a:srgbClr val="0070C0"/>
                </a:solidFill>
                <a:latin typeface="Verdana" pitchFamily="34" charset="0"/>
                <a:ea typeface="Verdana" pitchFamily="34" charset="0"/>
                <a:cs typeface="Verdana" pitchFamily="34" charset="0"/>
              </a:rPr>
              <a:t>- 7,3% </a:t>
            </a:r>
            <a:r>
              <a:rPr lang="en-GB" sz="1600" b="1" dirty="0" smtClean="0">
                <a:solidFill>
                  <a:srgbClr val="0070C0"/>
                </a:solidFill>
                <a:latin typeface="Verdana" pitchFamily="34" charset="0"/>
                <a:ea typeface="Verdana" pitchFamily="34" charset="0"/>
                <a:cs typeface="Verdana" pitchFamily="34" charset="0"/>
              </a:rPr>
              <a:t>unemployment rate</a:t>
            </a:r>
            <a:endParaRPr lang="bg-BG" dirty="0"/>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95536" y="260648"/>
            <a:ext cx="8305800" cy="564672"/>
          </a:xfrm>
          <a:extLst>
            <a:ext uri="{909E8E84-426E-40DD-AFC4-6F175D3DCCD1}"/>
            <a:ext uri="{91240B29-F687-4F45-9708-019B960494DF}"/>
          </a:extLst>
        </p:spPr>
        <p:txBody>
          <a:bodyPr/>
          <a:lstStyle/>
          <a:p>
            <a:pPr algn="ctr" eaLnBrk="1" hangingPunct="1">
              <a:defRPr/>
            </a:pPr>
            <a:r>
              <a:rPr lang="en-US" sz="2400" dirty="0" smtClean="0">
                <a:solidFill>
                  <a:schemeClr val="accent5">
                    <a:lumMod val="75000"/>
                  </a:schemeClr>
                </a:solidFill>
                <a:latin typeface="Times New Roman" pitchFamily="18" charset="0"/>
                <a:cs typeface="Times New Roman" pitchFamily="18" charset="0"/>
              </a:rPr>
              <a:t>UNEMPLOYED IN LOSS OF LABOR MARKET</a:t>
            </a:r>
            <a:endParaRPr lang="bg-BG" sz="2400" b="1" dirty="0">
              <a:solidFill>
                <a:schemeClr val="accent5">
                  <a:lumMod val="75000"/>
                </a:schemeClr>
              </a:solidFill>
              <a:latin typeface="Times New Roman" pitchFamily="18" charset="0"/>
              <a:cs typeface="Times New Roman" pitchFamily="18" charset="0"/>
            </a:endParaRPr>
          </a:p>
        </p:txBody>
      </p:sp>
      <p:sp>
        <p:nvSpPr>
          <p:cNvPr id="26626" name="Slide Number Placeholder 6"/>
          <p:cNvSpPr>
            <a:spLocks noGrp="1"/>
          </p:cNvSpPr>
          <p:nvPr>
            <p:ph type="sldNum" sz="quarter" idx="11"/>
          </p:nvPr>
        </p:nvSpPr>
        <p:spPr bwMode="auto">
          <a:xfrm>
            <a:off x="6553200" y="6324600"/>
            <a:ext cx="2133600" cy="396875"/>
          </a:xfrm>
          <a:noFill/>
          <a:ln>
            <a:miter lim="800000"/>
            <a:headEnd/>
            <a:tailEnd/>
          </a:ln>
        </p:spPr>
        <p:txBody>
          <a:bodyPr wrap="square" numCol="1" anchorCtr="0" compatLnSpc="1">
            <a:prstTxWarp prst="textNoShape">
              <a:avLst/>
            </a:prstTxWarp>
          </a:bodyPr>
          <a:lstStyle/>
          <a:p>
            <a:fld id="{F786CB07-4389-409A-BD5E-5304C0CDB396}" type="slidenum">
              <a:rPr lang="bg-BG" altLang="bg-BG" sz="1400" smtClean="0">
                <a:solidFill>
                  <a:schemeClr val="tx1"/>
                </a:solidFill>
              </a:rPr>
              <a:pPr/>
              <a:t>4</a:t>
            </a:fld>
            <a:endParaRPr lang="bg-BG" altLang="bg-BG" sz="1400" dirty="0" smtClean="0">
              <a:solidFill>
                <a:schemeClr val="tx1"/>
              </a:solidFill>
            </a:endParaRPr>
          </a:p>
        </p:txBody>
      </p:sp>
      <p:sp>
        <p:nvSpPr>
          <p:cNvPr id="26627" name="Rectangle 8"/>
          <p:cNvSpPr>
            <a:spLocks noChangeArrowheads="1"/>
          </p:cNvSpPr>
          <p:nvPr/>
        </p:nvSpPr>
        <p:spPr bwMode="auto">
          <a:xfrm>
            <a:off x="0" y="6381328"/>
            <a:ext cx="2442989" cy="276999"/>
          </a:xfrm>
          <a:prstGeom prst="rect">
            <a:avLst/>
          </a:prstGeom>
          <a:noFill/>
          <a:ln w="9525">
            <a:noFill/>
            <a:miter lim="800000"/>
            <a:headEnd/>
            <a:tailEnd/>
          </a:ln>
        </p:spPr>
        <p:txBody>
          <a:bodyPr wrap="square">
            <a:spAutoFit/>
          </a:bodyPr>
          <a:lstStyle/>
          <a:p>
            <a:pPr algn="ctr"/>
            <a:r>
              <a:rPr lang="bg-BG" altLang="bg-BG" sz="1200" dirty="0"/>
              <a:t>По данни на АЗ</a:t>
            </a:r>
          </a:p>
        </p:txBody>
      </p:sp>
      <p:graphicFrame>
        <p:nvGraphicFramePr>
          <p:cNvPr id="7" name="Chart 6"/>
          <p:cNvGraphicFramePr>
            <a:graphicFrameLocks/>
          </p:cNvGraphicFramePr>
          <p:nvPr/>
        </p:nvGraphicFramePr>
        <p:xfrm>
          <a:off x="827584" y="1052736"/>
          <a:ext cx="7776864" cy="3816424"/>
        </p:xfrm>
        <a:graphic>
          <a:graphicData uri="http://schemas.openxmlformats.org/drawingml/2006/chart">
            <c:chart xmlns:c="http://schemas.openxmlformats.org/drawingml/2006/chart" xmlns:r="http://schemas.openxmlformats.org/officeDocument/2006/relationships" r:id="rId3"/>
          </a:graphicData>
        </a:graphic>
      </p:graphicFrame>
      <p:sp>
        <p:nvSpPr>
          <p:cNvPr id="6" name="Текстово поле 5"/>
          <p:cNvSpPr txBox="1"/>
          <p:nvPr/>
        </p:nvSpPr>
        <p:spPr>
          <a:xfrm>
            <a:off x="2699792" y="5157192"/>
            <a:ext cx="4968552" cy="1477328"/>
          </a:xfrm>
          <a:prstGeom prst="rect">
            <a:avLst/>
          </a:prstGeom>
          <a:gradFill flip="none" rotWithShape="1">
            <a:gsLst>
              <a:gs pos="0">
                <a:srgbClr val="FBEAC7"/>
              </a:gs>
              <a:gs pos="17999">
                <a:srgbClr val="FEE7F2"/>
              </a:gs>
              <a:gs pos="36000">
                <a:srgbClr val="FAC77D"/>
              </a:gs>
              <a:gs pos="61000">
                <a:srgbClr val="FBA97D"/>
              </a:gs>
              <a:gs pos="82001">
                <a:srgbClr val="FBD49C"/>
              </a:gs>
              <a:gs pos="100000">
                <a:srgbClr val="FEE7F2"/>
              </a:gs>
            </a:gsLst>
            <a:lin ang="10800000" scaled="1"/>
            <a:tileRect/>
          </a:gradFill>
        </p:spPr>
        <p:txBody>
          <a:bodyPr wrap="square" rtlCol="0">
            <a:spAutoFit/>
          </a:bodyPr>
          <a:lstStyle/>
          <a:p>
            <a:r>
              <a:rPr lang="en-GB" sz="1600" b="1" u="sng" dirty="0" smtClean="0">
                <a:solidFill>
                  <a:srgbClr val="0070C0"/>
                </a:solidFill>
                <a:latin typeface="+mj-lt"/>
                <a:ea typeface="Verdana" pitchFamily="34" charset="0"/>
                <a:cs typeface="Verdana" pitchFamily="34" charset="0"/>
              </a:rPr>
              <a:t>Up to</a:t>
            </a:r>
            <a:r>
              <a:rPr lang="bg-BG" sz="1600" b="1" u="sng" dirty="0" smtClean="0">
                <a:solidFill>
                  <a:srgbClr val="0070C0"/>
                </a:solidFill>
                <a:latin typeface="+mj-lt"/>
                <a:ea typeface="Verdana" pitchFamily="34" charset="0"/>
                <a:cs typeface="Verdana" pitchFamily="34" charset="0"/>
              </a:rPr>
              <a:t> 30.09.2017:</a:t>
            </a:r>
          </a:p>
          <a:p>
            <a:pPr>
              <a:buFontTx/>
              <a:buChar char="-"/>
            </a:pPr>
            <a:r>
              <a:rPr lang="en-GB" sz="1600" b="1" dirty="0" smtClean="0">
                <a:solidFill>
                  <a:srgbClr val="0070C0"/>
                </a:solidFill>
                <a:latin typeface="+mj-lt"/>
                <a:ea typeface="Verdana" pitchFamily="34" charset="0"/>
                <a:cs typeface="Verdana" pitchFamily="34" charset="0"/>
              </a:rPr>
              <a:t>LTU</a:t>
            </a:r>
            <a:r>
              <a:rPr lang="bg-BG" sz="1600" b="1" dirty="0" smtClean="0">
                <a:solidFill>
                  <a:srgbClr val="0070C0"/>
                </a:solidFill>
                <a:latin typeface="+mj-lt"/>
                <a:ea typeface="Verdana" pitchFamily="34" charset="0"/>
                <a:cs typeface="Verdana" pitchFamily="34" charset="0"/>
              </a:rPr>
              <a:t> - 91 724 </a:t>
            </a:r>
            <a:r>
              <a:rPr lang="en-GB" sz="1600" b="1" dirty="0" smtClean="0">
                <a:solidFill>
                  <a:srgbClr val="0070C0"/>
                </a:solidFill>
                <a:latin typeface="+mj-lt"/>
                <a:ea typeface="Verdana" pitchFamily="34" charset="0"/>
                <a:cs typeface="Verdana" pitchFamily="34" charset="0"/>
              </a:rPr>
              <a:t>persons</a:t>
            </a:r>
            <a:r>
              <a:rPr lang="bg-BG" sz="1600" b="1" dirty="0" smtClean="0">
                <a:solidFill>
                  <a:srgbClr val="0070C0"/>
                </a:solidFill>
                <a:latin typeface="+mj-lt"/>
                <a:ea typeface="Verdana" pitchFamily="34" charset="0"/>
                <a:cs typeface="Verdana" pitchFamily="34" charset="0"/>
              </a:rPr>
              <a:t>,</a:t>
            </a:r>
            <a:r>
              <a:rPr lang="bg-BG" sz="1600" dirty="0" smtClean="0">
                <a:solidFill>
                  <a:srgbClr val="0070C0"/>
                </a:solidFill>
                <a:latin typeface="+mj-lt"/>
                <a:ea typeface="Verdana" pitchFamily="34" charset="0"/>
                <a:cs typeface="Verdana" pitchFamily="34" charset="0"/>
              </a:rPr>
              <a:t> </a:t>
            </a:r>
            <a:r>
              <a:rPr lang="bg-BG" sz="1600" b="1" dirty="0" smtClean="0">
                <a:solidFill>
                  <a:srgbClr val="0070C0"/>
                </a:solidFill>
                <a:latin typeface="+mj-lt"/>
                <a:ea typeface="Verdana" pitchFamily="34" charset="0"/>
                <a:cs typeface="Verdana" pitchFamily="34" charset="0"/>
              </a:rPr>
              <a:t>38,2%</a:t>
            </a:r>
            <a:r>
              <a:rPr lang="en-GB" sz="1600" b="1" dirty="0" smtClean="0">
                <a:solidFill>
                  <a:srgbClr val="0070C0"/>
                </a:solidFill>
                <a:latin typeface="+mj-lt"/>
                <a:ea typeface="Verdana" pitchFamily="34" charset="0"/>
                <a:cs typeface="Verdana" pitchFamily="34" charset="0"/>
              </a:rPr>
              <a:t> from the total number </a:t>
            </a:r>
            <a:r>
              <a:rPr lang="bg-BG" sz="1600" dirty="0" smtClean="0">
                <a:solidFill>
                  <a:srgbClr val="0070C0"/>
                </a:solidFill>
                <a:latin typeface="+mj-lt"/>
                <a:ea typeface="Verdana" pitchFamily="34" charset="0"/>
                <a:cs typeface="Verdana" pitchFamily="34" charset="0"/>
              </a:rPr>
              <a:t> (49,3% </a:t>
            </a:r>
            <a:r>
              <a:rPr lang="en-GB" sz="1600" dirty="0" smtClean="0">
                <a:solidFill>
                  <a:srgbClr val="0070C0"/>
                </a:solidFill>
                <a:latin typeface="+mj-lt"/>
                <a:ea typeface="Verdana" pitchFamily="34" charset="0"/>
                <a:cs typeface="Verdana" pitchFamily="34" charset="0"/>
              </a:rPr>
              <a:t>in</a:t>
            </a:r>
            <a:r>
              <a:rPr lang="bg-BG" sz="1600" dirty="0" smtClean="0">
                <a:solidFill>
                  <a:srgbClr val="0070C0"/>
                </a:solidFill>
                <a:latin typeface="+mj-lt"/>
                <a:ea typeface="Verdana" pitchFamily="34" charset="0"/>
                <a:cs typeface="Verdana" pitchFamily="34" charset="0"/>
              </a:rPr>
              <a:t> 2016)</a:t>
            </a:r>
            <a:r>
              <a:rPr lang="bg-BG" sz="1600" b="1" dirty="0" smtClean="0">
                <a:solidFill>
                  <a:srgbClr val="0070C0"/>
                </a:solidFill>
                <a:latin typeface="+mj-lt"/>
                <a:ea typeface="Verdana" pitchFamily="34" charset="0"/>
                <a:cs typeface="Verdana" pitchFamily="34" charset="0"/>
              </a:rPr>
              <a:t>;</a:t>
            </a:r>
          </a:p>
          <a:p>
            <a:pPr>
              <a:buFontTx/>
              <a:buChar char="-"/>
            </a:pPr>
            <a:r>
              <a:rPr lang="en-GB" sz="1400" b="1" dirty="0" smtClean="0">
                <a:solidFill>
                  <a:srgbClr val="0070C0"/>
                </a:solidFill>
                <a:latin typeface="+mj-lt"/>
                <a:ea typeface="Verdana" pitchFamily="34" charset="0"/>
                <a:cs typeface="Verdana" pitchFamily="34" charset="0"/>
              </a:rPr>
              <a:t>Youths up to</a:t>
            </a:r>
            <a:r>
              <a:rPr lang="bg-BG" sz="1400" b="1" dirty="0" smtClean="0">
                <a:solidFill>
                  <a:srgbClr val="0070C0"/>
                </a:solidFill>
                <a:latin typeface="+mj-lt"/>
                <a:ea typeface="Verdana" pitchFamily="34" charset="0"/>
                <a:cs typeface="Verdana" pitchFamily="34" charset="0"/>
              </a:rPr>
              <a:t> 29 – 8,7%; </a:t>
            </a:r>
          </a:p>
          <a:p>
            <a:pPr>
              <a:buFontTx/>
              <a:buChar char="-"/>
            </a:pPr>
            <a:r>
              <a:rPr lang="en-GB" sz="1400" b="1" dirty="0" smtClean="0">
                <a:solidFill>
                  <a:srgbClr val="0070C0"/>
                </a:solidFill>
                <a:latin typeface="+mj-lt"/>
                <a:ea typeface="Verdana" pitchFamily="34" charset="0"/>
                <a:cs typeface="Verdana" pitchFamily="34" charset="0"/>
              </a:rPr>
              <a:t>Unemployed over</a:t>
            </a:r>
            <a:r>
              <a:rPr lang="bg-BG" sz="1400" b="1" dirty="0" smtClean="0">
                <a:solidFill>
                  <a:srgbClr val="0070C0"/>
                </a:solidFill>
                <a:latin typeface="+mj-lt"/>
                <a:ea typeface="Verdana" pitchFamily="34" charset="0"/>
                <a:cs typeface="Verdana" pitchFamily="34" charset="0"/>
              </a:rPr>
              <a:t> 50 – 39,7%; </a:t>
            </a:r>
          </a:p>
          <a:p>
            <a:pPr>
              <a:buFontTx/>
              <a:buChar char="-"/>
            </a:pPr>
            <a:r>
              <a:rPr lang="en-GB" sz="1400" b="1" dirty="0" smtClean="0">
                <a:solidFill>
                  <a:srgbClr val="0070C0"/>
                </a:solidFill>
                <a:latin typeface="+mj-lt"/>
                <a:ea typeface="Verdana" pitchFamily="34" charset="0"/>
                <a:cs typeface="Verdana" pitchFamily="34" charset="0"/>
              </a:rPr>
              <a:t>Unqualified</a:t>
            </a:r>
            <a:r>
              <a:rPr lang="bg-BG" sz="1400" b="1" dirty="0" smtClean="0">
                <a:solidFill>
                  <a:srgbClr val="0070C0"/>
                </a:solidFill>
                <a:latin typeface="+mj-lt"/>
                <a:ea typeface="Verdana" pitchFamily="34" charset="0"/>
                <a:cs typeface="Verdana" pitchFamily="34" charset="0"/>
              </a:rPr>
              <a:t> – 46,1% </a:t>
            </a:r>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лавие 2"/>
          <p:cNvSpPr>
            <a:spLocks noGrp="1"/>
          </p:cNvSpPr>
          <p:nvPr>
            <p:ph type="title"/>
          </p:nvPr>
        </p:nvSpPr>
        <p:spPr>
          <a:xfrm>
            <a:off x="457200" y="274638"/>
            <a:ext cx="7467600" cy="490066"/>
          </a:xfrm>
        </p:spPr>
        <p:txBody>
          <a:bodyPr>
            <a:normAutofit/>
          </a:bodyPr>
          <a:lstStyle/>
          <a:p>
            <a:pPr algn="ctr" eaLnBrk="1" fontAlgn="auto" hangingPunct="1">
              <a:spcAft>
                <a:spcPts val="0"/>
              </a:spcAft>
              <a:defRPr/>
            </a:pPr>
            <a:r>
              <a:rPr lang="en-GB" sz="2400" b="1" dirty="0" smtClean="0">
                <a:latin typeface="Verdana" pitchFamily="34" charset="0"/>
                <a:ea typeface="Verdana" pitchFamily="34" charset="0"/>
                <a:cs typeface="Verdana" pitchFamily="34" charset="0"/>
              </a:rPr>
              <a:t>LONG-TERM UNEMPLOYED</a:t>
            </a:r>
            <a:endParaRPr lang="bg-BG" sz="2400" b="1" dirty="0">
              <a:latin typeface="Verdana" pitchFamily="34" charset="0"/>
              <a:ea typeface="Verdana" pitchFamily="34" charset="0"/>
              <a:cs typeface="Verdana" pitchFamily="34" charset="0"/>
            </a:endParaRPr>
          </a:p>
        </p:txBody>
      </p:sp>
      <p:graphicFrame>
        <p:nvGraphicFramePr>
          <p:cNvPr id="4" name="Контейнер за съдържание 3"/>
          <p:cNvGraphicFramePr>
            <a:graphicFrameLocks noGrp="1"/>
          </p:cNvGraphicFramePr>
          <p:nvPr>
            <p:ph sz="quarter" idx="1"/>
          </p:nvPr>
        </p:nvGraphicFramePr>
        <p:xfrm>
          <a:off x="4860032" y="1196752"/>
          <a:ext cx="3816424" cy="4536504"/>
        </p:xfrm>
        <a:graphic>
          <a:graphicData uri="http://schemas.openxmlformats.org/drawingml/2006/chart">
            <c:chart xmlns:c="http://schemas.openxmlformats.org/drawingml/2006/chart" xmlns:r="http://schemas.openxmlformats.org/officeDocument/2006/relationships" r:id="rId2"/>
          </a:graphicData>
        </a:graphic>
      </p:graphicFrame>
      <p:sp>
        <p:nvSpPr>
          <p:cNvPr id="13316" name="Rectangle 1"/>
          <p:cNvSpPr>
            <a:spLocks noChangeArrowheads="1"/>
          </p:cNvSpPr>
          <p:nvPr/>
        </p:nvSpPr>
        <p:spPr bwMode="auto">
          <a:xfrm>
            <a:off x="323528" y="1333404"/>
            <a:ext cx="4536504" cy="4293483"/>
          </a:xfrm>
          <a:prstGeom prst="rect">
            <a:avLst/>
          </a:prstGeom>
          <a:noFill/>
          <a:ln w="9525">
            <a:noFill/>
            <a:miter lim="800000"/>
            <a:headEnd/>
            <a:tailEnd/>
          </a:ln>
        </p:spPr>
        <p:txBody>
          <a:bodyPr wrap="square" anchor="ctr">
            <a:spAutoFit/>
          </a:bodyPr>
          <a:lstStyle/>
          <a:p>
            <a:pPr indent="447675" algn="just" eaLnBrk="0" hangingPunct="0">
              <a:lnSpc>
                <a:spcPct val="150000"/>
              </a:lnSpc>
              <a:tabLst>
                <a:tab pos="630238" algn="l"/>
              </a:tabLst>
            </a:pPr>
            <a:r>
              <a:rPr lang="en-GB" sz="1400" dirty="0" smtClean="0">
                <a:latin typeface="Verdana" pitchFamily="34" charset="0"/>
              </a:rPr>
              <a:t>During the period January-September</a:t>
            </a:r>
            <a:r>
              <a:rPr lang="bg-BG" sz="1400" dirty="0" smtClean="0">
                <a:latin typeface="Verdana" pitchFamily="34" charset="0"/>
              </a:rPr>
              <a:t> </a:t>
            </a:r>
            <a:r>
              <a:rPr lang="bg-BG" sz="1400" dirty="0">
                <a:latin typeface="Verdana" pitchFamily="34" charset="0"/>
              </a:rPr>
              <a:t>2017 г</a:t>
            </a:r>
            <a:r>
              <a:rPr lang="bg-BG" sz="1400" dirty="0" smtClean="0">
                <a:latin typeface="Verdana" pitchFamily="34" charset="0"/>
              </a:rPr>
              <a:t>.:</a:t>
            </a:r>
          </a:p>
          <a:p>
            <a:pPr indent="447675" algn="just" eaLnBrk="0" hangingPunct="0">
              <a:lnSpc>
                <a:spcPct val="150000"/>
              </a:lnSpc>
              <a:buFont typeface="Wingdings" pitchFamily="2" charset="2"/>
              <a:buChar char="ü"/>
              <a:tabLst>
                <a:tab pos="630238" algn="l"/>
              </a:tabLst>
            </a:pPr>
            <a:r>
              <a:rPr lang="en-GB" sz="1400" dirty="0" smtClean="0">
                <a:latin typeface="Verdana" pitchFamily="34" charset="0"/>
              </a:rPr>
              <a:t>Significant decrease in the average monthly number of long-term unemployed</a:t>
            </a:r>
            <a:r>
              <a:rPr lang="bg-BG" sz="1400" dirty="0" smtClean="0">
                <a:latin typeface="Verdana" pitchFamily="34" charset="0"/>
              </a:rPr>
              <a:t> – </a:t>
            </a:r>
            <a:r>
              <a:rPr lang="en-GB" sz="1400" dirty="0" smtClean="0">
                <a:latin typeface="Verdana" pitchFamily="34" charset="0"/>
              </a:rPr>
              <a:t>by </a:t>
            </a:r>
            <a:r>
              <a:rPr lang="bg-BG" sz="1400" dirty="0" smtClean="0">
                <a:latin typeface="Verdana" pitchFamily="34" charset="0"/>
              </a:rPr>
              <a:t>26.0</a:t>
            </a:r>
            <a:r>
              <a:rPr lang="bg-BG" sz="1400" dirty="0">
                <a:latin typeface="Verdana" pitchFamily="34" charset="0"/>
              </a:rPr>
              <a:t>%, </a:t>
            </a:r>
            <a:r>
              <a:rPr lang="en-GB" sz="1400" dirty="0" smtClean="0">
                <a:latin typeface="Verdana" pitchFamily="34" charset="0"/>
              </a:rPr>
              <a:t>reaching </a:t>
            </a:r>
            <a:r>
              <a:rPr lang="bg-BG" sz="1400" b="1" dirty="0" smtClean="0">
                <a:latin typeface="Verdana" pitchFamily="34" charset="0"/>
              </a:rPr>
              <a:t>91</a:t>
            </a:r>
            <a:r>
              <a:rPr lang="bg-BG" sz="1400" b="1" dirty="0">
                <a:latin typeface="Verdana" pitchFamily="34" charset="0"/>
              </a:rPr>
              <a:t> 740</a:t>
            </a:r>
            <a:r>
              <a:rPr lang="bg-BG" sz="1400" dirty="0">
                <a:latin typeface="Verdana" pitchFamily="34" charset="0"/>
              </a:rPr>
              <a:t> </a:t>
            </a:r>
            <a:r>
              <a:rPr lang="en-GB" sz="1400" dirty="0" smtClean="0">
                <a:latin typeface="Verdana" pitchFamily="34" charset="0"/>
              </a:rPr>
              <a:t>persons</a:t>
            </a:r>
            <a:r>
              <a:rPr lang="en-US" sz="1400" dirty="0" smtClean="0">
                <a:latin typeface="Verdana" pitchFamily="34" charset="0"/>
              </a:rPr>
              <a:t>.</a:t>
            </a:r>
            <a:r>
              <a:rPr lang="bg-BG" sz="1400" dirty="0" smtClean="0">
                <a:latin typeface="Verdana" pitchFamily="34" charset="0"/>
              </a:rPr>
              <a:t> </a:t>
            </a:r>
            <a:endParaRPr lang="bg-BG" sz="1400" dirty="0">
              <a:latin typeface="Verdana" pitchFamily="34" charset="0"/>
            </a:endParaRPr>
          </a:p>
          <a:p>
            <a:pPr indent="447675" algn="just" eaLnBrk="0" hangingPunct="0">
              <a:lnSpc>
                <a:spcPct val="150000"/>
              </a:lnSpc>
              <a:buFont typeface="Wingdings" pitchFamily="2" charset="2"/>
              <a:buChar char="ü"/>
              <a:tabLst>
                <a:tab pos="630238" algn="l"/>
              </a:tabLst>
            </a:pPr>
            <a:r>
              <a:rPr lang="en-GB" sz="1400" dirty="0" smtClean="0">
                <a:latin typeface="Verdana" pitchFamily="34" charset="0"/>
              </a:rPr>
              <a:t>LTU’s share</a:t>
            </a:r>
            <a:r>
              <a:rPr lang="bg-BG" sz="1400" dirty="0" smtClean="0">
                <a:latin typeface="Verdana" pitchFamily="34" charset="0"/>
              </a:rPr>
              <a:t>- </a:t>
            </a:r>
            <a:r>
              <a:rPr lang="bg-BG" sz="1400" b="1" dirty="0" smtClean="0">
                <a:latin typeface="Verdana" pitchFamily="34" charset="0"/>
              </a:rPr>
              <a:t>38.2</a:t>
            </a:r>
            <a:r>
              <a:rPr lang="bg-BG" sz="1400" b="1" dirty="0">
                <a:latin typeface="Verdana" pitchFamily="34" charset="0"/>
              </a:rPr>
              <a:t>%</a:t>
            </a:r>
            <a:r>
              <a:rPr lang="bg-BG" sz="1400" dirty="0">
                <a:latin typeface="Verdana" pitchFamily="34" charset="0"/>
              </a:rPr>
              <a:t> </a:t>
            </a:r>
            <a:r>
              <a:rPr lang="en-GB" sz="1400" dirty="0" smtClean="0">
                <a:latin typeface="Verdana" pitchFamily="34" charset="0"/>
              </a:rPr>
              <a:t>from the total number of registered unemployed persons</a:t>
            </a:r>
            <a:r>
              <a:rPr lang="bg-BG" sz="1400" dirty="0" smtClean="0">
                <a:latin typeface="Verdana" pitchFamily="34" charset="0"/>
              </a:rPr>
              <a:t>(42.3</a:t>
            </a:r>
            <a:r>
              <a:rPr lang="bg-BG" sz="1400" dirty="0">
                <a:latin typeface="Verdana" pitchFamily="34" charset="0"/>
              </a:rPr>
              <a:t>% </a:t>
            </a:r>
            <a:r>
              <a:rPr lang="en-GB" sz="1400" dirty="0" smtClean="0">
                <a:latin typeface="Verdana" pitchFamily="34" charset="0"/>
              </a:rPr>
              <a:t>in</a:t>
            </a:r>
            <a:r>
              <a:rPr lang="bg-BG" sz="1400" dirty="0" smtClean="0">
                <a:latin typeface="Verdana" pitchFamily="34" charset="0"/>
              </a:rPr>
              <a:t> 2016)</a:t>
            </a:r>
            <a:endParaRPr lang="bg-BG" sz="1400" dirty="0">
              <a:latin typeface="Verdana" pitchFamily="34" charset="0"/>
            </a:endParaRPr>
          </a:p>
          <a:p>
            <a:pPr indent="447675" algn="just" eaLnBrk="0" hangingPunct="0">
              <a:lnSpc>
                <a:spcPct val="150000"/>
              </a:lnSpc>
              <a:buFont typeface="Wingdings" pitchFamily="2" charset="2"/>
              <a:buChar char="ü"/>
              <a:tabLst>
                <a:tab pos="630238" algn="l"/>
              </a:tabLst>
            </a:pPr>
            <a:r>
              <a:rPr lang="en-GB" sz="1400" dirty="0" smtClean="0">
                <a:latin typeface="Verdana" pitchFamily="34" charset="0"/>
              </a:rPr>
              <a:t>In regional aspect </a:t>
            </a:r>
            <a:r>
              <a:rPr lang="bg-BG" sz="1400" dirty="0" smtClean="0">
                <a:latin typeface="Verdana" pitchFamily="34" charset="0"/>
              </a:rPr>
              <a:t>– </a:t>
            </a:r>
            <a:r>
              <a:rPr lang="en-GB" sz="1400" dirty="0" smtClean="0">
                <a:latin typeface="Verdana" pitchFamily="34" charset="0"/>
              </a:rPr>
              <a:t> the percentage of long-term unemployed in administrative regions ranges from over 50% in 6 districts to 5% in Sofia-city (5.0%) and under 20% in 5 other districts.</a:t>
            </a:r>
            <a:endParaRPr lang="bg-BG" sz="1400" dirty="0">
              <a:latin typeface="Verdana"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quarter" idx="1"/>
          </p:nvPr>
        </p:nvGraphicFramePr>
        <p:xfrm>
          <a:off x="457200" y="0"/>
          <a:ext cx="843528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620688"/>
            <a:ext cx="7886700" cy="620685"/>
          </a:xfrm>
        </p:spPr>
        <p:txBody>
          <a:bodyPr>
            <a:normAutofit fontScale="90000"/>
          </a:bodyPr>
          <a:lstStyle/>
          <a:p>
            <a:pPr algn="ctr"/>
            <a:r>
              <a:rPr lang="en-GB" sz="2400" dirty="0" smtClean="0"/>
              <a:t>Steering OF LTU to appropriate services based on existing barriers for their employment</a:t>
            </a:r>
            <a:r>
              <a:rPr lang="bg-BG" sz="2400" dirty="0" smtClean="0"/>
              <a:t/>
            </a:r>
            <a:br>
              <a:rPr lang="bg-BG" sz="2400" dirty="0" smtClean="0"/>
            </a:br>
            <a:endParaRPr lang="bg-BG" sz="2400" b="1" dirty="0">
              <a:solidFill>
                <a:schemeClr val="accent1">
                  <a:lumMod val="75000"/>
                </a:schemeClr>
              </a:solidFill>
            </a:endParaRPr>
          </a:p>
        </p:txBody>
      </p:sp>
      <p:pic>
        <p:nvPicPr>
          <p:cNvPr id="4" name="Picture 24" descr="man-symbol (2)"/>
          <p:cNvPicPr>
            <a:picLocks noGrp="1" noChangeAspect="1" noChangeArrowheads="1"/>
          </p:cNvPicPr>
          <p:nvPr>
            <p:ph sz="quarter" idx="1"/>
          </p:nvPr>
        </p:nvPicPr>
        <p:blipFill>
          <a:blip r:embed="rId2" cstate="print"/>
          <a:srcRect/>
          <a:stretch>
            <a:fillRect/>
          </a:stretch>
        </p:blipFill>
        <p:spPr bwMode="auto">
          <a:xfrm>
            <a:off x="179512" y="3068960"/>
            <a:ext cx="537114" cy="1008112"/>
          </a:xfrm>
          <a:prstGeom prst="rect">
            <a:avLst/>
          </a:prstGeom>
          <a:noFill/>
          <a:ln w="9525">
            <a:noFill/>
            <a:miter lim="800000"/>
            <a:headEnd/>
            <a:tailEnd/>
          </a:ln>
        </p:spPr>
      </p:pic>
      <p:sp>
        <p:nvSpPr>
          <p:cNvPr id="5" name="Right Arrow 4"/>
          <p:cNvSpPr/>
          <p:nvPr/>
        </p:nvSpPr>
        <p:spPr>
          <a:xfrm>
            <a:off x="790575" y="3416300"/>
            <a:ext cx="276225" cy="254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a:p>
        </p:txBody>
      </p:sp>
      <p:sp>
        <p:nvSpPr>
          <p:cNvPr id="7" name="AutoShape 6"/>
          <p:cNvSpPr>
            <a:spLocks noChangeArrowheads="1"/>
          </p:cNvSpPr>
          <p:nvPr/>
        </p:nvSpPr>
        <p:spPr bwMode="auto">
          <a:xfrm>
            <a:off x="1043608" y="1412776"/>
            <a:ext cx="247394" cy="4724400"/>
          </a:xfrm>
          <a:prstGeom prst="flowChartAlternateProcess">
            <a:avLst/>
          </a:prstGeom>
          <a:solidFill>
            <a:schemeClr val="accent1">
              <a:lumMod val="40000"/>
              <a:lumOff val="60000"/>
            </a:schemeClr>
          </a:solidFill>
          <a:ln w="9525">
            <a:solidFill>
              <a:srgbClr val="000000"/>
            </a:solidFill>
            <a:miter lim="800000"/>
            <a:headEnd/>
            <a:tailEnd/>
          </a:ln>
          <a:scene3d>
            <a:camera prst="orthographicFront"/>
            <a:lightRig rig="threePt" dir="t"/>
          </a:scene3d>
          <a:sp3d>
            <a:bevelT w="165100" prst="coolSlant"/>
          </a:sp3d>
        </p:spPr>
        <p:txBody>
          <a:bodyPr vert="vert270" wrap="none" anchor="ctr"/>
          <a:lstStyle/>
          <a:p>
            <a:pPr algn="ctr" fontAlgn="auto">
              <a:spcBef>
                <a:spcPts val="0"/>
              </a:spcBef>
              <a:spcAft>
                <a:spcPts val="0"/>
              </a:spcAft>
              <a:defRPr/>
            </a:pPr>
            <a:r>
              <a:rPr lang="en-GB" sz="2200" b="1" kern="0" dirty="0" smtClean="0">
                <a:solidFill>
                  <a:sysClr val="windowText" lastClr="000000"/>
                </a:solidFill>
                <a:latin typeface="Times New Roman" pitchFamily="18" charset="0"/>
                <a:cs typeface="+mn-cs"/>
              </a:rPr>
              <a:t>Registration in Labour offices</a:t>
            </a:r>
            <a:endParaRPr lang="en-US" sz="2200" b="1" kern="0" dirty="0">
              <a:solidFill>
                <a:sysClr val="windowText" lastClr="000000"/>
              </a:solidFill>
              <a:latin typeface="Times New Roman" pitchFamily="18" charset="0"/>
              <a:cs typeface="+mn-cs"/>
            </a:endParaRPr>
          </a:p>
        </p:txBody>
      </p:sp>
      <p:sp>
        <p:nvSpPr>
          <p:cNvPr id="12" name="AutoShape 6"/>
          <p:cNvSpPr>
            <a:spLocks noChangeArrowheads="1"/>
          </p:cNvSpPr>
          <p:nvPr/>
        </p:nvSpPr>
        <p:spPr bwMode="auto">
          <a:xfrm>
            <a:off x="1416597" y="1594894"/>
            <a:ext cx="2174328" cy="424407"/>
          </a:xfrm>
          <a:prstGeom prst="flowChartAlternateProcess">
            <a:avLst/>
          </a:prstGeom>
          <a:solidFill>
            <a:schemeClr val="accent1">
              <a:lumMod val="40000"/>
              <a:lumOff val="60000"/>
            </a:schemeClr>
          </a:solidFill>
          <a:ln w="9525">
            <a:solidFill>
              <a:srgbClr val="000000"/>
            </a:solidFill>
            <a:miter lim="800000"/>
            <a:headEnd/>
            <a:tailEnd/>
          </a:ln>
          <a:scene3d>
            <a:camera prst="orthographicFront"/>
            <a:lightRig rig="threePt" dir="t"/>
          </a:scene3d>
          <a:sp3d>
            <a:bevelT w="165100" prst="coolSlant"/>
          </a:sp3d>
        </p:spPr>
        <p:txBody>
          <a:bodyPr wrap="none" anchor="ctr"/>
          <a:lstStyle/>
          <a:p>
            <a:pPr algn="ctr" fontAlgn="auto">
              <a:spcBef>
                <a:spcPts val="0"/>
              </a:spcBef>
              <a:spcAft>
                <a:spcPts val="0"/>
              </a:spcAft>
              <a:defRPr/>
            </a:pPr>
            <a:r>
              <a:rPr lang="en-GB" sz="1400" b="1" kern="0" dirty="0" smtClean="0">
                <a:solidFill>
                  <a:sysClr val="windowText" lastClr="000000"/>
                </a:solidFill>
                <a:latin typeface="Times New Roman" pitchFamily="18" charset="0"/>
                <a:cs typeface="+mn-cs"/>
              </a:rPr>
              <a:t>Low education</a:t>
            </a:r>
            <a:endParaRPr lang="bg-BG" sz="1400" b="1" kern="0" dirty="0">
              <a:solidFill>
                <a:sysClr val="windowText" lastClr="000000"/>
              </a:solidFill>
              <a:latin typeface="Times New Roman" pitchFamily="18" charset="0"/>
              <a:cs typeface="+mn-cs"/>
            </a:endParaRPr>
          </a:p>
        </p:txBody>
      </p:sp>
      <p:sp>
        <p:nvSpPr>
          <p:cNvPr id="13" name="AutoShape 6"/>
          <p:cNvSpPr>
            <a:spLocks noChangeArrowheads="1"/>
          </p:cNvSpPr>
          <p:nvPr/>
        </p:nvSpPr>
        <p:spPr bwMode="auto">
          <a:xfrm>
            <a:off x="1426122" y="2445794"/>
            <a:ext cx="2353790" cy="424407"/>
          </a:xfrm>
          <a:prstGeom prst="flowChartAlternateProcess">
            <a:avLst/>
          </a:prstGeom>
          <a:solidFill>
            <a:schemeClr val="accent1">
              <a:lumMod val="40000"/>
              <a:lumOff val="60000"/>
            </a:schemeClr>
          </a:solidFill>
          <a:ln w="9525">
            <a:solidFill>
              <a:srgbClr val="000000"/>
            </a:solidFill>
            <a:miter lim="800000"/>
            <a:headEnd/>
            <a:tailEnd/>
          </a:ln>
          <a:scene3d>
            <a:camera prst="orthographicFront"/>
            <a:lightRig rig="threePt" dir="t"/>
          </a:scene3d>
          <a:sp3d>
            <a:bevelT w="165100" prst="coolSlant"/>
          </a:sp3d>
        </p:spPr>
        <p:txBody>
          <a:bodyPr wrap="none" anchor="ctr"/>
          <a:lstStyle/>
          <a:p>
            <a:pPr algn="ctr" fontAlgn="auto">
              <a:spcBef>
                <a:spcPts val="0"/>
              </a:spcBef>
              <a:spcAft>
                <a:spcPts val="0"/>
              </a:spcAft>
              <a:defRPr/>
            </a:pPr>
            <a:r>
              <a:rPr lang="en-GB" sz="1400" b="1" kern="0" dirty="0" smtClean="0">
                <a:solidFill>
                  <a:sysClr val="windowText" lastClr="000000"/>
                </a:solidFill>
                <a:latin typeface="Times New Roman" pitchFamily="18" charset="0"/>
              </a:rPr>
              <a:t>Care responsibilities</a:t>
            </a:r>
            <a:endParaRPr lang="bg-BG" sz="1400" b="1" kern="0" dirty="0">
              <a:solidFill>
                <a:sysClr val="windowText" lastClr="000000"/>
              </a:solidFill>
              <a:latin typeface="Times New Roman" pitchFamily="18" charset="0"/>
              <a:cs typeface="+mn-cs"/>
            </a:endParaRPr>
          </a:p>
        </p:txBody>
      </p:sp>
      <p:sp>
        <p:nvSpPr>
          <p:cNvPr id="14" name="AutoShape 6"/>
          <p:cNvSpPr>
            <a:spLocks noChangeArrowheads="1"/>
          </p:cNvSpPr>
          <p:nvPr/>
        </p:nvSpPr>
        <p:spPr bwMode="auto">
          <a:xfrm>
            <a:off x="1464222" y="3360194"/>
            <a:ext cx="2421978" cy="424407"/>
          </a:xfrm>
          <a:prstGeom prst="flowChartAlternateProcess">
            <a:avLst/>
          </a:prstGeom>
          <a:solidFill>
            <a:schemeClr val="accent1">
              <a:lumMod val="40000"/>
              <a:lumOff val="60000"/>
            </a:schemeClr>
          </a:solidFill>
          <a:ln w="9525">
            <a:solidFill>
              <a:srgbClr val="000000"/>
            </a:solidFill>
            <a:miter lim="800000"/>
            <a:headEnd/>
            <a:tailEnd/>
          </a:ln>
          <a:scene3d>
            <a:camera prst="orthographicFront"/>
            <a:lightRig rig="threePt" dir="t"/>
          </a:scene3d>
          <a:sp3d>
            <a:bevelT w="165100" prst="coolSlant"/>
          </a:sp3d>
        </p:spPr>
        <p:txBody>
          <a:bodyPr wrap="none" anchor="ctr"/>
          <a:lstStyle/>
          <a:p>
            <a:pPr algn="ctr" fontAlgn="auto">
              <a:spcBef>
                <a:spcPts val="0"/>
              </a:spcBef>
              <a:spcAft>
                <a:spcPts val="0"/>
              </a:spcAft>
              <a:defRPr/>
            </a:pPr>
            <a:r>
              <a:rPr lang="en-GB" sz="1400" b="1" kern="0" dirty="0" smtClean="0">
                <a:solidFill>
                  <a:sysClr val="windowText" lastClr="000000"/>
                </a:solidFill>
                <a:latin typeface="Times New Roman" pitchFamily="18" charset="0"/>
              </a:rPr>
              <a:t>Health restrictions</a:t>
            </a:r>
            <a:endParaRPr lang="bg-BG" sz="1400" b="1" kern="0" dirty="0">
              <a:solidFill>
                <a:sysClr val="windowText" lastClr="000000"/>
              </a:solidFill>
              <a:latin typeface="Times New Roman" pitchFamily="18" charset="0"/>
              <a:cs typeface="+mn-cs"/>
            </a:endParaRPr>
          </a:p>
        </p:txBody>
      </p:sp>
      <p:sp>
        <p:nvSpPr>
          <p:cNvPr id="15" name="AutoShape 6"/>
          <p:cNvSpPr>
            <a:spLocks noChangeArrowheads="1"/>
          </p:cNvSpPr>
          <p:nvPr/>
        </p:nvSpPr>
        <p:spPr bwMode="auto">
          <a:xfrm>
            <a:off x="1416596" y="4223794"/>
            <a:ext cx="2507332" cy="373607"/>
          </a:xfrm>
          <a:prstGeom prst="flowChartAlternateProcess">
            <a:avLst/>
          </a:prstGeom>
          <a:solidFill>
            <a:schemeClr val="accent1">
              <a:lumMod val="40000"/>
              <a:lumOff val="60000"/>
            </a:schemeClr>
          </a:solidFill>
          <a:ln w="9525">
            <a:solidFill>
              <a:srgbClr val="000000"/>
            </a:solidFill>
            <a:miter lim="800000"/>
            <a:headEnd/>
            <a:tailEnd/>
          </a:ln>
          <a:scene3d>
            <a:camera prst="orthographicFront"/>
            <a:lightRig rig="threePt" dir="t"/>
          </a:scene3d>
          <a:sp3d>
            <a:bevelT w="165100" prst="coolSlant"/>
          </a:sp3d>
        </p:spPr>
        <p:txBody>
          <a:bodyPr wrap="none" anchor="ctr"/>
          <a:lstStyle/>
          <a:p>
            <a:pPr algn="ctr" fontAlgn="auto">
              <a:spcBef>
                <a:spcPts val="0"/>
              </a:spcBef>
              <a:spcAft>
                <a:spcPts val="0"/>
              </a:spcAft>
              <a:defRPr/>
            </a:pPr>
            <a:r>
              <a:rPr lang="en-GB" sz="1400" b="1" kern="0" dirty="0" smtClean="0">
                <a:solidFill>
                  <a:sysClr val="windowText" lastClr="000000"/>
                </a:solidFill>
                <a:latin typeface="Times New Roman" pitchFamily="18" charset="0"/>
                <a:cs typeface="+mn-cs"/>
              </a:rPr>
              <a:t>Lack of resent work experience</a:t>
            </a:r>
            <a:endParaRPr lang="bg-BG" sz="1400" b="1" kern="0" dirty="0">
              <a:solidFill>
                <a:sysClr val="windowText" lastClr="000000"/>
              </a:solidFill>
              <a:latin typeface="Times New Roman" pitchFamily="18" charset="0"/>
              <a:cs typeface="+mn-cs"/>
            </a:endParaRPr>
          </a:p>
        </p:txBody>
      </p:sp>
      <p:sp>
        <p:nvSpPr>
          <p:cNvPr id="16" name="AutoShape 6"/>
          <p:cNvSpPr>
            <a:spLocks noChangeArrowheads="1"/>
          </p:cNvSpPr>
          <p:nvPr/>
        </p:nvSpPr>
        <p:spPr bwMode="auto">
          <a:xfrm>
            <a:off x="1492797" y="4973094"/>
            <a:ext cx="2326728" cy="475207"/>
          </a:xfrm>
          <a:prstGeom prst="flowChartAlternateProcess">
            <a:avLst/>
          </a:prstGeom>
          <a:solidFill>
            <a:schemeClr val="accent1">
              <a:lumMod val="40000"/>
              <a:lumOff val="60000"/>
            </a:schemeClr>
          </a:solidFill>
          <a:ln w="9525">
            <a:solidFill>
              <a:srgbClr val="000000"/>
            </a:solidFill>
            <a:miter lim="800000"/>
            <a:headEnd/>
            <a:tailEnd/>
          </a:ln>
          <a:scene3d>
            <a:camera prst="orthographicFront"/>
            <a:lightRig rig="threePt" dir="t"/>
          </a:scene3d>
          <a:sp3d>
            <a:bevelT w="165100" prst="coolSlant"/>
          </a:sp3d>
        </p:spPr>
        <p:txBody>
          <a:bodyPr wrap="none" anchor="ctr"/>
          <a:lstStyle/>
          <a:p>
            <a:pPr algn="ctr" fontAlgn="auto">
              <a:spcBef>
                <a:spcPts val="0"/>
              </a:spcBef>
              <a:spcAft>
                <a:spcPts val="0"/>
              </a:spcAft>
              <a:defRPr/>
            </a:pPr>
            <a:r>
              <a:rPr lang="en-GB" sz="1400" b="1" kern="0" dirty="0" smtClean="0">
                <a:solidFill>
                  <a:sysClr val="windowText" lastClr="000000"/>
                </a:solidFill>
                <a:latin typeface="Times New Roman" pitchFamily="18" charset="0"/>
              </a:rPr>
              <a:t>Insufficient job opportunities</a:t>
            </a:r>
            <a:endParaRPr lang="bg-BG" sz="1400" b="1" kern="0" dirty="0">
              <a:solidFill>
                <a:sysClr val="windowText" lastClr="000000"/>
              </a:solidFill>
              <a:latin typeface="Times New Roman" pitchFamily="18" charset="0"/>
              <a:cs typeface="+mn-cs"/>
            </a:endParaRPr>
          </a:p>
        </p:txBody>
      </p:sp>
      <p:sp>
        <p:nvSpPr>
          <p:cNvPr id="17" name="AutoShape 6"/>
          <p:cNvSpPr>
            <a:spLocks noChangeArrowheads="1"/>
          </p:cNvSpPr>
          <p:nvPr/>
        </p:nvSpPr>
        <p:spPr bwMode="auto">
          <a:xfrm>
            <a:off x="5652120" y="1268760"/>
            <a:ext cx="3114675" cy="449807"/>
          </a:xfrm>
          <a:prstGeom prst="flowChartAlternateProcess">
            <a:avLst/>
          </a:prstGeom>
          <a:solidFill>
            <a:schemeClr val="accent1">
              <a:lumMod val="40000"/>
              <a:lumOff val="60000"/>
            </a:schemeClr>
          </a:solidFill>
          <a:ln w="9525">
            <a:solidFill>
              <a:srgbClr val="000000"/>
            </a:solidFill>
            <a:miter lim="800000"/>
            <a:headEnd/>
            <a:tailEnd/>
          </a:ln>
          <a:scene3d>
            <a:camera prst="orthographicFront"/>
            <a:lightRig rig="threePt" dir="t"/>
          </a:scene3d>
          <a:sp3d>
            <a:bevelT w="165100" prst="coolSlant"/>
          </a:sp3d>
        </p:spPr>
        <p:txBody>
          <a:bodyPr wrap="none" anchor="ctr"/>
          <a:lstStyle/>
          <a:p>
            <a:pPr algn="ctr" fontAlgn="auto">
              <a:spcBef>
                <a:spcPts val="0"/>
              </a:spcBef>
              <a:spcAft>
                <a:spcPts val="0"/>
              </a:spcAft>
              <a:defRPr/>
            </a:pPr>
            <a:r>
              <a:rPr lang="en-GB" sz="1400" b="1" kern="0" dirty="0" smtClean="0">
                <a:solidFill>
                  <a:sysClr val="windowText" lastClr="000000"/>
                </a:solidFill>
                <a:latin typeface="Times New Roman" pitchFamily="18" charset="0"/>
                <a:cs typeface="+mn-cs"/>
              </a:rPr>
              <a:t>Literacy training</a:t>
            </a:r>
            <a:endParaRPr lang="bg-BG" sz="1400" b="1" kern="0" dirty="0">
              <a:solidFill>
                <a:sysClr val="windowText" lastClr="000000"/>
              </a:solidFill>
              <a:latin typeface="Times New Roman" pitchFamily="18" charset="0"/>
              <a:cs typeface="+mn-cs"/>
            </a:endParaRPr>
          </a:p>
        </p:txBody>
      </p:sp>
      <p:sp>
        <p:nvSpPr>
          <p:cNvPr id="18" name="AutoShape 6"/>
          <p:cNvSpPr>
            <a:spLocks noChangeArrowheads="1"/>
          </p:cNvSpPr>
          <p:nvPr/>
        </p:nvSpPr>
        <p:spPr bwMode="auto">
          <a:xfrm>
            <a:off x="5695950" y="1861594"/>
            <a:ext cx="3114675" cy="424407"/>
          </a:xfrm>
          <a:prstGeom prst="flowChartAlternateProcess">
            <a:avLst/>
          </a:prstGeom>
          <a:solidFill>
            <a:schemeClr val="accent1">
              <a:lumMod val="40000"/>
              <a:lumOff val="60000"/>
            </a:schemeClr>
          </a:solidFill>
          <a:ln w="9525">
            <a:solidFill>
              <a:srgbClr val="000000"/>
            </a:solidFill>
            <a:miter lim="800000"/>
            <a:headEnd/>
            <a:tailEnd/>
          </a:ln>
          <a:scene3d>
            <a:camera prst="orthographicFront"/>
            <a:lightRig rig="threePt" dir="t"/>
          </a:scene3d>
          <a:sp3d>
            <a:bevelT w="165100" prst="coolSlant"/>
          </a:sp3d>
        </p:spPr>
        <p:txBody>
          <a:bodyPr wrap="none" anchor="ctr"/>
          <a:lstStyle/>
          <a:p>
            <a:pPr algn="ctr" fontAlgn="auto">
              <a:spcBef>
                <a:spcPts val="0"/>
              </a:spcBef>
              <a:spcAft>
                <a:spcPts val="0"/>
              </a:spcAft>
              <a:defRPr/>
            </a:pPr>
            <a:r>
              <a:rPr lang="en-GB" sz="1400" b="1" kern="0" dirty="0" smtClean="0">
                <a:solidFill>
                  <a:sysClr val="windowText" lastClr="000000"/>
                </a:solidFill>
                <a:latin typeface="Times New Roman" pitchFamily="18" charset="0"/>
                <a:cs typeface="+mn-cs"/>
              </a:rPr>
              <a:t>Vocational or part-vocational training</a:t>
            </a:r>
            <a:endParaRPr lang="bg-BG" sz="1400" b="1" kern="0" dirty="0">
              <a:solidFill>
                <a:sysClr val="windowText" lastClr="000000"/>
              </a:solidFill>
              <a:latin typeface="Times New Roman" pitchFamily="18" charset="0"/>
              <a:cs typeface="+mn-cs"/>
            </a:endParaRPr>
          </a:p>
        </p:txBody>
      </p:sp>
      <p:sp>
        <p:nvSpPr>
          <p:cNvPr id="19" name="AutoShape 6"/>
          <p:cNvSpPr>
            <a:spLocks noChangeArrowheads="1"/>
          </p:cNvSpPr>
          <p:nvPr/>
        </p:nvSpPr>
        <p:spPr bwMode="auto">
          <a:xfrm>
            <a:off x="5705475" y="2471194"/>
            <a:ext cx="3057525" cy="424407"/>
          </a:xfrm>
          <a:prstGeom prst="flowChartAlternateProcess">
            <a:avLst/>
          </a:prstGeom>
          <a:solidFill>
            <a:schemeClr val="accent1">
              <a:lumMod val="40000"/>
              <a:lumOff val="60000"/>
            </a:schemeClr>
          </a:solidFill>
          <a:ln w="9525">
            <a:solidFill>
              <a:srgbClr val="000000"/>
            </a:solidFill>
            <a:miter lim="800000"/>
            <a:headEnd/>
            <a:tailEnd/>
          </a:ln>
          <a:scene3d>
            <a:camera prst="orthographicFront"/>
            <a:lightRig rig="threePt" dir="t"/>
          </a:scene3d>
          <a:sp3d>
            <a:bevelT w="165100" prst="coolSlant"/>
          </a:sp3d>
        </p:spPr>
        <p:txBody>
          <a:bodyPr wrap="none" anchor="ctr"/>
          <a:lstStyle/>
          <a:p>
            <a:pPr algn="ctr" fontAlgn="auto">
              <a:spcBef>
                <a:spcPts val="0"/>
              </a:spcBef>
              <a:spcAft>
                <a:spcPts val="0"/>
              </a:spcAft>
              <a:defRPr/>
            </a:pPr>
            <a:r>
              <a:rPr lang="en-GB" sz="1400" b="1" kern="0" dirty="0" smtClean="0">
                <a:solidFill>
                  <a:sysClr val="windowText" lastClr="000000"/>
                </a:solidFill>
                <a:latin typeface="Times New Roman" pitchFamily="18" charset="0"/>
              </a:rPr>
              <a:t>Subsidized </a:t>
            </a:r>
            <a:r>
              <a:rPr lang="en-GB" sz="1400" b="1" kern="0" dirty="0" smtClean="0">
                <a:solidFill>
                  <a:sysClr val="windowText" lastClr="000000"/>
                </a:solidFill>
                <a:latin typeface="Times New Roman" pitchFamily="18" charset="0"/>
              </a:rPr>
              <a:t>employment </a:t>
            </a:r>
            <a:r>
              <a:rPr lang="en-GB" sz="1400" b="1" kern="0" dirty="0" smtClean="0">
                <a:solidFill>
                  <a:sysClr val="windowText" lastClr="000000"/>
                </a:solidFill>
                <a:latin typeface="Times New Roman" pitchFamily="18" charset="0"/>
              </a:rPr>
              <a:t>– </a:t>
            </a:r>
          </a:p>
          <a:p>
            <a:pPr algn="ctr" fontAlgn="auto">
              <a:spcBef>
                <a:spcPts val="0"/>
              </a:spcBef>
              <a:spcAft>
                <a:spcPts val="0"/>
              </a:spcAft>
              <a:defRPr/>
            </a:pPr>
            <a:r>
              <a:rPr lang="en-GB" sz="1400" b="1" kern="0" dirty="0" smtClean="0">
                <a:solidFill>
                  <a:sysClr val="windowText" lastClr="000000"/>
                </a:solidFill>
                <a:latin typeface="Times New Roman" pitchFamily="18" charset="0"/>
              </a:rPr>
              <a:t>internship </a:t>
            </a:r>
            <a:r>
              <a:rPr lang="en-GB" sz="1400" b="1" kern="0" dirty="0" smtClean="0">
                <a:solidFill>
                  <a:sysClr val="windowText" lastClr="000000"/>
                </a:solidFill>
                <a:latin typeface="Times New Roman" pitchFamily="18" charset="0"/>
              </a:rPr>
              <a:t>measures</a:t>
            </a:r>
            <a:endParaRPr lang="bg-BG" sz="1400" b="1" kern="0" dirty="0">
              <a:solidFill>
                <a:sysClr val="windowText" lastClr="000000"/>
              </a:solidFill>
              <a:latin typeface="Times New Roman" pitchFamily="18" charset="0"/>
              <a:cs typeface="+mn-cs"/>
            </a:endParaRPr>
          </a:p>
        </p:txBody>
      </p:sp>
      <p:sp>
        <p:nvSpPr>
          <p:cNvPr id="20" name="AutoShape 6"/>
          <p:cNvSpPr>
            <a:spLocks noChangeArrowheads="1"/>
          </p:cNvSpPr>
          <p:nvPr/>
        </p:nvSpPr>
        <p:spPr bwMode="auto">
          <a:xfrm>
            <a:off x="5686425" y="3055394"/>
            <a:ext cx="3086100" cy="424407"/>
          </a:xfrm>
          <a:prstGeom prst="flowChartAlternateProcess">
            <a:avLst/>
          </a:prstGeom>
          <a:solidFill>
            <a:schemeClr val="accent1">
              <a:lumMod val="40000"/>
              <a:lumOff val="60000"/>
            </a:schemeClr>
          </a:solidFill>
          <a:ln w="9525">
            <a:solidFill>
              <a:srgbClr val="000000"/>
            </a:solidFill>
            <a:miter lim="800000"/>
            <a:headEnd/>
            <a:tailEnd/>
          </a:ln>
          <a:scene3d>
            <a:camera prst="orthographicFront"/>
            <a:lightRig rig="threePt" dir="t"/>
          </a:scene3d>
          <a:sp3d>
            <a:bevelT w="165100" prst="coolSlant"/>
          </a:sp3d>
        </p:spPr>
        <p:txBody>
          <a:bodyPr wrap="none" anchor="ctr"/>
          <a:lstStyle/>
          <a:p>
            <a:pPr algn="ctr" fontAlgn="auto">
              <a:spcBef>
                <a:spcPts val="0"/>
              </a:spcBef>
              <a:spcAft>
                <a:spcPts val="0"/>
              </a:spcAft>
              <a:defRPr/>
            </a:pPr>
            <a:r>
              <a:rPr lang="en-GB" sz="1400" b="1" kern="0" dirty="0" smtClean="0">
                <a:solidFill>
                  <a:sysClr val="windowText" lastClr="000000"/>
                </a:solidFill>
                <a:latin typeface="Times New Roman" pitchFamily="18" charset="0"/>
              </a:rPr>
              <a:t>Subsidized </a:t>
            </a:r>
            <a:r>
              <a:rPr lang="en-GB" sz="1400" b="1" kern="0" dirty="0" smtClean="0">
                <a:solidFill>
                  <a:sysClr val="windowText" lastClr="000000"/>
                </a:solidFill>
                <a:latin typeface="Times New Roman" pitchFamily="18" charset="0"/>
              </a:rPr>
              <a:t>employment </a:t>
            </a:r>
            <a:r>
              <a:rPr lang="bg-BG" sz="1400" b="1" kern="0" dirty="0" smtClean="0">
                <a:solidFill>
                  <a:sysClr val="windowText" lastClr="000000"/>
                </a:solidFill>
                <a:latin typeface="Times New Roman" pitchFamily="18" charset="0"/>
                <a:cs typeface="+mn-cs"/>
              </a:rPr>
              <a:t>– </a:t>
            </a:r>
            <a:r>
              <a:rPr lang="en-GB" sz="1400" b="1" kern="0" dirty="0" smtClean="0">
                <a:solidFill>
                  <a:sysClr val="windowText" lastClr="000000"/>
                </a:solidFill>
                <a:latin typeface="Times New Roman" pitchFamily="18" charset="0"/>
              </a:rPr>
              <a:t>apprenticeship</a:t>
            </a:r>
            <a:endParaRPr lang="bg-BG" sz="1400" b="1" kern="0" dirty="0">
              <a:solidFill>
                <a:sysClr val="windowText" lastClr="000000"/>
              </a:solidFill>
              <a:latin typeface="Times New Roman" pitchFamily="18" charset="0"/>
              <a:cs typeface="+mn-cs"/>
            </a:endParaRPr>
          </a:p>
        </p:txBody>
      </p:sp>
      <p:sp>
        <p:nvSpPr>
          <p:cNvPr id="21" name="AutoShape 6"/>
          <p:cNvSpPr>
            <a:spLocks noChangeArrowheads="1"/>
          </p:cNvSpPr>
          <p:nvPr/>
        </p:nvSpPr>
        <p:spPr bwMode="auto">
          <a:xfrm>
            <a:off x="5715000" y="3703093"/>
            <a:ext cx="3105150" cy="424407"/>
          </a:xfrm>
          <a:prstGeom prst="flowChartAlternateProcess">
            <a:avLst/>
          </a:prstGeom>
          <a:solidFill>
            <a:schemeClr val="accent1">
              <a:lumMod val="40000"/>
              <a:lumOff val="60000"/>
            </a:schemeClr>
          </a:solidFill>
          <a:ln w="9525">
            <a:solidFill>
              <a:srgbClr val="000000"/>
            </a:solidFill>
            <a:miter lim="800000"/>
            <a:headEnd/>
            <a:tailEnd/>
          </a:ln>
          <a:scene3d>
            <a:camera prst="orthographicFront"/>
            <a:lightRig rig="threePt" dir="t"/>
          </a:scene3d>
          <a:sp3d>
            <a:bevelT w="165100" prst="coolSlant"/>
          </a:sp3d>
        </p:spPr>
        <p:txBody>
          <a:bodyPr wrap="none" anchor="ctr"/>
          <a:lstStyle/>
          <a:p>
            <a:pPr algn="ctr" fontAlgn="auto">
              <a:spcBef>
                <a:spcPts val="0"/>
              </a:spcBef>
              <a:spcAft>
                <a:spcPts val="0"/>
              </a:spcAft>
              <a:defRPr/>
            </a:pPr>
            <a:r>
              <a:rPr lang="en-GB" sz="1400" b="1" kern="0" dirty="0" smtClean="0">
                <a:solidFill>
                  <a:sysClr val="windowText" lastClr="000000"/>
                </a:solidFill>
                <a:latin typeface="Times New Roman" pitchFamily="18" charset="0"/>
              </a:rPr>
              <a:t>Programs and measures</a:t>
            </a:r>
          </a:p>
          <a:p>
            <a:pPr algn="ctr" fontAlgn="auto">
              <a:spcBef>
                <a:spcPts val="0"/>
              </a:spcBef>
              <a:spcAft>
                <a:spcPts val="0"/>
              </a:spcAft>
              <a:defRPr/>
            </a:pPr>
            <a:r>
              <a:rPr lang="en-GB" sz="1400" b="1" kern="0" dirty="0" smtClean="0">
                <a:solidFill>
                  <a:sysClr val="windowText" lastClr="000000"/>
                </a:solidFill>
                <a:latin typeface="Times New Roman" pitchFamily="18" charset="0"/>
              </a:rPr>
              <a:t>for disabled people</a:t>
            </a:r>
            <a:endParaRPr lang="bg-BG" sz="1400" b="1" kern="0" dirty="0">
              <a:solidFill>
                <a:sysClr val="windowText" lastClr="000000"/>
              </a:solidFill>
              <a:latin typeface="Times New Roman" pitchFamily="18" charset="0"/>
              <a:cs typeface="+mn-cs"/>
            </a:endParaRPr>
          </a:p>
        </p:txBody>
      </p:sp>
      <p:sp>
        <p:nvSpPr>
          <p:cNvPr id="22" name="AutoShape 6"/>
          <p:cNvSpPr>
            <a:spLocks noChangeArrowheads="1"/>
          </p:cNvSpPr>
          <p:nvPr/>
        </p:nvSpPr>
        <p:spPr bwMode="auto">
          <a:xfrm>
            <a:off x="5695950" y="4299994"/>
            <a:ext cx="3124200" cy="424407"/>
          </a:xfrm>
          <a:prstGeom prst="flowChartAlternateProcess">
            <a:avLst/>
          </a:prstGeom>
          <a:solidFill>
            <a:schemeClr val="accent1">
              <a:lumMod val="40000"/>
              <a:lumOff val="60000"/>
            </a:schemeClr>
          </a:solidFill>
          <a:ln w="9525">
            <a:solidFill>
              <a:srgbClr val="000000"/>
            </a:solidFill>
            <a:miter lim="800000"/>
            <a:headEnd/>
            <a:tailEnd/>
          </a:ln>
          <a:scene3d>
            <a:camera prst="orthographicFront"/>
            <a:lightRig rig="threePt" dir="t"/>
          </a:scene3d>
          <a:sp3d>
            <a:bevelT w="165100" prst="coolSlant"/>
          </a:sp3d>
        </p:spPr>
        <p:txBody>
          <a:bodyPr wrap="none" anchor="ctr"/>
          <a:lstStyle/>
          <a:p>
            <a:pPr algn="ctr" fontAlgn="auto">
              <a:spcBef>
                <a:spcPts val="0"/>
              </a:spcBef>
              <a:spcAft>
                <a:spcPts val="0"/>
              </a:spcAft>
              <a:defRPr/>
            </a:pPr>
            <a:r>
              <a:rPr lang="en-GB" sz="1400" b="1" kern="0" dirty="0" smtClean="0">
                <a:solidFill>
                  <a:sysClr val="windowText" lastClr="000000"/>
                </a:solidFill>
                <a:latin typeface="Times New Roman" pitchFamily="18" charset="0"/>
                <a:cs typeface="+mn-cs"/>
              </a:rPr>
              <a:t>Job </a:t>
            </a:r>
            <a:r>
              <a:rPr lang="en-GB" sz="1400" b="1" kern="0" dirty="0" smtClean="0">
                <a:solidFill>
                  <a:sysClr val="windowText" lastClr="000000"/>
                </a:solidFill>
                <a:latin typeface="Times New Roman" pitchFamily="18" charset="0"/>
              </a:rPr>
              <a:t>search ateliers, </a:t>
            </a:r>
            <a:r>
              <a:rPr lang="en-GB" sz="1400" b="1" kern="0" dirty="0" err="1" smtClean="0">
                <a:solidFill>
                  <a:sysClr val="windowText" lastClr="000000"/>
                </a:solidFill>
                <a:latin typeface="Times New Roman" pitchFamily="18" charset="0"/>
              </a:rPr>
              <a:t>counseling</a:t>
            </a:r>
            <a:endParaRPr lang="en-GB" sz="1400" b="1" kern="0" dirty="0" smtClean="0">
              <a:solidFill>
                <a:sysClr val="windowText" lastClr="000000"/>
              </a:solidFill>
              <a:latin typeface="Times New Roman" pitchFamily="18" charset="0"/>
            </a:endParaRPr>
          </a:p>
          <a:p>
            <a:pPr algn="ctr" fontAlgn="auto">
              <a:spcBef>
                <a:spcPts val="0"/>
              </a:spcBef>
              <a:spcAft>
                <a:spcPts val="0"/>
              </a:spcAft>
              <a:defRPr/>
            </a:pPr>
            <a:r>
              <a:rPr lang="en-GB" sz="1400" b="1" kern="0" dirty="0" smtClean="0">
                <a:solidFill>
                  <a:sysClr val="windowText" lastClr="000000"/>
                </a:solidFill>
                <a:latin typeface="Times New Roman" pitchFamily="18" charset="0"/>
              </a:rPr>
              <a:t>and career guidance</a:t>
            </a:r>
            <a:endParaRPr lang="bg-BG" sz="1400" b="1" kern="0" dirty="0">
              <a:solidFill>
                <a:sysClr val="windowText" lastClr="000000"/>
              </a:solidFill>
              <a:latin typeface="Times New Roman" pitchFamily="18" charset="0"/>
              <a:cs typeface="+mn-cs"/>
            </a:endParaRPr>
          </a:p>
        </p:txBody>
      </p:sp>
      <p:sp>
        <p:nvSpPr>
          <p:cNvPr id="23" name="AutoShape 6"/>
          <p:cNvSpPr>
            <a:spLocks noChangeArrowheads="1"/>
          </p:cNvSpPr>
          <p:nvPr/>
        </p:nvSpPr>
        <p:spPr bwMode="auto">
          <a:xfrm>
            <a:off x="5686425" y="4909594"/>
            <a:ext cx="3095625" cy="424407"/>
          </a:xfrm>
          <a:prstGeom prst="flowChartAlternateProcess">
            <a:avLst/>
          </a:prstGeom>
          <a:solidFill>
            <a:schemeClr val="accent1">
              <a:lumMod val="40000"/>
              <a:lumOff val="60000"/>
            </a:schemeClr>
          </a:solidFill>
          <a:ln w="9525">
            <a:solidFill>
              <a:srgbClr val="000000"/>
            </a:solidFill>
            <a:miter lim="800000"/>
            <a:headEnd/>
            <a:tailEnd/>
          </a:ln>
          <a:scene3d>
            <a:camera prst="orthographicFront"/>
            <a:lightRig rig="threePt" dir="t"/>
          </a:scene3d>
          <a:sp3d>
            <a:bevelT w="165100" prst="coolSlant"/>
          </a:sp3d>
        </p:spPr>
        <p:txBody>
          <a:bodyPr wrap="none" anchor="ctr"/>
          <a:lstStyle/>
          <a:p>
            <a:pPr algn="ctr" fontAlgn="auto">
              <a:spcBef>
                <a:spcPts val="0"/>
              </a:spcBef>
              <a:spcAft>
                <a:spcPts val="0"/>
              </a:spcAft>
              <a:defRPr/>
            </a:pPr>
            <a:r>
              <a:rPr lang="en-GB" sz="1400" b="1" kern="0" dirty="0" smtClean="0">
                <a:solidFill>
                  <a:sysClr val="windowText" lastClr="000000"/>
                </a:solidFill>
                <a:latin typeface="Times New Roman" pitchFamily="18" charset="0"/>
              </a:rPr>
              <a:t>Regional and others</a:t>
            </a:r>
          </a:p>
          <a:p>
            <a:pPr algn="ctr" fontAlgn="auto">
              <a:spcBef>
                <a:spcPts val="0"/>
              </a:spcBef>
              <a:spcAft>
                <a:spcPts val="0"/>
              </a:spcAft>
              <a:defRPr/>
            </a:pPr>
            <a:r>
              <a:rPr lang="en-GB" sz="1400" b="1" kern="0" dirty="0" smtClean="0">
                <a:solidFill>
                  <a:sysClr val="windowText" lastClr="000000"/>
                </a:solidFill>
                <a:latin typeface="Times New Roman" pitchFamily="18" charset="0"/>
              </a:rPr>
              <a:t>employment programs</a:t>
            </a:r>
            <a:endParaRPr lang="bg-BG" sz="1400" b="1" kern="0" dirty="0">
              <a:solidFill>
                <a:sysClr val="windowText" lastClr="000000"/>
              </a:solidFill>
              <a:latin typeface="Times New Roman" pitchFamily="18" charset="0"/>
              <a:cs typeface="+mn-cs"/>
            </a:endParaRPr>
          </a:p>
        </p:txBody>
      </p:sp>
      <p:sp>
        <p:nvSpPr>
          <p:cNvPr id="24" name="AutoShape 6"/>
          <p:cNvSpPr>
            <a:spLocks noChangeArrowheads="1"/>
          </p:cNvSpPr>
          <p:nvPr/>
        </p:nvSpPr>
        <p:spPr bwMode="auto">
          <a:xfrm>
            <a:off x="5695950" y="5468394"/>
            <a:ext cx="3124200" cy="373607"/>
          </a:xfrm>
          <a:prstGeom prst="flowChartAlternateProcess">
            <a:avLst/>
          </a:prstGeom>
          <a:solidFill>
            <a:schemeClr val="accent1">
              <a:lumMod val="40000"/>
              <a:lumOff val="60000"/>
            </a:schemeClr>
          </a:solidFill>
          <a:ln w="9525">
            <a:solidFill>
              <a:srgbClr val="000000"/>
            </a:solidFill>
            <a:miter lim="800000"/>
            <a:headEnd/>
            <a:tailEnd/>
          </a:ln>
          <a:scene3d>
            <a:camera prst="orthographicFront"/>
            <a:lightRig rig="threePt" dir="t"/>
          </a:scene3d>
          <a:sp3d>
            <a:bevelT w="165100" prst="coolSlant"/>
          </a:sp3d>
        </p:spPr>
        <p:txBody>
          <a:bodyPr wrap="none" anchor="ctr"/>
          <a:lstStyle/>
          <a:p>
            <a:pPr algn="ctr" fontAlgn="auto">
              <a:spcBef>
                <a:spcPts val="0"/>
              </a:spcBef>
              <a:spcAft>
                <a:spcPts val="0"/>
              </a:spcAft>
              <a:defRPr/>
            </a:pPr>
            <a:r>
              <a:rPr lang="en-GB" sz="1400" b="1" kern="0" dirty="0" smtClean="0">
                <a:solidFill>
                  <a:sysClr val="windowText" lastClr="000000"/>
                </a:solidFill>
                <a:latin typeface="Times New Roman" pitchFamily="18" charset="0"/>
                <a:cs typeface="+mn-cs"/>
              </a:rPr>
              <a:t>Measures for mobility</a:t>
            </a:r>
            <a:endParaRPr lang="bg-BG" sz="1400" b="1" kern="0" dirty="0">
              <a:solidFill>
                <a:sysClr val="windowText" lastClr="000000"/>
              </a:solidFill>
              <a:latin typeface="Times New Roman" pitchFamily="18" charset="0"/>
              <a:cs typeface="+mn-cs"/>
            </a:endParaRPr>
          </a:p>
        </p:txBody>
      </p:sp>
      <p:sp>
        <p:nvSpPr>
          <p:cNvPr id="25" name="AutoShape 6"/>
          <p:cNvSpPr>
            <a:spLocks noChangeArrowheads="1"/>
          </p:cNvSpPr>
          <p:nvPr/>
        </p:nvSpPr>
        <p:spPr bwMode="auto">
          <a:xfrm>
            <a:off x="5724525" y="6052594"/>
            <a:ext cx="3038475" cy="360907"/>
          </a:xfrm>
          <a:prstGeom prst="flowChartAlternateProcess">
            <a:avLst/>
          </a:prstGeom>
          <a:solidFill>
            <a:schemeClr val="accent1">
              <a:lumMod val="40000"/>
              <a:lumOff val="60000"/>
            </a:schemeClr>
          </a:solidFill>
          <a:ln w="9525">
            <a:solidFill>
              <a:srgbClr val="000000"/>
            </a:solidFill>
            <a:miter lim="800000"/>
            <a:headEnd/>
            <a:tailEnd/>
          </a:ln>
          <a:scene3d>
            <a:camera prst="orthographicFront"/>
            <a:lightRig rig="threePt" dir="t"/>
          </a:scene3d>
          <a:sp3d>
            <a:bevelT w="165100" prst="coolSlant"/>
          </a:sp3d>
        </p:spPr>
        <p:txBody>
          <a:bodyPr wrap="none" anchor="ctr"/>
          <a:lstStyle/>
          <a:p>
            <a:pPr algn="ctr" fontAlgn="auto">
              <a:spcBef>
                <a:spcPts val="0"/>
              </a:spcBef>
              <a:spcAft>
                <a:spcPts val="0"/>
              </a:spcAft>
              <a:defRPr/>
            </a:pPr>
            <a:r>
              <a:rPr lang="en-GB" sz="1400" b="1" kern="0" dirty="0" smtClean="0">
                <a:solidFill>
                  <a:sysClr val="windowText" lastClr="000000"/>
                </a:solidFill>
                <a:latin typeface="Times New Roman" pitchFamily="18" charset="0"/>
              </a:rPr>
              <a:t>Steering </a:t>
            </a:r>
            <a:r>
              <a:rPr lang="en-GB" sz="1400" b="1" kern="0" dirty="0" smtClean="0">
                <a:solidFill>
                  <a:sysClr val="windowText" lastClr="000000"/>
                </a:solidFill>
                <a:latin typeface="Times New Roman" pitchFamily="18" charset="0"/>
              </a:rPr>
              <a:t>to other institutions</a:t>
            </a:r>
            <a:endParaRPr lang="bg-BG" sz="1400" b="1" kern="0" dirty="0">
              <a:solidFill>
                <a:sysClr val="windowText" lastClr="000000"/>
              </a:solidFill>
              <a:latin typeface="Times New Roman" pitchFamily="18" charset="0"/>
              <a:cs typeface="+mn-cs"/>
            </a:endParaRPr>
          </a:p>
        </p:txBody>
      </p:sp>
      <p:cxnSp>
        <p:nvCxnSpPr>
          <p:cNvPr id="28" name="Straight Arrow Connector 27"/>
          <p:cNvCxnSpPr/>
          <p:nvPr/>
        </p:nvCxnSpPr>
        <p:spPr>
          <a:xfrm flipV="1">
            <a:off x="3600450" y="1447800"/>
            <a:ext cx="2057400" cy="3810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30" name="Straight Arrow Connector 29"/>
          <p:cNvCxnSpPr>
            <a:endCxn id="18" idx="1"/>
          </p:cNvCxnSpPr>
          <p:nvPr/>
        </p:nvCxnSpPr>
        <p:spPr>
          <a:xfrm>
            <a:off x="3619500" y="1841500"/>
            <a:ext cx="2076450" cy="232297"/>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32" name="Straight Arrow Connector 31"/>
          <p:cNvCxnSpPr/>
          <p:nvPr/>
        </p:nvCxnSpPr>
        <p:spPr>
          <a:xfrm>
            <a:off x="3648075" y="1866900"/>
            <a:ext cx="2000250" cy="143510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34" name="Straight Arrow Connector 33"/>
          <p:cNvCxnSpPr>
            <a:endCxn id="22" idx="1"/>
          </p:cNvCxnSpPr>
          <p:nvPr/>
        </p:nvCxnSpPr>
        <p:spPr>
          <a:xfrm>
            <a:off x="3619500" y="1917701"/>
            <a:ext cx="2076450" cy="2594497"/>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37" name="Straight Arrow Connector 36"/>
          <p:cNvCxnSpPr>
            <a:endCxn id="21" idx="1"/>
          </p:cNvCxnSpPr>
          <p:nvPr/>
        </p:nvCxnSpPr>
        <p:spPr>
          <a:xfrm>
            <a:off x="3667125" y="2692401"/>
            <a:ext cx="2047875" cy="1222897"/>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39" name="Straight Arrow Connector 38"/>
          <p:cNvCxnSpPr/>
          <p:nvPr/>
        </p:nvCxnSpPr>
        <p:spPr>
          <a:xfrm>
            <a:off x="3779912" y="2708920"/>
            <a:ext cx="1916038" cy="3475980"/>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41" name="Straight Arrow Connector 40"/>
          <p:cNvCxnSpPr/>
          <p:nvPr/>
        </p:nvCxnSpPr>
        <p:spPr>
          <a:xfrm>
            <a:off x="3933825" y="3606800"/>
            <a:ext cx="1752600" cy="34290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43" name="Straight Arrow Connector 42"/>
          <p:cNvCxnSpPr>
            <a:endCxn id="25" idx="1"/>
          </p:cNvCxnSpPr>
          <p:nvPr/>
        </p:nvCxnSpPr>
        <p:spPr>
          <a:xfrm>
            <a:off x="3952875" y="3657601"/>
            <a:ext cx="1771650" cy="2575447"/>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45" name="Straight Arrow Connector 44"/>
          <p:cNvCxnSpPr>
            <a:endCxn id="19" idx="1"/>
          </p:cNvCxnSpPr>
          <p:nvPr/>
        </p:nvCxnSpPr>
        <p:spPr>
          <a:xfrm flipV="1">
            <a:off x="3923928" y="2683398"/>
            <a:ext cx="1781547" cy="153769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47" name="Straight Arrow Connector 46"/>
          <p:cNvCxnSpPr/>
          <p:nvPr/>
        </p:nvCxnSpPr>
        <p:spPr>
          <a:xfrm>
            <a:off x="3995936" y="4509120"/>
            <a:ext cx="1671439" cy="59628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49" name="Straight Arrow Connector 48"/>
          <p:cNvCxnSpPr/>
          <p:nvPr/>
        </p:nvCxnSpPr>
        <p:spPr>
          <a:xfrm flipV="1">
            <a:off x="3867150" y="5168900"/>
            <a:ext cx="1790700" cy="1143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51" name="Straight Arrow Connector 50"/>
          <p:cNvCxnSpPr>
            <a:endCxn id="24" idx="1"/>
          </p:cNvCxnSpPr>
          <p:nvPr/>
        </p:nvCxnSpPr>
        <p:spPr>
          <a:xfrm>
            <a:off x="3867150" y="5321301"/>
            <a:ext cx="1828800" cy="33389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38" name="Правоъгълник 37"/>
          <p:cNvSpPr/>
          <p:nvPr/>
        </p:nvSpPr>
        <p:spPr>
          <a:xfrm>
            <a:off x="6372200" y="764704"/>
            <a:ext cx="1529586" cy="461665"/>
          </a:xfrm>
          <a:prstGeom prst="rect">
            <a:avLst/>
          </a:prstGeom>
        </p:spPr>
        <p:txBody>
          <a:bodyPr wrap="none">
            <a:spAutoFit/>
          </a:bodyPr>
          <a:lstStyle/>
          <a:p>
            <a:r>
              <a:rPr lang="en-GB" sz="2400" b="1" dirty="0" smtClean="0">
                <a:solidFill>
                  <a:schemeClr val="accent6">
                    <a:lumMod val="75000"/>
                  </a:schemeClr>
                </a:solidFill>
                <a:effectLst>
                  <a:outerShdw blurRad="31750" dist="25400" dir="5400000" algn="tl" rotWithShape="0">
                    <a:srgbClr val="000000">
                      <a:alpha val="25000"/>
                    </a:srgbClr>
                  </a:outerShdw>
                </a:effectLst>
                <a:ea typeface="+mj-ea"/>
                <a:cs typeface="+mj-cs"/>
              </a:rPr>
              <a:t>Services</a:t>
            </a:r>
            <a:endParaRPr lang="bg-BG" dirty="0">
              <a:solidFill>
                <a:schemeClr val="accent6">
                  <a:lumMod val="75000"/>
                </a:schemeClr>
              </a:solidFill>
            </a:endParaRPr>
          </a:p>
        </p:txBody>
      </p:sp>
      <p:sp>
        <p:nvSpPr>
          <p:cNvPr id="40" name="Правоъгълник 39"/>
          <p:cNvSpPr/>
          <p:nvPr/>
        </p:nvSpPr>
        <p:spPr>
          <a:xfrm>
            <a:off x="1475656" y="908720"/>
            <a:ext cx="1624163" cy="461665"/>
          </a:xfrm>
          <a:prstGeom prst="rect">
            <a:avLst/>
          </a:prstGeom>
        </p:spPr>
        <p:txBody>
          <a:bodyPr wrap="none">
            <a:spAutoFit/>
          </a:bodyPr>
          <a:lstStyle/>
          <a:p>
            <a:r>
              <a:rPr lang="en-GB" sz="2400" b="1" dirty="0" smtClean="0">
                <a:solidFill>
                  <a:srgbClr val="C00000"/>
                </a:solidFill>
                <a:effectLst>
                  <a:outerShdw blurRad="31750" dist="25400" dir="5400000" algn="tl" rotWithShape="0">
                    <a:srgbClr val="000000">
                      <a:alpha val="25000"/>
                    </a:srgbClr>
                  </a:outerShdw>
                </a:effectLst>
                <a:ea typeface="+mj-ea"/>
                <a:cs typeface="+mj-cs"/>
              </a:rPr>
              <a:t>Barriers</a:t>
            </a:r>
            <a:r>
              <a:rPr lang="bg-BG" sz="2400" b="1" dirty="0" smtClean="0">
                <a:solidFill>
                  <a:srgbClr val="0F6FC6">
                    <a:lumMod val="75000"/>
                  </a:srgbClr>
                </a:solidFill>
                <a:effectLst>
                  <a:outerShdw blurRad="31750" dist="25400" dir="5400000" algn="tl" rotWithShape="0">
                    <a:srgbClr val="000000">
                      <a:alpha val="25000"/>
                    </a:srgbClr>
                  </a:outerShdw>
                </a:effectLst>
                <a:ea typeface="+mj-ea"/>
                <a:cs typeface="+mj-cs"/>
              </a:rPr>
              <a:t> </a:t>
            </a:r>
            <a:endParaRPr lang="bg-BG"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normAutofit/>
          </a:bodyPr>
          <a:lstStyle/>
          <a:p>
            <a:pPr algn="ctr"/>
            <a:r>
              <a:rPr lang="en-GB" sz="2800" dirty="0" smtClean="0"/>
              <a:t>Placement on the primary market long-term unemployed persons</a:t>
            </a:r>
            <a:endParaRPr lang="bg-BG" sz="2800" dirty="0"/>
          </a:p>
        </p:txBody>
      </p:sp>
      <p:graphicFrame>
        <p:nvGraphicFramePr>
          <p:cNvPr id="6" name="Диаграма 5"/>
          <p:cNvGraphicFramePr/>
          <p:nvPr/>
        </p:nvGraphicFramePr>
        <p:xfrm>
          <a:off x="611560" y="1484784"/>
          <a:ext cx="7776864" cy="4248472"/>
        </p:xfrm>
        <a:graphic>
          <a:graphicData uri="http://schemas.openxmlformats.org/drawingml/2006/chart">
            <c:chart xmlns:c="http://schemas.openxmlformats.org/drawingml/2006/chart" xmlns:r="http://schemas.openxmlformats.org/officeDocument/2006/relationships" r:id="rId2"/>
          </a:graphicData>
        </a:graphic>
      </p:graphicFrame>
      <p:sp>
        <p:nvSpPr>
          <p:cNvPr id="4" name="Текстово поле 3"/>
          <p:cNvSpPr txBox="1"/>
          <p:nvPr/>
        </p:nvSpPr>
        <p:spPr>
          <a:xfrm>
            <a:off x="4067944" y="5733256"/>
            <a:ext cx="4824536" cy="923330"/>
          </a:xfrm>
          <a:prstGeom prst="rect">
            <a:avLst/>
          </a:prstGeom>
          <a:gradFill flip="none" rotWithShape="1">
            <a:gsLst>
              <a:gs pos="0">
                <a:srgbClr val="FBEAC7"/>
              </a:gs>
              <a:gs pos="17999">
                <a:srgbClr val="FEE7F2"/>
              </a:gs>
              <a:gs pos="36000">
                <a:srgbClr val="FAC77D"/>
              </a:gs>
              <a:gs pos="61000">
                <a:srgbClr val="FBA97D"/>
              </a:gs>
              <a:gs pos="82001">
                <a:srgbClr val="FBD49C"/>
              </a:gs>
              <a:gs pos="100000">
                <a:srgbClr val="FEE7F2"/>
              </a:gs>
            </a:gsLst>
            <a:lin ang="2700000" scaled="1"/>
            <a:tileRect/>
          </a:gradFill>
        </p:spPr>
        <p:txBody>
          <a:bodyPr wrap="square" rtlCol="0">
            <a:spAutoFit/>
          </a:bodyPr>
          <a:lstStyle/>
          <a:p>
            <a:r>
              <a:rPr lang="en-GB" dirty="0" smtClean="0">
                <a:solidFill>
                  <a:srgbClr val="C00000"/>
                </a:solidFill>
              </a:rPr>
              <a:t>A total of 29 048 LTU started working in the first 9 months of 2017</a:t>
            </a:r>
            <a:r>
              <a:rPr lang="en-GB" dirty="0" smtClean="0">
                <a:solidFill>
                  <a:srgbClr val="C00000"/>
                </a:solidFill>
              </a:rPr>
              <a:t> </a:t>
            </a:r>
            <a:r>
              <a:rPr lang="en-GB" dirty="0" smtClean="0">
                <a:solidFill>
                  <a:srgbClr val="C00000"/>
                </a:solidFill>
              </a:rPr>
              <a:t>of </a:t>
            </a:r>
            <a:r>
              <a:rPr lang="en-GB" dirty="0" smtClean="0">
                <a:solidFill>
                  <a:srgbClr val="C00000"/>
                </a:solidFill>
              </a:rPr>
              <a:t>which 22 </a:t>
            </a:r>
            <a:r>
              <a:rPr lang="en-GB" dirty="0" smtClean="0">
                <a:solidFill>
                  <a:srgbClr val="C00000"/>
                </a:solidFill>
              </a:rPr>
              <a:t>202 (76,5%) on the primary market</a:t>
            </a:r>
            <a:endParaRPr lang="bg-BG" dirty="0">
              <a:solidFill>
                <a:srgbClr val="C00000"/>
              </a:solidFill>
            </a:endParaRPr>
          </a:p>
        </p:txBody>
      </p:sp>
    </p:spTree>
  </p:cSld>
  <p:clrMapOvr>
    <a:masterClrMapping/>
  </p:clrMapOvr>
  <p:transition spd="med">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авоъгълник 2"/>
          <p:cNvSpPr/>
          <p:nvPr/>
        </p:nvSpPr>
        <p:spPr>
          <a:xfrm>
            <a:off x="1258888" y="647700"/>
            <a:ext cx="7273925" cy="830263"/>
          </a:xfrm>
          <a:prstGeom prst="rect">
            <a:avLst/>
          </a:prstGeom>
        </p:spPr>
        <p:txBody>
          <a:bodyPr>
            <a:spAutoFit/>
          </a:bodyPr>
          <a:lstStyle/>
          <a:p>
            <a:pPr algn="ctr">
              <a:defRPr/>
            </a:pPr>
            <a:r>
              <a:rPr lang="en-US" sz="2400" dirty="0">
                <a:solidFill>
                  <a:schemeClr val="bg2">
                    <a:lumMod val="25000"/>
                  </a:schemeClr>
                </a:solidFill>
                <a:latin typeface="Times New Roman" pitchFamily="18" charset="0"/>
                <a:cs typeface="Times New Roman" pitchFamily="18" charset="0"/>
              </a:rPr>
              <a:t>PROGRAMS, PROJECTS AND EMPLOYMENT AND TRAINING MEASURES IN 2017</a:t>
            </a:r>
            <a:endParaRPr lang="ru-RU" sz="2400" b="1" dirty="0">
              <a:solidFill>
                <a:schemeClr val="bg2">
                  <a:lumMod val="25000"/>
                </a:schemeClr>
              </a:solidFill>
              <a:latin typeface="Times New Roman" pitchFamily="18" charset="0"/>
              <a:cs typeface="Times New Roman" pitchFamily="18" charset="0"/>
            </a:endParaRPr>
          </a:p>
        </p:txBody>
      </p:sp>
      <p:grpSp>
        <p:nvGrpSpPr>
          <p:cNvPr id="2" name="Group 33"/>
          <p:cNvGrpSpPr>
            <a:grpSpLocks/>
          </p:cNvGrpSpPr>
          <p:nvPr/>
        </p:nvGrpSpPr>
        <p:grpSpPr bwMode="auto">
          <a:xfrm>
            <a:off x="1028700" y="1628775"/>
            <a:ext cx="6999684" cy="1296169"/>
            <a:chOff x="1028700" y="1612776"/>
            <a:chExt cx="6991350" cy="1626121"/>
          </a:xfrm>
        </p:grpSpPr>
        <p:sp>
          <p:nvSpPr>
            <p:cNvPr id="32780" name="Freeform 4"/>
            <p:cNvSpPr>
              <a:spLocks/>
            </p:cNvSpPr>
            <p:nvPr/>
          </p:nvSpPr>
          <p:spPr bwMode="gray">
            <a:xfrm>
              <a:off x="1028700" y="2276872"/>
              <a:ext cx="2019300" cy="962025"/>
            </a:xfrm>
            <a:custGeom>
              <a:avLst/>
              <a:gdLst>
                <a:gd name="T0" fmla="*/ 2147483647 w 2320"/>
                <a:gd name="T1" fmla="*/ 2147483647 h 792"/>
                <a:gd name="T2" fmla="*/ 2147483647 w 2320"/>
                <a:gd name="T3" fmla="*/ 0 h 792"/>
                <a:gd name="T4" fmla="*/ 0 w 2320"/>
                <a:gd name="T5" fmla="*/ 0 h 792"/>
                <a:gd name="T6" fmla="*/ 0 w 2320"/>
                <a:gd name="T7" fmla="*/ 2147483647 h 792"/>
                <a:gd name="T8" fmla="*/ 2147483647 w 2320"/>
                <a:gd name="T9" fmla="*/ 2147483647 h 792"/>
                <a:gd name="T10" fmla="*/ 2147483647 w 2320"/>
                <a:gd name="T11" fmla="*/ 2147483647 h 792"/>
                <a:gd name="T12" fmla="*/ 2147483647 w 2320"/>
                <a:gd name="T13" fmla="*/ 2147483647 h 792"/>
                <a:gd name="T14" fmla="*/ 0 60000 65536"/>
                <a:gd name="T15" fmla="*/ 0 60000 65536"/>
                <a:gd name="T16" fmla="*/ 0 60000 65536"/>
                <a:gd name="T17" fmla="*/ 0 60000 65536"/>
                <a:gd name="T18" fmla="*/ 0 60000 65536"/>
                <a:gd name="T19" fmla="*/ 0 60000 65536"/>
                <a:gd name="T20" fmla="*/ 0 60000 65536"/>
                <a:gd name="T21" fmla="*/ 0 w 2320"/>
                <a:gd name="T22" fmla="*/ 0 h 792"/>
                <a:gd name="T23" fmla="*/ 2320 w 2320"/>
                <a:gd name="T24" fmla="*/ 792 h 79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20" h="792">
                  <a:moveTo>
                    <a:pt x="88" y="696"/>
                  </a:moveTo>
                  <a:lnTo>
                    <a:pt x="88" y="0"/>
                  </a:lnTo>
                  <a:lnTo>
                    <a:pt x="0" y="0"/>
                  </a:lnTo>
                  <a:lnTo>
                    <a:pt x="0" y="792"/>
                  </a:lnTo>
                  <a:lnTo>
                    <a:pt x="2320" y="792"/>
                  </a:lnTo>
                  <a:lnTo>
                    <a:pt x="2320" y="696"/>
                  </a:lnTo>
                  <a:lnTo>
                    <a:pt x="88" y="696"/>
                  </a:lnTo>
                  <a:close/>
                </a:path>
              </a:pathLst>
            </a:custGeom>
            <a:solidFill>
              <a:srgbClr val="66CCFF"/>
            </a:solidFill>
            <a:ln w="0">
              <a:noFill/>
              <a:prstDash val="solid"/>
              <a:round/>
              <a:headEnd/>
              <a:tailEnd/>
            </a:ln>
          </p:spPr>
          <p:txBody>
            <a:bodyPr/>
            <a:lstStyle/>
            <a:p>
              <a:endParaRPr lang="bg-BG"/>
            </a:p>
          </p:txBody>
        </p:sp>
        <p:sp>
          <p:nvSpPr>
            <p:cNvPr id="32781" name="Freeform 5"/>
            <p:cNvSpPr>
              <a:spLocks/>
            </p:cNvSpPr>
            <p:nvPr/>
          </p:nvSpPr>
          <p:spPr bwMode="gray">
            <a:xfrm rot="10800000">
              <a:off x="6096000" y="1612776"/>
              <a:ext cx="1924050" cy="962025"/>
            </a:xfrm>
            <a:custGeom>
              <a:avLst/>
              <a:gdLst>
                <a:gd name="T0" fmla="*/ 2147483647 w 2320"/>
                <a:gd name="T1" fmla="*/ 2147483647 h 792"/>
                <a:gd name="T2" fmla="*/ 2147483647 w 2320"/>
                <a:gd name="T3" fmla="*/ 0 h 792"/>
                <a:gd name="T4" fmla="*/ 0 w 2320"/>
                <a:gd name="T5" fmla="*/ 0 h 792"/>
                <a:gd name="T6" fmla="*/ 0 w 2320"/>
                <a:gd name="T7" fmla="*/ 2147483647 h 792"/>
                <a:gd name="T8" fmla="*/ 2147483647 w 2320"/>
                <a:gd name="T9" fmla="*/ 2147483647 h 792"/>
                <a:gd name="T10" fmla="*/ 2147483647 w 2320"/>
                <a:gd name="T11" fmla="*/ 2147483647 h 792"/>
                <a:gd name="T12" fmla="*/ 2147483647 w 2320"/>
                <a:gd name="T13" fmla="*/ 2147483647 h 792"/>
                <a:gd name="T14" fmla="*/ 0 60000 65536"/>
                <a:gd name="T15" fmla="*/ 0 60000 65536"/>
                <a:gd name="T16" fmla="*/ 0 60000 65536"/>
                <a:gd name="T17" fmla="*/ 0 60000 65536"/>
                <a:gd name="T18" fmla="*/ 0 60000 65536"/>
                <a:gd name="T19" fmla="*/ 0 60000 65536"/>
                <a:gd name="T20" fmla="*/ 0 60000 65536"/>
                <a:gd name="T21" fmla="*/ 0 w 2320"/>
                <a:gd name="T22" fmla="*/ 0 h 792"/>
                <a:gd name="T23" fmla="*/ 2320 w 2320"/>
                <a:gd name="T24" fmla="*/ 792 h 79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20" h="792">
                  <a:moveTo>
                    <a:pt x="88" y="696"/>
                  </a:moveTo>
                  <a:lnTo>
                    <a:pt x="88" y="0"/>
                  </a:lnTo>
                  <a:lnTo>
                    <a:pt x="0" y="0"/>
                  </a:lnTo>
                  <a:lnTo>
                    <a:pt x="0" y="792"/>
                  </a:lnTo>
                  <a:lnTo>
                    <a:pt x="2320" y="792"/>
                  </a:lnTo>
                  <a:lnTo>
                    <a:pt x="2320" y="696"/>
                  </a:lnTo>
                  <a:lnTo>
                    <a:pt x="88" y="696"/>
                  </a:lnTo>
                  <a:close/>
                </a:path>
              </a:pathLst>
            </a:custGeom>
            <a:solidFill>
              <a:srgbClr val="66CCFF"/>
            </a:solidFill>
            <a:ln w="0">
              <a:noFill/>
              <a:prstDash val="solid"/>
              <a:round/>
              <a:headEnd/>
              <a:tailEnd/>
            </a:ln>
          </p:spPr>
          <p:txBody>
            <a:bodyPr/>
            <a:lstStyle/>
            <a:p>
              <a:endParaRPr lang="bg-BG"/>
            </a:p>
          </p:txBody>
        </p:sp>
        <p:sp>
          <p:nvSpPr>
            <p:cNvPr id="28" name="Rectangle 6"/>
            <p:cNvSpPr>
              <a:spLocks noChangeArrowheads="1"/>
            </p:cNvSpPr>
            <p:nvPr/>
          </p:nvSpPr>
          <p:spPr bwMode="gray">
            <a:xfrm>
              <a:off x="1208088" y="1801750"/>
              <a:ext cx="6629400" cy="1195770"/>
            </a:xfrm>
            <a:prstGeom prst="rect">
              <a:avLst/>
            </a:prstGeom>
            <a:solidFill>
              <a:srgbClr val="006699"/>
            </a:solidFill>
            <a:ln w="9525">
              <a:solidFill>
                <a:srgbClr val="FFFFFF"/>
              </a:solidFill>
              <a:miter lim="800000"/>
              <a:headEnd/>
              <a:tailEnd/>
            </a:ln>
            <a:effectLst>
              <a:outerShdw sy="50000" kx="-2453608" rotWithShape="0">
                <a:schemeClr val="bg2">
                  <a:alpha val="50000"/>
                </a:schemeClr>
              </a:outerShdw>
            </a:effectLst>
          </p:spPr>
          <p:txBody>
            <a:bodyPr anchor="ctr"/>
            <a:lstStyle/>
            <a:p>
              <a:pPr algn="ctr">
                <a:defRPr/>
              </a:pPr>
              <a:r>
                <a:rPr lang="en-US" sz="2400" dirty="0">
                  <a:solidFill>
                    <a:schemeClr val="bg1"/>
                  </a:solidFill>
                  <a:latin typeface="Times New Roman" pitchFamily="18" charset="0"/>
                  <a:cs typeface="Times New Roman" pitchFamily="18" charset="0"/>
                </a:rPr>
                <a:t>17 national programs and projects</a:t>
              </a:r>
              <a:r>
                <a:rPr lang="en-US" sz="2000" dirty="0">
                  <a:solidFill>
                    <a:schemeClr val="bg1"/>
                  </a:solidFill>
                </a:rPr>
                <a:t>;</a:t>
              </a:r>
              <a:endParaRPr lang="ru-RU" sz="2000" b="1" dirty="0">
                <a:solidFill>
                  <a:schemeClr val="bg1"/>
                </a:solidFill>
              </a:endParaRPr>
            </a:p>
          </p:txBody>
        </p:sp>
      </p:grpSp>
      <p:grpSp>
        <p:nvGrpSpPr>
          <p:cNvPr id="4" name="Group 32"/>
          <p:cNvGrpSpPr>
            <a:grpSpLocks/>
          </p:cNvGrpSpPr>
          <p:nvPr/>
        </p:nvGrpSpPr>
        <p:grpSpPr bwMode="auto">
          <a:xfrm>
            <a:off x="1043608" y="2996952"/>
            <a:ext cx="7052642" cy="648071"/>
            <a:chOff x="1047750" y="3962400"/>
            <a:chExt cx="6991350" cy="1622912"/>
          </a:xfrm>
        </p:grpSpPr>
        <p:sp>
          <p:nvSpPr>
            <p:cNvPr id="32777" name="Freeform 7"/>
            <p:cNvSpPr>
              <a:spLocks/>
            </p:cNvSpPr>
            <p:nvPr/>
          </p:nvSpPr>
          <p:spPr bwMode="gray">
            <a:xfrm>
              <a:off x="1047750" y="4509120"/>
              <a:ext cx="2019300" cy="962025"/>
            </a:xfrm>
            <a:custGeom>
              <a:avLst/>
              <a:gdLst>
                <a:gd name="T0" fmla="*/ 2147483647 w 2320"/>
                <a:gd name="T1" fmla="*/ 2147483647 h 792"/>
                <a:gd name="T2" fmla="*/ 2147483647 w 2320"/>
                <a:gd name="T3" fmla="*/ 0 h 792"/>
                <a:gd name="T4" fmla="*/ 0 w 2320"/>
                <a:gd name="T5" fmla="*/ 0 h 792"/>
                <a:gd name="T6" fmla="*/ 0 w 2320"/>
                <a:gd name="T7" fmla="*/ 2147483647 h 792"/>
                <a:gd name="T8" fmla="*/ 2147483647 w 2320"/>
                <a:gd name="T9" fmla="*/ 2147483647 h 792"/>
                <a:gd name="T10" fmla="*/ 2147483647 w 2320"/>
                <a:gd name="T11" fmla="*/ 2147483647 h 792"/>
                <a:gd name="T12" fmla="*/ 2147483647 w 2320"/>
                <a:gd name="T13" fmla="*/ 2147483647 h 792"/>
                <a:gd name="T14" fmla="*/ 0 60000 65536"/>
                <a:gd name="T15" fmla="*/ 0 60000 65536"/>
                <a:gd name="T16" fmla="*/ 0 60000 65536"/>
                <a:gd name="T17" fmla="*/ 0 60000 65536"/>
                <a:gd name="T18" fmla="*/ 0 60000 65536"/>
                <a:gd name="T19" fmla="*/ 0 60000 65536"/>
                <a:gd name="T20" fmla="*/ 0 60000 65536"/>
                <a:gd name="T21" fmla="*/ 0 w 2320"/>
                <a:gd name="T22" fmla="*/ 0 h 792"/>
                <a:gd name="T23" fmla="*/ 2320 w 2320"/>
                <a:gd name="T24" fmla="*/ 792 h 79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20" h="792">
                  <a:moveTo>
                    <a:pt x="88" y="696"/>
                  </a:moveTo>
                  <a:lnTo>
                    <a:pt x="88" y="0"/>
                  </a:lnTo>
                  <a:lnTo>
                    <a:pt x="0" y="0"/>
                  </a:lnTo>
                  <a:lnTo>
                    <a:pt x="0" y="792"/>
                  </a:lnTo>
                  <a:lnTo>
                    <a:pt x="2320" y="792"/>
                  </a:lnTo>
                  <a:lnTo>
                    <a:pt x="2320" y="696"/>
                  </a:lnTo>
                  <a:lnTo>
                    <a:pt x="88" y="696"/>
                  </a:lnTo>
                  <a:close/>
                </a:path>
              </a:pathLst>
            </a:custGeom>
            <a:solidFill>
              <a:srgbClr val="DFE29A"/>
            </a:solidFill>
            <a:ln w="0">
              <a:noFill/>
              <a:prstDash val="solid"/>
              <a:round/>
              <a:headEnd/>
              <a:tailEnd/>
            </a:ln>
          </p:spPr>
          <p:txBody>
            <a:bodyPr/>
            <a:lstStyle/>
            <a:p>
              <a:endParaRPr lang="bg-BG"/>
            </a:p>
          </p:txBody>
        </p:sp>
        <p:sp>
          <p:nvSpPr>
            <p:cNvPr id="32778" name="Freeform 8"/>
            <p:cNvSpPr>
              <a:spLocks/>
            </p:cNvSpPr>
            <p:nvPr/>
          </p:nvSpPr>
          <p:spPr bwMode="gray">
            <a:xfrm rot="10800000">
              <a:off x="6115050" y="3962400"/>
              <a:ext cx="1924050" cy="962025"/>
            </a:xfrm>
            <a:custGeom>
              <a:avLst/>
              <a:gdLst>
                <a:gd name="T0" fmla="*/ 2147483647 w 2320"/>
                <a:gd name="T1" fmla="*/ 2147483647 h 792"/>
                <a:gd name="T2" fmla="*/ 2147483647 w 2320"/>
                <a:gd name="T3" fmla="*/ 0 h 792"/>
                <a:gd name="T4" fmla="*/ 0 w 2320"/>
                <a:gd name="T5" fmla="*/ 0 h 792"/>
                <a:gd name="T6" fmla="*/ 0 w 2320"/>
                <a:gd name="T7" fmla="*/ 2147483647 h 792"/>
                <a:gd name="T8" fmla="*/ 2147483647 w 2320"/>
                <a:gd name="T9" fmla="*/ 2147483647 h 792"/>
                <a:gd name="T10" fmla="*/ 2147483647 w 2320"/>
                <a:gd name="T11" fmla="*/ 2147483647 h 792"/>
                <a:gd name="T12" fmla="*/ 2147483647 w 2320"/>
                <a:gd name="T13" fmla="*/ 2147483647 h 792"/>
                <a:gd name="T14" fmla="*/ 0 60000 65536"/>
                <a:gd name="T15" fmla="*/ 0 60000 65536"/>
                <a:gd name="T16" fmla="*/ 0 60000 65536"/>
                <a:gd name="T17" fmla="*/ 0 60000 65536"/>
                <a:gd name="T18" fmla="*/ 0 60000 65536"/>
                <a:gd name="T19" fmla="*/ 0 60000 65536"/>
                <a:gd name="T20" fmla="*/ 0 60000 65536"/>
                <a:gd name="T21" fmla="*/ 0 w 2320"/>
                <a:gd name="T22" fmla="*/ 0 h 792"/>
                <a:gd name="T23" fmla="*/ 2320 w 2320"/>
                <a:gd name="T24" fmla="*/ 792 h 79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20" h="792">
                  <a:moveTo>
                    <a:pt x="88" y="696"/>
                  </a:moveTo>
                  <a:lnTo>
                    <a:pt x="88" y="0"/>
                  </a:lnTo>
                  <a:lnTo>
                    <a:pt x="0" y="0"/>
                  </a:lnTo>
                  <a:lnTo>
                    <a:pt x="0" y="792"/>
                  </a:lnTo>
                  <a:lnTo>
                    <a:pt x="2320" y="792"/>
                  </a:lnTo>
                  <a:lnTo>
                    <a:pt x="2320" y="696"/>
                  </a:lnTo>
                  <a:lnTo>
                    <a:pt x="88" y="696"/>
                  </a:lnTo>
                  <a:close/>
                </a:path>
              </a:pathLst>
            </a:custGeom>
            <a:solidFill>
              <a:srgbClr val="DFE29A"/>
            </a:solidFill>
            <a:ln w="0">
              <a:noFill/>
              <a:prstDash val="solid"/>
              <a:round/>
              <a:headEnd/>
              <a:tailEnd/>
            </a:ln>
          </p:spPr>
          <p:txBody>
            <a:bodyPr/>
            <a:lstStyle/>
            <a:p>
              <a:endParaRPr lang="bg-BG"/>
            </a:p>
          </p:txBody>
        </p:sp>
        <p:sp>
          <p:nvSpPr>
            <p:cNvPr id="31" name="Rectangle 9"/>
            <p:cNvSpPr>
              <a:spLocks noChangeArrowheads="1"/>
            </p:cNvSpPr>
            <p:nvPr/>
          </p:nvSpPr>
          <p:spPr bwMode="gray">
            <a:xfrm>
              <a:off x="1227138" y="4151388"/>
              <a:ext cx="6629400" cy="1433924"/>
            </a:xfrm>
            <a:prstGeom prst="rect">
              <a:avLst/>
            </a:prstGeom>
            <a:solidFill>
              <a:srgbClr val="009999"/>
            </a:solidFill>
            <a:ln w="9525">
              <a:solidFill>
                <a:srgbClr val="FFFFFF"/>
              </a:solidFill>
              <a:miter lim="800000"/>
              <a:headEnd/>
              <a:tailEnd/>
            </a:ln>
            <a:effectLst>
              <a:outerShdw sy="50000" kx="-2453608" rotWithShape="0">
                <a:schemeClr val="bg2">
                  <a:alpha val="50000"/>
                </a:schemeClr>
              </a:outerShdw>
            </a:effectLst>
          </p:spPr>
          <p:txBody>
            <a:bodyPr anchor="ctr"/>
            <a:lstStyle/>
            <a:p>
              <a:pPr algn="ctr">
                <a:defRPr/>
              </a:pPr>
              <a:r>
                <a:rPr lang="en-US" sz="2400" dirty="0">
                  <a:solidFill>
                    <a:schemeClr val="bg1"/>
                  </a:solidFill>
                  <a:latin typeface="Times New Roman" pitchFamily="18" charset="0"/>
                  <a:cs typeface="Times New Roman" pitchFamily="18" charset="0"/>
                </a:rPr>
                <a:t>28 regional employment and training programs;</a:t>
              </a:r>
              <a:endParaRPr lang="ru-RU" sz="2400" b="1" dirty="0">
                <a:solidFill>
                  <a:schemeClr val="bg1"/>
                </a:solidFill>
                <a:latin typeface="Times New Roman" pitchFamily="18" charset="0"/>
                <a:cs typeface="Times New Roman" pitchFamily="18" charset="0"/>
              </a:endParaRPr>
            </a:p>
          </p:txBody>
        </p:sp>
      </p:grpSp>
      <p:grpSp>
        <p:nvGrpSpPr>
          <p:cNvPr id="5" name="Group 34"/>
          <p:cNvGrpSpPr>
            <a:grpSpLocks/>
          </p:cNvGrpSpPr>
          <p:nvPr/>
        </p:nvGrpSpPr>
        <p:grpSpPr bwMode="auto">
          <a:xfrm>
            <a:off x="971600" y="3933056"/>
            <a:ext cx="6991350" cy="1872208"/>
            <a:chOff x="1028700" y="1468714"/>
            <a:chExt cx="6991350" cy="1770183"/>
          </a:xfrm>
        </p:grpSpPr>
        <p:sp>
          <p:nvSpPr>
            <p:cNvPr id="32774" name="Freeform 4"/>
            <p:cNvSpPr>
              <a:spLocks/>
            </p:cNvSpPr>
            <p:nvPr/>
          </p:nvSpPr>
          <p:spPr bwMode="gray">
            <a:xfrm>
              <a:off x="1028700" y="2276872"/>
              <a:ext cx="2019300" cy="962025"/>
            </a:xfrm>
            <a:custGeom>
              <a:avLst/>
              <a:gdLst>
                <a:gd name="T0" fmla="*/ 2147483647 w 2320"/>
                <a:gd name="T1" fmla="*/ 2147483647 h 792"/>
                <a:gd name="T2" fmla="*/ 2147483647 w 2320"/>
                <a:gd name="T3" fmla="*/ 0 h 792"/>
                <a:gd name="T4" fmla="*/ 0 w 2320"/>
                <a:gd name="T5" fmla="*/ 0 h 792"/>
                <a:gd name="T6" fmla="*/ 0 w 2320"/>
                <a:gd name="T7" fmla="*/ 2147483647 h 792"/>
                <a:gd name="T8" fmla="*/ 2147483647 w 2320"/>
                <a:gd name="T9" fmla="*/ 2147483647 h 792"/>
                <a:gd name="T10" fmla="*/ 2147483647 w 2320"/>
                <a:gd name="T11" fmla="*/ 2147483647 h 792"/>
                <a:gd name="T12" fmla="*/ 2147483647 w 2320"/>
                <a:gd name="T13" fmla="*/ 2147483647 h 792"/>
                <a:gd name="T14" fmla="*/ 0 60000 65536"/>
                <a:gd name="T15" fmla="*/ 0 60000 65536"/>
                <a:gd name="T16" fmla="*/ 0 60000 65536"/>
                <a:gd name="T17" fmla="*/ 0 60000 65536"/>
                <a:gd name="T18" fmla="*/ 0 60000 65536"/>
                <a:gd name="T19" fmla="*/ 0 60000 65536"/>
                <a:gd name="T20" fmla="*/ 0 60000 65536"/>
                <a:gd name="T21" fmla="*/ 0 w 2320"/>
                <a:gd name="T22" fmla="*/ 0 h 792"/>
                <a:gd name="T23" fmla="*/ 2320 w 2320"/>
                <a:gd name="T24" fmla="*/ 792 h 79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20" h="792">
                  <a:moveTo>
                    <a:pt x="88" y="696"/>
                  </a:moveTo>
                  <a:lnTo>
                    <a:pt x="88" y="0"/>
                  </a:lnTo>
                  <a:lnTo>
                    <a:pt x="0" y="0"/>
                  </a:lnTo>
                  <a:lnTo>
                    <a:pt x="0" y="792"/>
                  </a:lnTo>
                  <a:lnTo>
                    <a:pt x="2320" y="792"/>
                  </a:lnTo>
                  <a:lnTo>
                    <a:pt x="2320" y="696"/>
                  </a:lnTo>
                  <a:lnTo>
                    <a:pt x="88" y="696"/>
                  </a:lnTo>
                  <a:close/>
                </a:path>
              </a:pathLst>
            </a:custGeom>
            <a:solidFill>
              <a:srgbClr val="66CCFF"/>
            </a:solidFill>
            <a:ln w="0">
              <a:noFill/>
              <a:prstDash val="solid"/>
              <a:round/>
              <a:headEnd/>
              <a:tailEnd/>
            </a:ln>
          </p:spPr>
          <p:txBody>
            <a:bodyPr/>
            <a:lstStyle/>
            <a:p>
              <a:endParaRPr lang="bg-BG"/>
            </a:p>
          </p:txBody>
        </p:sp>
        <p:sp>
          <p:nvSpPr>
            <p:cNvPr id="32775" name="Freeform 5"/>
            <p:cNvSpPr>
              <a:spLocks/>
            </p:cNvSpPr>
            <p:nvPr/>
          </p:nvSpPr>
          <p:spPr bwMode="gray">
            <a:xfrm rot="10800000">
              <a:off x="6096000" y="1612776"/>
              <a:ext cx="1924050" cy="962025"/>
            </a:xfrm>
            <a:custGeom>
              <a:avLst/>
              <a:gdLst>
                <a:gd name="T0" fmla="*/ 2147483647 w 2320"/>
                <a:gd name="T1" fmla="*/ 2147483647 h 792"/>
                <a:gd name="T2" fmla="*/ 2147483647 w 2320"/>
                <a:gd name="T3" fmla="*/ 0 h 792"/>
                <a:gd name="T4" fmla="*/ 0 w 2320"/>
                <a:gd name="T5" fmla="*/ 0 h 792"/>
                <a:gd name="T6" fmla="*/ 0 w 2320"/>
                <a:gd name="T7" fmla="*/ 2147483647 h 792"/>
                <a:gd name="T8" fmla="*/ 2147483647 w 2320"/>
                <a:gd name="T9" fmla="*/ 2147483647 h 792"/>
                <a:gd name="T10" fmla="*/ 2147483647 w 2320"/>
                <a:gd name="T11" fmla="*/ 2147483647 h 792"/>
                <a:gd name="T12" fmla="*/ 2147483647 w 2320"/>
                <a:gd name="T13" fmla="*/ 2147483647 h 792"/>
                <a:gd name="T14" fmla="*/ 0 60000 65536"/>
                <a:gd name="T15" fmla="*/ 0 60000 65536"/>
                <a:gd name="T16" fmla="*/ 0 60000 65536"/>
                <a:gd name="T17" fmla="*/ 0 60000 65536"/>
                <a:gd name="T18" fmla="*/ 0 60000 65536"/>
                <a:gd name="T19" fmla="*/ 0 60000 65536"/>
                <a:gd name="T20" fmla="*/ 0 60000 65536"/>
                <a:gd name="T21" fmla="*/ 0 w 2320"/>
                <a:gd name="T22" fmla="*/ 0 h 792"/>
                <a:gd name="T23" fmla="*/ 2320 w 2320"/>
                <a:gd name="T24" fmla="*/ 792 h 79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20" h="792">
                  <a:moveTo>
                    <a:pt x="88" y="696"/>
                  </a:moveTo>
                  <a:lnTo>
                    <a:pt x="88" y="0"/>
                  </a:lnTo>
                  <a:lnTo>
                    <a:pt x="0" y="0"/>
                  </a:lnTo>
                  <a:lnTo>
                    <a:pt x="0" y="792"/>
                  </a:lnTo>
                  <a:lnTo>
                    <a:pt x="2320" y="792"/>
                  </a:lnTo>
                  <a:lnTo>
                    <a:pt x="2320" y="696"/>
                  </a:lnTo>
                  <a:lnTo>
                    <a:pt x="88" y="696"/>
                  </a:lnTo>
                  <a:close/>
                </a:path>
              </a:pathLst>
            </a:custGeom>
            <a:solidFill>
              <a:srgbClr val="66CCFF"/>
            </a:solidFill>
            <a:ln w="0">
              <a:noFill/>
              <a:prstDash val="solid"/>
              <a:round/>
              <a:headEnd/>
              <a:tailEnd/>
            </a:ln>
          </p:spPr>
          <p:txBody>
            <a:bodyPr/>
            <a:lstStyle/>
            <a:p>
              <a:endParaRPr lang="bg-BG"/>
            </a:p>
          </p:txBody>
        </p:sp>
        <p:sp>
          <p:nvSpPr>
            <p:cNvPr id="38" name="Rectangle 6"/>
            <p:cNvSpPr>
              <a:spLocks noChangeArrowheads="1"/>
            </p:cNvSpPr>
            <p:nvPr/>
          </p:nvSpPr>
          <p:spPr bwMode="gray">
            <a:xfrm>
              <a:off x="1316732" y="1468714"/>
              <a:ext cx="6629400" cy="1195770"/>
            </a:xfrm>
            <a:prstGeom prst="rect">
              <a:avLst/>
            </a:prstGeom>
            <a:solidFill>
              <a:srgbClr val="006699"/>
            </a:solidFill>
            <a:ln w="9525">
              <a:solidFill>
                <a:srgbClr val="FFFFFF"/>
              </a:solidFill>
              <a:miter lim="800000"/>
              <a:headEnd/>
              <a:tailEnd/>
            </a:ln>
            <a:effectLst>
              <a:outerShdw sy="50000" kx="-2453608" rotWithShape="0">
                <a:schemeClr val="bg2">
                  <a:alpha val="50000"/>
                </a:schemeClr>
              </a:outerShdw>
            </a:effectLst>
          </p:spPr>
          <p:txBody>
            <a:bodyPr anchor="ctr"/>
            <a:lstStyle/>
            <a:p>
              <a:pPr algn="ctr">
                <a:defRPr/>
              </a:pPr>
              <a:r>
                <a:rPr lang="en-US" sz="2400" dirty="0">
                  <a:solidFill>
                    <a:schemeClr val="bg1"/>
                  </a:solidFill>
                  <a:latin typeface="Times New Roman" pitchFamily="18" charset="0"/>
                  <a:cs typeface="Times New Roman" pitchFamily="18" charset="0"/>
                </a:rPr>
                <a:t>26 incentives for employment and training under the Employment Promotion Act</a:t>
              </a:r>
              <a:r>
                <a:rPr lang="en-US" sz="2400" dirty="0" smtClean="0">
                  <a:solidFill>
                    <a:schemeClr val="bg1"/>
                  </a:solidFill>
                  <a:latin typeface="Times New Roman" pitchFamily="18" charset="0"/>
                  <a:cs typeface="Times New Roman" pitchFamily="18" charset="0"/>
                </a:rPr>
                <a:t>.</a:t>
              </a:r>
              <a:endParaRPr lang="bg-BG" sz="2400" dirty="0" smtClean="0">
                <a:solidFill>
                  <a:schemeClr val="bg1"/>
                </a:solidFill>
                <a:latin typeface="Times New Roman" pitchFamily="18" charset="0"/>
                <a:cs typeface="Times New Roman" pitchFamily="18" charset="0"/>
              </a:endParaRPr>
            </a:p>
            <a:p>
              <a:pPr algn="ctr">
                <a:defRPr/>
              </a:pPr>
              <a:endParaRPr lang="ru-RU" sz="2400" b="1" dirty="0">
                <a:solidFill>
                  <a:schemeClr val="bg1"/>
                </a:solidFill>
                <a:latin typeface="Times New Roman" pitchFamily="18" charset="0"/>
                <a:cs typeface="Times New Roman" pitchFamily="18" charset="0"/>
              </a:endParaRPr>
            </a:p>
          </p:txBody>
        </p:sp>
      </p:grpSp>
    </p:spTree>
  </p:cSld>
  <p:clrMapOvr>
    <a:masterClrMapping/>
  </p:clrMapOvr>
  <p:transition spd="med"/>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2.xml.rels><?xml version="1.0" encoding="UTF-8" standalone="yes"?>
<Relationships xmlns="http://schemas.openxmlformats.org/package/2006/relationships"><Relationship Id="rId1" Type="http://schemas.openxmlformats.org/officeDocument/2006/relationships/image" Target="../media/image5.jpeg"/></Relationships>
</file>

<file path=ppt/theme/theme1.xml><?xml version="1.0" encoding="utf-8"?>
<a:theme xmlns:a="http://schemas.openxmlformats.org/drawingml/2006/main" name="Еркер">
  <a:themeElements>
    <a:clrScheme name="Леене">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Е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Е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Открито място">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ито място">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ито място">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docProps/app.xml><?xml version="1.0" encoding="utf-8"?>
<Properties xmlns="http://schemas.openxmlformats.org/officeDocument/2006/extended-properties" xmlns:vt="http://schemas.openxmlformats.org/officeDocument/2006/docPropsVTypes">
  <Template>Oriel</Template>
  <TotalTime>837</TotalTime>
  <Words>1331</Words>
  <Application>Microsoft Office PowerPoint</Application>
  <PresentationFormat>On-screen Show (4:3)</PresentationFormat>
  <Paragraphs>149</Paragraphs>
  <Slides>14</Slides>
  <Notes>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Еркер</vt:lpstr>
      <vt:lpstr>Worksheet</vt:lpstr>
      <vt:lpstr>Slide 1</vt:lpstr>
      <vt:lpstr>Slide 2</vt:lpstr>
      <vt:lpstr>UNEMPLOYMENT - 2016 BY DATA EA</vt:lpstr>
      <vt:lpstr>UNEMPLOYED IN LOSS OF LABOR MARKET</vt:lpstr>
      <vt:lpstr>LONG-TERM UNEMPLOYED</vt:lpstr>
      <vt:lpstr>Slide 6</vt:lpstr>
      <vt:lpstr>Steering OF LTU to appropriate services based on existing barriers for their employment </vt:lpstr>
      <vt:lpstr>Placement on the primary market long-term unemployed persons</vt:lpstr>
      <vt:lpstr>Slide 9</vt:lpstr>
      <vt:lpstr>OPERATIONAL PROGRAM   "HUMAN RESOURCES DEVELOPMENT" 2014-2020</vt:lpstr>
      <vt:lpstr>Undertaken actions and applied practices</vt:lpstr>
      <vt:lpstr>Difficulties and Challenges</vt:lpstr>
      <vt:lpstr>Further activities</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RPetkov</dc:creator>
  <cp:lastModifiedBy>RPetkov</cp:lastModifiedBy>
  <cp:revision>68</cp:revision>
  <dcterms:created xsi:type="dcterms:W3CDTF">2017-11-03T13:06:17Z</dcterms:created>
  <dcterms:modified xsi:type="dcterms:W3CDTF">2017-11-06T15:53:43Z</dcterms:modified>
</cp:coreProperties>
</file>