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328" r:id="rId2"/>
    <p:sldId id="359" r:id="rId3"/>
    <p:sldId id="355" r:id="rId4"/>
    <p:sldId id="356" r:id="rId5"/>
    <p:sldId id="357" r:id="rId6"/>
    <p:sldId id="358" r:id="rId7"/>
    <p:sldId id="346" r:id="rId8"/>
    <p:sldId id="345" r:id="rId9"/>
    <p:sldId id="351" r:id="rId10"/>
    <p:sldId id="354" r:id="rId11"/>
    <p:sldId id="349" r:id="rId12"/>
    <p:sldId id="332" r:id="rId13"/>
    <p:sldId id="353" r:id="rId14"/>
    <p:sldId id="362" r:id="rId15"/>
    <p:sldId id="344" r:id="rId16"/>
    <p:sldId id="360" r:id="rId17"/>
    <p:sldId id="361" r:id="rId18"/>
    <p:sldId id="274" r:id="rId19"/>
  </p:sldIdLst>
  <p:sldSz cx="9144000" cy="6858000" type="screen4x3"/>
  <p:notesSz cx="6858000" cy="9926638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ina Fleischer" initials="KF" lastIdx="7" clrIdx="0">
    <p:extLst>
      <p:ext uri="{19B8F6BF-5375-455C-9EA6-DF929625EA0E}">
        <p15:presenceInfo xmlns:p15="http://schemas.microsoft.com/office/powerpoint/2012/main" userId="S-1-5-21-1850893764-526910161-620655208-106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5FF"/>
    <a:srgbClr val="0000FF"/>
    <a:srgbClr val="3366FF"/>
    <a:srgbClr val="0066FF"/>
    <a:srgbClr val="0099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2969" autoAdjust="0"/>
  </p:normalViewPr>
  <p:slideViewPr>
    <p:cSldViewPr>
      <p:cViewPr varScale="1">
        <p:scale>
          <a:sx n="96" d="100"/>
          <a:sy n="96" d="100"/>
        </p:scale>
        <p:origin x="203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95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nijel\Downloads\New%20Microsoft%20Excel%20Worksheet1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hr-BA" dirty="0" err="1">
                <a:solidFill>
                  <a:srgbClr val="C00000"/>
                </a:solidFill>
              </a:rPr>
              <a:t>Distribution</a:t>
            </a:r>
            <a:r>
              <a:rPr lang="hr-BA" baseline="0" dirty="0">
                <a:solidFill>
                  <a:srgbClr val="C00000"/>
                </a:solidFill>
              </a:rPr>
              <a:t> </a:t>
            </a:r>
            <a:r>
              <a:rPr lang="hr-BA" baseline="0" dirty="0" err="1">
                <a:solidFill>
                  <a:srgbClr val="C00000"/>
                </a:solidFill>
              </a:rPr>
              <a:t>of</a:t>
            </a:r>
            <a:r>
              <a:rPr lang="hr-BA" baseline="0" dirty="0">
                <a:solidFill>
                  <a:srgbClr val="C00000"/>
                </a:solidFill>
              </a:rPr>
              <a:t> PES </a:t>
            </a:r>
            <a:r>
              <a:rPr lang="hr-BA" baseline="0" dirty="0" err="1">
                <a:solidFill>
                  <a:srgbClr val="C00000"/>
                </a:solidFill>
              </a:rPr>
              <a:t>staff</a:t>
            </a:r>
            <a:r>
              <a:rPr lang="hr-BA" baseline="0" dirty="0">
                <a:solidFill>
                  <a:srgbClr val="C00000"/>
                </a:solidFill>
              </a:rPr>
              <a:t> </a:t>
            </a:r>
            <a:r>
              <a:rPr lang="hr-BA" baseline="0" dirty="0" err="1">
                <a:solidFill>
                  <a:srgbClr val="C00000"/>
                </a:solidFill>
              </a:rPr>
              <a:t>directly</a:t>
            </a:r>
            <a:r>
              <a:rPr lang="hr-BA" baseline="0" dirty="0">
                <a:solidFill>
                  <a:srgbClr val="C00000"/>
                </a:solidFill>
              </a:rPr>
              <a:t> </a:t>
            </a:r>
            <a:r>
              <a:rPr lang="hr-BA" baseline="0" dirty="0" err="1">
                <a:solidFill>
                  <a:srgbClr val="C00000"/>
                </a:solidFill>
              </a:rPr>
              <a:t>servicing</a:t>
            </a:r>
            <a:r>
              <a:rPr lang="hr-BA" baseline="0" dirty="0">
                <a:solidFill>
                  <a:srgbClr val="C00000"/>
                </a:solidFill>
              </a:rPr>
              <a:t> </a:t>
            </a:r>
            <a:r>
              <a:rPr lang="hr-BA" baseline="0" dirty="0" err="1">
                <a:solidFill>
                  <a:srgbClr val="C00000"/>
                </a:solidFill>
              </a:rPr>
              <a:t>clients</a:t>
            </a:r>
            <a:r>
              <a:rPr lang="hr-BA" baseline="0" dirty="0">
                <a:solidFill>
                  <a:srgbClr val="C00000"/>
                </a:solidFill>
              </a:rPr>
              <a:t> </a:t>
            </a:r>
            <a:r>
              <a:rPr lang="hr-BA" baseline="0" dirty="0" err="1">
                <a:solidFill>
                  <a:srgbClr val="C00000"/>
                </a:solidFill>
              </a:rPr>
              <a:t>in</a:t>
            </a:r>
            <a:r>
              <a:rPr lang="hr-BA" baseline="0" dirty="0">
                <a:solidFill>
                  <a:srgbClr val="C00000"/>
                </a:solidFill>
              </a:rPr>
              <a:t> 2016</a:t>
            </a:r>
            <a:endParaRPr lang="hr-BA" dirty="0">
              <a:solidFill>
                <a:srgbClr val="C00000"/>
              </a:solidFill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List3!$C$3:$C$13</c:f>
              <c:strCache>
                <c:ptCount val="11"/>
                <c:pt idx="0">
                  <c:v>Counsellors providing employment and careers support to young people </c:v>
                </c:pt>
                <c:pt idx="1">
                  <c:v>Counsellors providing employment and careers support to the long term unemployed</c:v>
                </c:pt>
                <c:pt idx="2">
                  <c:v>Counsellors providing support on employers* </c:v>
                </c:pt>
                <c:pt idx="3">
                  <c:v>Counsellors providing support to clients for disabilities</c:v>
                </c:pt>
                <c:pt idx="4">
                  <c:v>EURES advisors</c:v>
                </c:pt>
                <c:pt idx="5">
                  <c:v>ALMP counsellors</c:v>
                </c:pt>
                <c:pt idx="6">
                  <c:v>Counsellors providing self-employment</c:v>
                </c:pt>
                <c:pt idx="7">
                  <c:v>Counsellors providing services to unemployed with fast access to the labour market</c:v>
                </c:pt>
                <c:pt idx="8">
                  <c:v>Counsellors providing support to vocational guidance</c:v>
                </c:pt>
                <c:pt idx="9">
                  <c:v>Counsellors providing support for unemployment benefits</c:v>
                </c:pt>
                <c:pt idx="10">
                  <c:v>Counselors without specialization</c:v>
                </c:pt>
              </c:strCache>
            </c:strRef>
          </c:cat>
          <c:val>
            <c:numRef>
              <c:f>List3!$D$3:$D$13</c:f>
              <c:numCache>
                <c:formatCode>0.0%</c:formatCode>
                <c:ptCount val="11"/>
                <c:pt idx="0">
                  <c:v>0.19069767441860466</c:v>
                </c:pt>
                <c:pt idx="1">
                  <c:v>0.16744186046511628</c:v>
                </c:pt>
                <c:pt idx="2">
                  <c:v>5.3488372093023255E-2</c:v>
                </c:pt>
                <c:pt idx="3">
                  <c:v>2.7906976744186046E-2</c:v>
                </c:pt>
                <c:pt idx="4">
                  <c:v>8.1395348837209301E-3</c:v>
                </c:pt>
                <c:pt idx="5">
                  <c:v>0.14302325581395348</c:v>
                </c:pt>
                <c:pt idx="6">
                  <c:v>1.627906976744186E-2</c:v>
                </c:pt>
                <c:pt idx="7">
                  <c:v>0.15813953488372093</c:v>
                </c:pt>
                <c:pt idx="8">
                  <c:v>6.3953488372093026E-2</c:v>
                </c:pt>
                <c:pt idx="9">
                  <c:v>8.4883720930232553E-2</c:v>
                </c:pt>
                <c:pt idx="10">
                  <c:v>8.6046511627906982E-2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31T08:19:10.225" idx="7">
    <p:pos x="10" y="10"/>
    <p:text>Ovaj slajd bi izbacila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31T08:16:17.659" idx="4">
    <p:pos x="10" y="10"/>
    <p:text>Ja bi ovaj slajd izbacila.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31T08:17:19.903" idx="5">
    <p:pos x="10" y="10"/>
    <p:text>novi slajd</p:text>
    <p:extLst>
      <p:ext uri="{C676402C-5697-4E1C-873F-D02D1690AC5C}">
        <p15:threadingInfo xmlns:p15="http://schemas.microsoft.com/office/powerpoint/2012/main" timeZoneBias="-60"/>
      </p:ext>
    </p:extLs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350A50-4547-49A1-A71C-04CB530F1C7C}" type="doc">
      <dgm:prSet loTypeId="urn:microsoft.com/office/officeart/2005/8/layout/hList7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hr-HR"/>
        </a:p>
      </dgm:t>
    </dgm:pt>
    <dgm:pt modelId="{D8A3050C-9C79-4E2E-8195-89AA610FD05A}">
      <dgm:prSet phldrT="[Text]" custT="1"/>
      <dgm:spPr/>
      <dgm:t>
        <a:bodyPr/>
        <a:lstStyle/>
        <a:p>
          <a:r>
            <a:rPr lang="hr-HR" sz="1100" b="0" dirty="0" smtClean="0">
              <a:latin typeface="Arial" pitchFamily="34" charset="0"/>
              <a:cs typeface="Arial" pitchFamily="34" charset="0"/>
            </a:rPr>
            <a:t>PUBLIC WORKS /DIRECT JOB CREATION</a:t>
          </a:r>
          <a:endParaRPr lang="hr-HR" sz="1100" b="0" dirty="0">
            <a:latin typeface="Arial" pitchFamily="34" charset="0"/>
            <a:cs typeface="Arial" pitchFamily="34" charset="0"/>
          </a:endParaRPr>
        </a:p>
      </dgm:t>
    </dgm:pt>
    <dgm:pt modelId="{3F6096F2-5126-44F5-8B1B-D749D68CD9A5}" type="parTrans" cxnId="{1D414D02-B4B8-4216-BF45-7FAADDAE5CA9}">
      <dgm:prSet/>
      <dgm:spPr/>
      <dgm:t>
        <a:bodyPr/>
        <a:lstStyle/>
        <a:p>
          <a:endParaRPr lang="hr-HR"/>
        </a:p>
      </dgm:t>
    </dgm:pt>
    <dgm:pt modelId="{4EA1FD6A-4AC4-4CC1-8770-4DDEF8357D6F}" type="sibTrans" cxnId="{1D414D02-B4B8-4216-BF45-7FAADDAE5CA9}">
      <dgm:prSet/>
      <dgm:spPr/>
      <dgm:t>
        <a:bodyPr/>
        <a:lstStyle/>
        <a:p>
          <a:endParaRPr lang="hr-HR"/>
        </a:p>
      </dgm:t>
    </dgm:pt>
    <dgm:pt modelId="{D880313A-C9B1-4BCA-99C4-367FA1F8B6BD}">
      <dgm:prSet phldrT="[Text]" custT="1"/>
      <dgm:spPr/>
      <dgm:t>
        <a:bodyPr/>
        <a:lstStyle/>
        <a:p>
          <a:pPr algn="ctr"/>
          <a:endParaRPr lang="hr-HR" sz="1200" b="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hr-HR" sz="1100" b="0" dirty="0" smtClean="0">
              <a:latin typeface="Arial" pitchFamily="34" charset="0"/>
              <a:cs typeface="Arial" pitchFamily="34" charset="0"/>
            </a:rPr>
            <a:t>TRAINING</a:t>
          </a:r>
        </a:p>
        <a:p>
          <a:pPr algn="ctr"/>
          <a:r>
            <a:rPr lang="hr-HR" sz="1200" b="0" dirty="0" smtClean="0">
              <a:latin typeface="Arial" pitchFamily="34" charset="0"/>
              <a:cs typeface="Arial" pitchFamily="34" charset="0"/>
            </a:rPr>
            <a:t> </a:t>
          </a:r>
        </a:p>
        <a:p>
          <a:pPr algn="l"/>
          <a:r>
            <a:rPr lang="hr-HR" sz="1200" b="0" dirty="0" smtClean="0">
              <a:latin typeface="Arial" pitchFamily="34" charset="0"/>
              <a:cs typeface="Arial" pitchFamily="34" charset="0"/>
              <a:sym typeface="Wingdings" panose="05000000000000000000" pitchFamily="2" charset="2"/>
            </a:rPr>
            <a:t> </a:t>
          </a:r>
          <a:r>
            <a:rPr lang="hr-HR" sz="1050" b="0" dirty="0" smtClean="0">
              <a:latin typeface="Arial" pitchFamily="34" charset="0"/>
              <a:cs typeface="Arial" pitchFamily="34" charset="0"/>
            </a:rPr>
            <a:t>Training </a:t>
          </a:r>
          <a:r>
            <a:rPr lang="hr-HR" sz="1050" b="0" dirty="0" err="1" smtClean="0">
              <a:latin typeface="Arial" pitchFamily="34" charset="0"/>
              <a:cs typeface="Arial" pitchFamily="34" charset="0"/>
            </a:rPr>
            <a:t>of</a:t>
          </a:r>
          <a:r>
            <a:rPr lang="hr-HR" sz="1050" b="0" dirty="0" smtClean="0">
              <a:latin typeface="Arial" pitchFamily="34" charset="0"/>
              <a:cs typeface="Arial" pitchFamily="34" charset="0"/>
            </a:rPr>
            <a:t> </a:t>
          </a:r>
          <a:r>
            <a:rPr lang="hr-HR" sz="1050" b="0" dirty="0" err="1" smtClean="0">
              <a:latin typeface="Arial" pitchFamily="34" charset="0"/>
              <a:cs typeface="Arial" pitchFamily="34" charset="0"/>
            </a:rPr>
            <a:t>the</a:t>
          </a:r>
          <a:r>
            <a:rPr lang="hr-HR" sz="1050" b="0" dirty="0" smtClean="0">
              <a:latin typeface="Arial" pitchFamily="34" charset="0"/>
              <a:cs typeface="Arial" pitchFamily="34" charset="0"/>
            </a:rPr>
            <a:t> </a:t>
          </a:r>
          <a:r>
            <a:rPr lang="hr-HR" sz="1050" b="0" dirty="0" err="1" smtClean="0">
              <a:latin typeface="Arial" pitchFamily="34" charset="0"/>
              <a:cs typeface="Arial" pitchFamily="34" charset="0"/>
            </a:rPr>
            <a:t>unemployed</a:t>
          </a:r>
          <a:endParaRPr lang="hr-HR" sz="1050" b="0" dirty="0" smtClean="0">
            <a:latin typeface="Arial" pitchFamily="34" charset="0"/>
            <a:cs typeface="Arial" pitchFamily="34" charset="0"/>
          </a:endParaRPr>
        </a:p>
        <a:p>
          <a:pPr algn="l"/>
          <a:r>
            <a:rPr lang="hr-HR" sz="1050" b="0" dirty="0" smtClean="0">
              <a:latin typeface="Arial" pitchFamily="34" charset="0"/>
              <a:cs typeface="Arial" pitchFamily="34" charset="0"/>
              <a:sym typeface="Wingdings" panose="05000000000000000000" pitchFamily="2" charset="2"/>
            </a:rPr>
            <a:t> </a:t>
          </a:r>
          <a:r>
            <a:rPr lang="hr-HR" sz="1050" b="0" dirty="0" smtClean="0">
              <a:latin typeface="Arial" pitchFamily="34" charset="0"/>
              <a:cs typeface="Arial" pitchFamily="34" charset="0"/>
            </a:rPr>
            <a:t>Training </a:t>
          </a:r>
          <a:r>
            <a:rPr lang="hr-HR" sz="1050" b="0" dirty="0" err="1" smtClean="0">
              <a:latin typeface="Arial" pitchFamily="34" charset="0"/>
              <a:cs typeface="Arial" pitchFamily="34" charset="0"/>
            </a:rPr>
            <a:t>of</a:t>
          </a:r>
          <a:r>
            <a:rPr lang="hr-HR" sz="1050" b="0" dirty="0" smtClean="0">
              <a:latin typeface="Arial" pitchFamily="34" charset="0"/>
              <a:cs typeface="Arial" pitchFamily="34" charset="0"/>
            </a:rPr>
            <a:t> </a:t>
          </a:r>
          <a:r>
            <a:rPr lang="hr-HR" sz="1050" b="0" dirty="0" err="1" smtClean="0">
              <a:latin typeface="Arial" pitchFamily="34" charset="0"/>
              <a:cs typeface="Arial" pitchFamily="34" charset="0"/>
            </a:rPr>
            <a:t>the</a:t>
          </a:r>
          <a:r>
            <a:rPr lang="hr-HR" sz="1050" b="0" dirty="0" smtClean="0">
              <a:latin typeface="Arial" pitchFamily="34" charset="0"/>
              <a:cs typeface="Arial" pitchFamily="34" charset="0"/>
            </a:rPr>
            <a:t> </a:t>
          </a:r>
          <a:r>
            <a:rPr lang="hr-HR" sz="1050" b="0" dirty="0" err="1" smtClean="0">
              <a:latin typeface="Arial" pitchFamily="34" charset="0"/>
              <a:cs typeface="Arial" pitchFamily="34" charset="0"/>
            </a:rPr>
            <a:t>employed</a:t>
          </a:r>
          <a:endParaRPr lang="hr-HR" sz="1050" b="0" dirty="0" smtClean="0">
            <a:latin typeface="Arial" pitchFamily="34" charset="0"/>
            <a:cs typeface="Arial" pitchFamily="34" charset="0"/>
          </a:endParaRPr>
        </a:p>
        <a:p>
          <a:pPr algn="l"/>
          <a:r>
            <a:rPr lang="hr-HR" sz="1050" b="0" dirty="0" smtClean="0">
              <a:latin typeface="Arial" pitchFamily="34" charset="0"/>
              <a:cs typeface="Arial" pitchFamily="34" charset="0"/>
              <a:sym typeface="Wingdings" panose="05000000000000000000" pitchFamily="2" charset="2"/>
            </a:rPr>
            <a:t> </a:t>
          </a:r>
          <a:r>
            <a:rPr lang="hr-HR" sz="1050" b="0" dirty="0" err="1" smtClean="0">
              <a:latin typeface="Arial" pitchFamily="34" charset="0"/>
              <a:cs typeface="Arial" pitchFamily="34" charset="0"/>
            </a:rPr>
            <a:t>Workplace</a:t>
          </a:r>
          <a:r>
            <a:rPr lang="hr-HR" sz="1050" b="0" dirty="0" smtClean="0">
              <a:latin typeface="Arial" pitchFamily="34" charset="0"/>
              <a:cs typeface="Arial" pitchFamily="34" charset="0"/>
            </a:rPr>
            <a:t> </a:t>
          </a:r>
          <a:r>
            <a:rPr lang="hr-HR" sz="1050" b="0" dirty="0" err="1" smtClean="0">
              <a:latin typeface="Arial" pitchFamily="34" charset="0"/>
              <a:cs typeface="Arial" pitchFamily="34" charset="0"/>
            </a:rPr>
            <a:t>training</a:t>
          </a:r>
          <a:endParaRPr lang="hr-HR" sz="1050" b="0" dirty="0">
            <a:latin typeface="Arial" pitchFamily="34" charset="0"/>
            <a:cs typeface="Arial" pitchFamily="34" charset="0"/>
          </a:endParaRPr>
        </a:p>
      </dgm:t>
    </dgm:pt>
    <dgm:pt modelId="{F3DD095C-7D2D-4C19-BC59-D7465A72228A}" type="parTrans" cxnId="{299284A8-9AC5-48B7-A6AA-10591CEED042}">
      <dgm:prSet/>
      <dgm:spPr/>
      <dgm:t>
        <a:bodyPr/>
        <a:lstStyle/>
        <a:p>
          <a:endParaRPr lang="hr-HR"/>
        </a:p>
      </dgm:t>
    </dgm:pt>
    <dgm:pt modelId="{C1B74D39-AD48-4C4C-A75C-F306DCED1E2B}" type="sibTrans" cxnId="{299284A8-9AC5-48B7-A6AA-10591CEED042}">
      <dgm:prSet/>
      <dgm:spPr/>
      <dgm:t>
        <a:bodyPr/>
        <a:lstStyle/>
        <a:p>
          <a:endParaRPr lang="hr-HR"/>
        </a:p>
      </dgm:t>
    </dgm:pt>
    <dgm:pt modelId="{81910DC2-F867-4EB3-A2CD-25CCE5AC414A}">
      <dgm:prSet phldrT="[Text]" custT="1"/>
      <dgm:spPr/>
      <dgm:t>
        <a:bodyPr/>
        <a:lstStyle/>
        <a:p>
          <a:pPr algn="ctr"/>
          <a:r>
            <a:rPr lang="hr-HR" sz="1100" b="0" dirty="0" smtClean="0">
              <a:latin typeface="Arial" pitchFamily="34" charset="0"/>
              <a:cs typeface="Arial" pitchFamily="34" charset="0"/>
            </a:rPr>
            <a:t>EMPLOYMENT SUBSIDIES / EMPLOYMENT INCENTIVES</a:t>
          </a:r>
        </a:p>
        <a:p>
          <a:pPr algn="l"/>
          <a:endParaRPr lang="hr-HR" sz="1400" b="1" dirty="0">
            <a:latin typeface="Arial" pitchFamily="34" charset="0"/>
            <a:cs typeface="Arial" pitchFamily="34" charset="0"/>
          </a:endParaRPr>
        </a:p>
      </dgm:t>
    </dgm:pt>
    <dgm:pt modelId="{13E5AD99-2D08-45C5-BBF2-18CAC8049268}" type="parTrans" cxnId="{4DC94F8E-BD1E-44FF-98E3-FCBDE7947C39}">
      <dgm:prSet/>
      <dgm:spPr/>
      <dgm:t>
        <a:bodyPr/>
        <a:lstStyle/>
        <a:p>
          <a:endParaRPr lang="hr-HR"/>
        </a:p>
      </dgm:t>
    </dgm:pt>
    <dgm:pt modelId="{68F27DC2-F184-4393-848E-7D20D651BDD7}" type="sibTrans" cxnId="{4DC94F8E-BD1E-44FF-98E3-FCBDE7947C39}">
      <dgm:prSet/>
      <dgm:spPr/>
      <dgm:t>
        <a:bodyPr/>
        <a:lstStyle/>
        <a:p>
          <a:endParaRPr lang="hr-HR"/>
        </a:p>
      </dgm:t>
    </dgm:pt>
    <dgm:pt modelId="{A4E51DD8-BB16-4210-91B5-F492318806A6}">
      <dgm:prSet phldrT="[Text]" custT="1"/>
      <dgm:spPr/>
      <dgm:t>
        <a:bodyPr/>
        <a:lstStyle/>
        <a:p>
          <a:r>
            <a:rPr lang="hr-HR" sz="1100" b="0" dirty="0" smtClean="0"/>
            <a:t>JOB </a:t>
          </a:r>
        </a:p>
        <a:p>
          <a:r>
            <a:rPr lang="hr-HR" sz="1100" b="0" dirty="0" smtClean="0"/>
            <a:t>PRESERVATION</a:t>
          </a:r>
        </a:p>
        <a:p>
          <a:r>
            <a:rPr lang="hr-HR" sz="1100" b="0" dirty="0" smtClean="0"/>
            <a:t>SUBSIDIES </a:t>
          </a:r>
          <a:endParaRPr lang="hr-HR" sz="1100" b="0" dirty="0">
            <a:latin typeface="Arial" pitchFamily="34" charset="0"/>
            <a:cs typeface="Arial" pitchFamily="34" charset="0"/>
          </a:endParaRPr>
        </a:p>
      </dgm:t>
    </dgm:pt>
    <dgm:pt modelId="{1D1959B3-393F-4DDE-96DD-5FE7533750D9}" type="parTrans" cxnId="{5A6D40F8-1CA5-4979-AF71-7FD11F73FF30}">
      <dgm:prSet/>
      <dgm:spPr/>
      <dgm:t>
        <a:bodyPr/>
        <a:lstStyle/>
        <a:p>
          <a:endParaRPr lang="hr-HR"/>
        </a:p>
      </dgm:t>
    </dgm:pt>
    <dgm:pt modelId="{C30BAEC1-7A49-4CE0-BED8-A13C46DC251A}" type="sibTrans" cxnId="{5A6D40F8-1CA5-4979-AF71-7FD11F73FF30}">
      <dgm:prSet/>
      <dgm:spPr/>
      <dgm:t>
        <a:bodyPr/>
        <a:lstStyle/>
        <a:p>
          <a:endParaRPr lang="hr-HR"/>
        </a:p>
      </dgm:t>
    </dgm:pt>
    <dgm:pt modelId="{CE9EBC9F-8F56-4BD9-801E-5ACE8DF7B7B3}">
      <dgm:prSet custT="1"/>
      <dgm:spPr/>
      <dgm:t>
        <a:bodyPr/>
        <a:lstStyle/>
        <a:p>
          <a:pPr algn="ctr"/>
          <a:r>
            <a:rPr lang="hr-HR" sz="1100" b="0" dirty="0" smtClean="0">
              <a:latin typeface="Arial" pitchFamily="34" charset="0"/>
              <a:cs typeface="Arial" pitchFamily="34" charset="0"/>
            </a:rPr>
            <a:t>SELF-EMPLOYMENT SUBSIDIES /START-UP INCENTIVES</a:t>
          </a:r>
          <a:endParaRPr lang="hr-HR" sz="1100" b="0" dirty="0">
            <a:latin typeface="Arial" pitchFamily="34" charset="0"/>
            <a:cs typeface="Arial" pitchFamily="34" charset="0"/>
          </a:endParaRPr>
        </a:p>
      </dgm:t>
    </dgm:pt>
    <dgm:pt modelId="{D8B08922-7038-48BB-8843-D5F08CC75E17}" type="parTrans" cxnId="{7E960703-12C9-4CDD-9ACA-28275ED69713}">
      <dgm:prSet/>
      <dgm:spPr/>
      <dgm:t>
        <a:bodyPr/>
        <a:lstStyle/>
        <a:p>
          <a:endParaRPr lang="hr-HR"/>
        </a:p>
      </dgm:t>
    </dgm:pt>
    <dgm:pt modelId="{ED70EB6D-E649-49EA-80E4-E144C9D02033}" type="sibTrans" cxnId="{7E960703-12C9-4CDD-9ACA-28275ED69713}">
      <dgm:prSet/>
      <dgm:spPr/>
      <dgm:t>
        <a:bodyPr/>
        <a:lstStyle/>
        <a:p>
          <a:endParaRPr lang="hr-HR"/>
        </a:p>
      </dgm:t>
    </dgm:pt>
    <dgm:pt modelId="{06E371E9-49FD-4A9D-A277-91A25D4ECDD1}" type="pres">
      <dgm:prSet presAssocID="{7E350A50-4547-49A1-A71C-04CB530F1C7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768E2AC-8243-43C6-95EE-820A530472D4}" type="pres">
      <dgm:prSet presAssocID="{7E350A50-4547-49A1-A71C-04CB530F1C7C}" presName="fgShape" presStyleLbl="fgShp" presStyleIdx="0" presStyleCnt="1" custScaleX="83333"/>
      <dgm:spPr/>
      <dgm:t>
        <a:bodyPr/>
        <a:lstStyle/>
        <a:p>
          <a:endParaRPr lang="hr-HR"/>
        </a:p>
      </dgm:t>
    </dgm:pt>
    <dgm:pt modelId="{EEDB80D9-BC3B-485B-8AE1-D13E4D85CD7C}" type="pres">
      <dgm:prSet presAssocID="{7E350A50-4547-49A1-A71C-04CB530F1C7C}" presName="linComp" presStyleCnt="0"/>
      <dgm:spPr/>
      <dgm:t>
        <a:bodyPr/>
        <a:lstStyle/>
        <a:p>
          <a:endParaRPr lang="hr-HR"/>
        </a:p>
      </dgm:t>
    </dgm:pt>
    <dgm:pt modelId="{88C6090F-B82A-40CD-96FD-7F2AA425BB7E}" type="pres">
      <dgm:prSet presAssocID="{D8A3050C-9C79-4E2E-8195-89AA610FD05A}" presName="compNode" presStyleCnt="0"/>
      <dgm:spPr/>
      <dgm:t>
        <a:bodyPr/>
        <a:lstStyle/>
        <a:p>
          <a:endParaRPr lang="hr-HR"/>
        </a:p>
      </dgm:t>
    </dgm:pt>
    <dgm:pt modelId="{73AF2BE4-C91F-41F9-8928-2D77974DC0F8}" type="pres">
      <dgm:prSet presAssocID="{D8A3050C-9C79-4E2E-8195-89AA610FD05A}" presName="bkgdShape" presStyleLbl="node1" presStyleIdx="0" presStyleCnt="5"/>
      <dgm:spPr/>
      <dgm:t>
        <a:bodyPr/>
        <a:lstStyle/>
        <a:p>
          <a:endParaRPr lang="hr-HR"/>
        </a:p>
      </dgm:t>
    </dgm:pt>
    <dgm:pt modelId="{032B0D5B-B532-4635-A31B-8A9AA7AFD103}" type="pres">
      <dgm:prSet presAssocID="{D8A3050C-9C79-4E2E-8195-89AA610FD05A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DE311AD-C167-491A-B65B-D58354C0617E}" type="pres">
      <dgm:prSet presAssocID="{D8A3050C-9C79-4E2E-8195-89AA610FD05A}" presName="invisiNode" presStyleLbl="node1" presStyleIdx="0" presStyleCnt="5"/>
      <dgm:spPr/>
      <dgm:t>
        <a:bodyPr/>
        <a:lstStyle/>
        <a:p>
          <a:endParaRPr lang="hr-HR"/>
        </a:p>
      </dgm:t>
    </dgm:pt>
    <dgm:pt modelId="{35EC7D45-93BA-450D-9794-EB1B5FACCABB}" type="pres">
      <dgm:prSet presAssocID="{D8A3050C-9C79-4E2E-8195-89AA610FD05A}" presName="imagNode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8D45EC7F-B90E-4A9F-9CDB-3A9781FC87A3}" type="pres">
      <dgm:prSet presAssocID="{4EA1FD6A-4AC4-4CC1-8770-4DDEF8357D6F}" presName="sibTrans" presStyleLbl="sibTrans2D1" presStyleIdx="0" presStyleCnt="0"/>
      <dgm:spPr/>
      <dgm:t>
        <a:bodyPr/>
        <a:lstStyle/>
        <a:p>
          <a:endParaRPr lang="hr-HR"/>
        </a:p>
      </dgm:t>
    </dgm:pt>
    <dgm:pt modelId="{66C62DC8-4976-4A0E-A228-ABFBFBC4D29C}" type="pres">
      <dgm:prSet presAssocID="{D880313A-C9B1-4BCA-99C4-367FA1F8B6BD}" presName="compNode" presStyleCnt="0"/>
      <dgm:spPr/>
      <dgm:t>
        <a:bodyPr/>
        <a:lstStyle/>
        <a:p>
          <a:endParaRPr lang="hr-HR"/>
        </a:p>
      </dgm:t>
    </dgm:pt>
    <dgm:pt modelId="{3AC68569-D9DC-41EA-9F72-FCF9AC4FAC07}" type="pres">
      <dgm:prSet presAssocID="{D880313A-C9B1-4BCA-99C4-367FA1F8B6BD}" presName="bkgdShape" presStyleLbl="node1" presStyleIdx="1" presStyleCnt="5"/>
      <dgm:spPr/>
      <dgm:t>
        <a:bodyPr/>
        <a:lstStyle/>
        <a:p>
          <a:endParaRPr lang="hr-HR"/>
        </a:p>
      </dgm:t>
    </dgm:pt>
    <dgm:pt modelId="{9F0B1B64-7520-4FD1-92D4-808F07633EB3}" type="pres">
      <dgm:prSet presAssocID="{D880313A-C9B1-4BCA-99C4-367FA1F8B6BD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F90C583-F937-418C-B3B0-AF92B3A1D2DA}" type="pres">
      <dgm:prSet presAssocID="{D880313A-C9B1-4BCA-99C4-367FA1F8B6BD}" presName="invisiNode" presStyleLbl="node1" presStyleIdx="1" presStyleCnt="5"/>
      <dgm:spPr/>
      <dgm:t>
        <a:bodyPr/>
        <a:lstStyle/>
        <a:p>
          <a:endParaRPr lang="hr-HR"/>
        </a:p>
      </dgm:t>
    </dgm:pt>
    <dgm:pt modelId="{030D5BAF-950F-4692-B359-1E39ECEE9770}" type="pres">
      <dgm:prSet presAssocID="{D880313A-C9B1-4BCA-99C4-367FA1F8B6BD}" presName="imagNode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D5CF4860-FADA-4A90-BCFE-FACC43733976}" type="pres">
      <dgm:prSet presAssocID="{C1B74D39-AD48-4C4C-A75C-F306DCED1E2B}" presName="sibTrans" presStyleLbl="sibTrans2D1" presStyleIdx="0" presStyleCnt="0"/>
      <dgm:spPr/>
      <dgm:t>
        <a:bodyPr/>
        <a:lstStyle/>
        <a:p>
          <a:endParaRPr lang="hr-HR"/>
        </a:p>
      </dgm:t>
    </dgm:pt>
    <dgm:pt modelId="{ED5562FA-801C-4CA3-A53B-54B9B68BB4E6}" type="pres">
      <dgm:prSet presAssocID="{81910DC2-F867-4EB3-A2CD-25CCE5AC414A}" presName="compNode" presStyleCnt="0"/>
      <dgm:spPr/>
      <dgm:t>
        <a:bodyPr/>
        <a:lstStyle/>
        <a:p>
          <a:endParaRPr lang="hr-HR"/>
        </a:p>
      </dgm:t>
    </dgm:pt>
    <dgm:pt modelId="{C92A1CB6-37E4-49A8-8CB4-AC62232D6877}" type="pres">
      <dgm:prSet presAssocID="{81910DC2-F867-4EB3-A2CD-25CCE5AC414A}" presName="bkgdShape" presStyleLbl="node1" presStyleIdx="2" presStyleCnt="5"/>
      <dgm:spPr/>
      <dgm:t>
        <a:bodyPr/>
        <a:lstStyle/>
        <a:p>
          <a:endParaRPr lang="hr-HR"/>
        </a:p>
      </dgm:t>
    </dgm:pt>
    <dgm:pt modelId="{E692A48F-7239-439D-A43E-0694DD4A97F3}" type="pres">
      <dgm:prSet presAssocID="{81910DC2-F867-4EB3-A2CD-25CCE5AC414A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4A109C4-690A-491F-BF7F-C655E873ADD5}" type="pres">
      <dgm:prSet presAssocID="{81910DC2-F867-4EB3-A2CD-25CCE5AC414A}" presName="invisiNode" presStyleLbl="node1" presStyleIdx="2" presStyleCnt="5"/>
      <dgm:spPr/>
      <dgm:t>
        <a:bodyPr/>
        <a:lstStyle/>
        <a:p>
          <a:endParaRPr lang="hr-HR"/>
        </a:p>
      </dgm:t>
    </dgm:pt>
    <dgm:pt modelId="{CAF752A7-9576-405D-A3CC-AB257A78667C}" type="pres">
      <dgm:prSet presAssocID="{81910DC2-F867-4EB3-A2CD-25CCE5AC414A}" presName="imagNode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894D20A9-F8C8-47F5-8131-E8EE593420A8}" type="pres">
      <dgm:prSet presAssocID="{68F27DC2-F184-4393-848E-7D20D651BDD7}" presName="sibTrans" presStyleLbl="sibTrans2D1" presStyleIdx="0" presStyleCnt="0"/>
      <dgm:spPr/>
      <dgm:t>
        <a:bodyPr/>
        <a:lstStyle/>
        <a:p>
          <a:endParaRPr lang="hr-HR"/>
        </a:p>
      </dgm:t>
    </dgm:pt>
    <dgm:pt modelId="{BFB475E5-4D79-46AE-9100-A7F9637E9401}" type="pres">
      <dgm:prSet presAssocID="{A4E51DD8-BB16-4210-91B5-F492318806A6}" presName="compNode" presStyleCnt="0"/>
      <dgm:spPr/>
      <dgm:t>
        <a:bodyPr/>
        <a:lstStyle/>
        <a:p>
          <a:endParaRPr lang="hr-HR"/>
        </a:p>
      </dgm:t>
    </dgm:pt>
    <dgm:pt modelId="{43649791-9B95-4AF7-B447-221F75077A84}" type="pres">
      <dgm:prSet presAssocID="{A4E51DD8-BB16-4210-91B5-F492318806A6}" presName="bkgdShape" presStyleLbl="node1" presStyleIdx="3" presStyleCnt="5"/>
      <dgm:spPr/>
      <dgm:t>
        <a:bodyPr/>
        <a:lstStyle/>
        <a:p>
          <a:endParaRPr lang="hr-HR"/>
        </a:p>
      </dgm:t>
    </dgm:pt>
    <dgm:pt modelId="{B996FF6A-8045-4972-9C25-4403E5F1C711}" type="pres">
      <dgm:prSet presAssocID="{A4E51DD8-BB16-4210-91B5-F492318806A6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E7F67CB-DD65-4AB2-A282-ECBD42DBBC8C}" type="pres">
      <dgm:prSet presAssocID="{A4E51DD8-BB16-4210-91B5-F492318806A6}" presName="invisiNode" presStyleLbl="node1" presStyleIdx="3" presStyleCnt="5"/>
      <dgm:spPr/>
      <dgm:t>
        <a:bodyPr/>
        <a:lstStyle/>
        <a:p>
          <a:endParaRPr lang="hr-HR"/>
        </a:p>
      </dgm:t>
    </dgm:pt>
    <dgm:pt modelId="{09A8F18E-8100-403D-9971-7E03059A46BF}" type="pres">
      <dgm:prSet presAssocID="{A4E51DD8-BB16-4210-91B5-F492318806A6}" presName="imagNode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7760A3F2-9622-4297-AB64-A61B2E60DDB9}" type="pres">
      <dgm:prSet presAssocID="{C30BAEC1-7A49-4CE0-BED8-A13C46DC251A}" presName="sibTrans" presStyleLbl="sibTrans2D1" presStyleIdx="0" presStyleCnt="0"/>
      <dgm:spPr/>
      <dgm:t>
        <a:bodyPr/>
        <a:lstStyle/>
        <a:p>
          <a:endParaRPr lang="hr-HR"/>
        </a:p>
      </dgm:t>
    </dgm:pt>
    <dgm:pt modelId="{7F01DCC0-BBC6-4EE7-8D78-9DD762D0D70F}" type="pres">
      <dgm:prSet presAssocID="{CE9EBC9F-8F56-4BD9-801E-5ACE8DF7B7B3}" presName="compNode" presStyleCnt="0"/>
      <dgm:spPr/>
      <dgm:t>
        <a:bodyPr/>
        <a:lstStyle/>
        <a:p>
          <a:endParaRPr lang="hr-HR"/>
        </a:p>
      </dgm:t>
    </dgm:pt>
    <dgm:pt modelId="{0E6D8A59-7E2C-46ED-A3E4-CC2C25193CBC}" type="pres">
      <dgm:prSet presAssocID="{CE9EBC9F-8F56-4BD9-801E-5ACE8DF7B7B3}" presName="bkgdShape" presStyleLbl="node1" presStyleIdx="4" presStyleCnt="5"/>
      <dgm:spPr/>
      <dgm:t>
        <a:bodyPr/>
        <a:lstStyle/>
        <a:p>
          <a:endParaRPr lang="hr-HR"/>
        </a:p>
      </dgm:t>
    </dgm:pt>
    <dgm:pt modelId="{0E621DC9-2EBA-4BF5-8B82-EE9B58620BAA}" type="pres">
      <dgm:prSet presAssocID="{CE9EBC9F-8F56-4BD9-801E-5ACE8DF7B7B3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E4C9648-9C5A-448F-A97B-30D24EB09B07}" type="pres">
      <dgm:prSet presAssocID="{CE9EBC9F-8F56-4BD9-801E-5ACE8DF7B7B3}" presName="invisiNode" presStyleLbl="node1" presStyleIdx="4" presStyleCnt="5"/>
      <dgm:spPr/>
      <dgm:t>
        <a:bodyPr/>
        <a:lstStyle/>
        <a:p>
          <a:endParaRPr lang="hr-HR"/>
        </a:p>
      </dgm:t>
    </dgm:pt>
    <dgm:pt modelId="{19823D9C-82BB-4665-8E3F-65F87ED5C524}" type="pres">
      <dgm:prSet presAssocID="{CE9EBC9F-8F56-4BD9-801E-5ACE8DF7B7B3}" presName="imagNode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hr-HR"/>
        </a:p>
      </dgm:t>
    </dgm:pt>
  </dgm:ptLst>
  <dgm:cxnLst>
    <dgm:cxn modelId="{82C6A56B-EB77-4A53-A9F9-23BD85D8095A}" type="presOf" srcId="{D8A3050C-9C79-4E2E-8195-89AA610FD05A}" destId="{032B0D5B-B532-4635-A31B-8A9AA7AFD103}" srcOrd="1" destOrd="0" presId="urn:microsoft.com/office/officeart/2005/8/layout/hList7"/>
    <dgm:cxn modelId="{1D414D02-B4B8-4216-BF45-7FAADDAE5CA9}" srcId="{7E350A50-4547-49A1-A71C-04CB530F1C7C}" destId="{D8A3050C-9C79-4E2E-8195-89AA610FD05A}" srcOrd="0" destOrd="0" parTransId="{3F6096F2-5126-44F5-8B1B-D749D68CD9A5}" sibTransId="{4EA1FD6A-4AC4-4CC1-8770-4DDEF8357D6F}"/>
    <dgm:cxn modelId="{FFC6CA9B-ABFF-45A5-B9D9-DB3684FE7C51}" type="presOf" srcId="{81910DC2-F867-4EB3-A2CD-25CCE5AC414A}" destId="{C92A1CB6-37E4-49A8-8CB4-AC62232D6877}" srcOrd="0" destOrd="0" presId="urn:microsoft.com/office/officeart/2005/8/layout/hList7"/>
    <dgm:cxn modelId="{3AD97EA7-0DB1-4168-9D0A-B4DA99D1B351}" type="presOf" srcId="{4EA1FD6A-4AC4-4CC1-8770-4DDEF8357D6F}" destId="{8D45EC7F-B90E-4A9F-9CDB-3A9781FC87A3}" srcOrd="0" destOrd="0" presId="urn:microsoft.com/office/officeart/2005/8/layout/hList7"/>
    <dgm:cxn modelId="{4DC94F8E-BD1E-44FF-98E3-FCBDE7947C39}" srcId="{7E350A50-4547-49A1-A71C-04CB530F1C7C}" destId="{81910DC2-F867-4EB3-A2CD-25CCE5AC414A}" srcOrd="2" destOrd="0" parTransId="{13E5AD99-2D08-45C5-BBF2-18CAC8049268}" sibTransId="{68F27DC2-F184-4393-848E-7D20D651BDD7}"/>
    <dgm:cxn modelId="{AF61CE1F-F418-42A1-A03D-7DE2DDB7D04D}" type="presOf" srcId="{CE9EBC9F-8F56-4BD9-801E-5ACE8DF7B7B3}" destId="{0E621DC9-2EBA-4BF5-8B82-EE9B58620BAA}" srcOrd="1" destOrd="0" presId="urn:microsoft.com/office/officeart/2005/8/layout/hList7"/>
    <dgm:cxn modelId="{84E04B73-6DE1-4277-A9E3-7FB6BB4F3952}" type="presOf" srcId="{C1B74D39-AD48-4C4C-A75C-F306DCED1E2B}" destId="{D5CF4860-FADA-4A90-BCFE-FACC43733976}" srcOrd="0" destOrd="0" presId="urn:microsoft.com/office/officeart/2005/8/layout/hList7"/>
    <dgm:cxn modelId="{5A6D40F8-1CA5-4979-AF71-7FD11F73FF30}" srcId="{7E350A50-4547-49A1-A71C-04CB530F1C7C}" destId="{A4E51DD8-BB16-4210-91B5-F492318806A6}" srcOrd="3" destOrd="0" parTransId="{1D1959B3-393F-4DDE-96DD-5FE7533750D9}" sibTransId="{C30BAEC1-7A49-4CE0-BED8-A13C46DC251A}"/>
    <dgm:cxn modelId="{8B8BA008-2AC2-4AAC-BCAB-22808DD86BF5}" type="presOf" srcId="{7E350A50-4547-49A1-A71C-04CB530F1C7C}" destId="{06E371E9-49FD-4A9D-A277-91A25D4ECDD1}" srcOrd="0" destOrd="0" presId="urn:microsoft.com/office/officeart/2005/8/layout/hList7"/>
    <dgm:cxn modelId="{7E960703-12C9-4CDD-9ACA-28275ED69713}" srcId="{7E350A50-4547-49A1-A71C-04CB530F1C7C}" destId="{CE9EBC9F-8F56-4BD9-801E-5ACE8DF7B7B3}" srcOrd="4" destOrd="0" parTransId="{D8B08922-7038-48BB-8843-D5F08CC75E17}" sibTransId="{ED70EB6D-E649-49EA-80E4-E144C9D02033}"/>
    <dgm:cxn modelId="{3A117F2D-FDB1-4881-96D3-99C2B4F628D6}" type="presOf" srcId="{A4E51DD8-BB16-4210-91B5-F492318806A6}" destId="{B996FF6A-8045-4972-9C25-4403E5F1C711}" srcOrd="1" destOrd="0" presId="urn:microsoft.com/office/officeart/2005/8/layout/hList7"/>
    <dgm:cxn modelId="{F66EFEEB-CBF6-4442-B36A-D4F5F36B9BF8}" type="presOf" srcId="{D880313A-C9B1-4BCA-99C4-367FA1F8B6BD}" destId="{9F0B1B64-7520-4FD1-92D4-808F07633EB3}" srcOrd="1" destOrd="0" presId="urn:microsoft.com/office/officeart/2005/8/layout/hList7"/>
    <dgm:cxn modelId="{6355AD6C-163E-4D5F-802A-826192049EA0}" type="presOf" srcId="{68F27DC2-F184-4393-848E-7D20D651BDD7}" destId="{894D20A9-F8C8-47F5-8131-E8EE593420A8}" srcOrd="0" destOrd="0" presId="urn:microsoft.com/office/officeart/2005/8/layout/hList7"/>
    <dgm:cxn modelId="{0C8D97FC-FF18-464B-8311-64BAA31DFEBE}" type="presOf" srcId="{D8A3050C-9C79-4E2E-8195-89AA610FD05A}" destId="{73AF2BE4-C91F-41F9-8928-2D77974DC0F8}" srcOrd="0" destOrd="0" presId="urn:microsoft.com/office/officeart/2005/8/layout/hList7"/>
    <dgm:cxn modelId="{C96210C4-796F-4F88-A903-7942999F9099}" type="presOf" srcId="{C30BAEC1-7A49-4CE0-BED8-A13C46DC251A}" destId="{7760A3F2-9622-4297-AB64-A61B2E60DDB9}" srcOrd="0" destOrd="0" presId="urn:microsoft.com/office/officeart/2005/8/layout/hList7"/>
    <dgm:cxn modelId="{E62BF4EC-2182-49B6-962B-EA1411BD6330}" type="presOf" srcId="{81910DC2-F867-4EB3-A2CD-25CCE5AC414A}" destId="{E692A48F-7239-439D-A43E-0694DD4A97F3}" srcOrd="1" destOrd="0" presId="urn:microsoft.com/office/officeart/2005/8/layout/hList7"/>
    <dgm:cxn modelId="{C95570E3-5EA5-47FA-A5D6-D3F1097962B7}" type="presOf" srcId="{CE9EBC9F-8F56-4BD9-801E-5ACE8DF7B7B3}" destId="{0E6D8A59-7E2C-46ED-A3E4-CC2C25193CBC}" srcOrd="0" destOrd="0" presId="urn:microsoft.com/office/officeart/2005/8/layout/hList7"/>
    <dgm:cxn modelId="{299284A8-9AC5-48B7-A6AA-10591CEED042}" srcId="{7E350A50-4547-49A1-A71C-04CB530F1C7C}" destId="{D880313A-C9B1-4BCA-99C4-367FA1F8B6BD}" srcOrd="1" destOrd="0" parTransId="{F3DD095C-7D2D-4C19-BC59-D7465A72228A}" sibTransId="{C1B74D39-AD48-4C4C-A75C-F306DCED1E2B}"/>
    <dgm:cxn modelId="{E5215A8F-9F49-4728-AF00-4979F982992D}" type="presOf" srcId="{D880313A-C9B1-4BCA-99C4-367FA1F8B6BD}" destId="{3AC68569-D9DC-41EA-9F72-FCF9AC4FAC07}" srcOrd="0" destOrd="0" presId="urn:microsoft.com/office/officeart/2005/8/layout/hList7"/>
    <dgm:cxn modelId="{6B8812D0-5191-4B1E-B33D-500F9AA1585A}" type="presOf" srcId="{A4E51DD8-BB16-4210-91B5-F492318806A6}" destId="{43649791-9B95-4AF7-B447-221F75077A84}" srcOrd="0" destOrd="0" presId="urn:microsoft.com/office/officeart/2005/8/layout/hList7"/>
    <dgm:cxn modelId="{4EA5ED88-D11D-4A2E-BB57-B77AE448CEE4}" type="presParOf" srcId="{06E371E9-49FD-4A9D-A277-91A25D4ECDD1}" destId="{7768E2AC-8243-43C6-95EE-820A530472D4}" srcOrd="0" destOrd="0" presId="urn:microsoft.com/office/officeart/2005/8/layout/hList7"/>
    <dgm:cxn modelId="{85222EEF-6797-4F0B-BD78-D67FECED79FA}" type="presParOf" srcId="{06E371E9-49FD-4A9D-A277-91A25D4ECDD1}" destId="{EEDB80D9-BC3B-485B-8AE1-D13E4D85CD7C}" srcOrd="1" destOrd="0" presId="urn:microsoft.com/office/officeart/2005/8/layout/hList7"/>
    <dgm:cxn modelId="{620534ED-AD37-412A-A8C7-EA2D6611F67C}" type="presParOf" srcId="{EEDB80D9-BC3B-485B-8AE1-D13E4D85CD7C}" destId="{88C6090F-B82A-40CD-96FD-7F2AA425BB7E}" srcOrd="0" destOrd="0" presId="urn:microsoft.com/office/officeart/2005/8/layout/hList7"/>
    <dgm:cxn modelId="{837CDB82-EB5F-46F0-882D-137861154946}" type="presParOf" srcId="{88C6090F-B82A-40CD-96FD-7F2AA425BB7E}" destId="{73AF2BE4-C91F-41F9-8928-2D77974DC0F8}" srcOrd="0" destOrd="0" presId="urn:microsoft.com/office/officeart/2005/8/layout/hList7"/>
    <dgm:cxn modelId="{CE9D7893-C16D-43FB-8810-21BC64161968}" type="presParOf" srcId="{88C6090F-B82A-40CD-96FD-7F2AA425BB7E}" destId="{032B0D5B-B532-4635-A31B-8A9AA7AFD103}" srcOrd="1" destOrd="0" presId="urn:microsoft.com/office/officeart/2005/8/layout/hList7"/>
    <dgm:cxn modelId="{696A6CF8-3C58-464E-9EFF-35AD319602CC}" type="presParOf" srcId="{88C6090F-B82A-40CD-96FD-7F2AA425BB7E}" destId="{EDE311AD-C167-491A-B65B-D58354C0617E}" srcOrd="2" destOrd="0" presId="urn:microsoft.com/office/officeart/2005/8/layout/hList7"/>
    <dgm:cxn modelId="{3B6EC55B-BE60-4CB9-A50B-DFDF0CBF2AFF}" type="presParOf" srcId="{88C6090F-B82A-40CD-96FD-7F2AA425BB7E}" destId="{35EC7D45-93BA-450D-9794-EB1B5FACCABB}" srcOrd="3" destOrd="0" presId="urn:microsoft.com/office/officeart/2005/8/layout/hList7"/>
    <dgm:cxn modelId="{8C050CD8-5AD0-43C4-803F-F812EE6E7F65}" type="presParOf" srcId="{EEDB80D9-BC3B-485B-8AE1-D13E4D85CD7C}" destId="{8D45EC7F-B90E-4A9F-9CDB-3A9781FC87A3}" srcOrd="1" destOrd="0" presId="urn:microsoft.com/office/officeart/2005/8/layout/hList7"/>
    <dgm:cxn modelId="{797FE20C-B70E-4FF5-81B9-6EFC81A83A73}" type="presParOf" srcId="{EEDB80D9-BC3B-485B-8AE1-D13E4D85CD7C}" destId="{66C62DC8-4976-4A0E-A228-ABFBFBC4D29C}" srcOrd="2" destOrd="0" presId="urn:microsoft.com/office/officeart/2005/8/layout/hList7"/>
    <dgm:cxn modelId="{9985E4E9-A18C-41E1-AF4A-5F155D968FB6}" type="presParOf" srcId="{66C62DC8-4976-4A0E-A228-ABFBFBC4D29C}" destId="{3AC68569-D9DC-41EA-9F72-FCF9AC4FAC07}" srcOrd="0" destOrd="0" presId="urn:microsoft.com/office/officeart/2005/8/layout/hList7"/>
    <dgm:cxn modelId="{68789AD0-6CEA-45EA-BE56-A657AA840F5C}" type="presParOf" srcId="{66C62DC8-4976-4A0E-A228-ABFBFBC4D29C}" destId="{9F0B1B64-7520-4FD1-92D4-808F07633EB3}" srcOrd="1" destOrd="0" presId="urn:microsoft.com/office/officeart/2005/8/layout/hList7"/>
    <dgm:cxn modelId="{B3FFFCA3-E9E8-493B-AD7D-4C5995CEC128}" type="presParOf" srcId="{66C62DC8-4976-4A0E-A228-ABFBFBC4D29C}" destId="{AF90C583-F937-418C-B3B0-AF92B3A1D2DA}" srcOrd="2" destOrd="0" presId="urn:microsoft.com/office/officeart/2005/8/layout/hList7"/>
    <dgm:cxn modelId="{F0E12198-C5BB-4243-9F20-845BBAB456D4}" type="presParOf" srcId="{66C62DC8-4976-4A0E-A228-ABFBFBC4D29C}" destId="{030D5BAF-950F-4692-B359-1E39ECEE9770}" srcOrd="3" destOrd="0" presId="urn:microsoft.com/office/officeart/2005/8/layout/hList7"/>
    <dgm:cxn modelId="{0D287342-C01E-4D7F-A975-640812B462D0}" type="presParOf" srcId="{EEDB80D9-BC3B-485B-8AE1-D13E4D85CD7C}" destId="{D5CF4860-FADA-4A90-BCFE-FACC43733976}" srcOrd="3" destOrd="0" presId="urn:microsoft.com/office/officeart/2005/8/layout/hList7"/>
    <dgm:cxn modelId="{69AD5387-9F2F-4930-BD86-33B071D2CC1C}" type="presParOf" srcId="{EEDB80D9-BC3B-485B-8AE1-D13E4D85CD7C}" destId="{ED5562FA-801C-4CA3-A53B-54B9B68BB4E6}" srcOrd="4" destOrd="0" presId="urn:microsoft.com/office/officeart/2005/8/layout/hList7"/>
    <dgm:cxn modelId="{D9D7E90A-72A6-4FEB-8061-8BEF5CC12CF5}" type="presParOf" srcId="{ED5562FA-801C-4CA3-A53B-54B9B68BB4E6}" destId="{C92A1CB6-37E4-49A8-8CB4-AC62232D6877}" srcOrd="0" destOrd="0" presId="urn:microsoft.com/office/officeart/2005/8/layout/hList7"/>
    <dgm:cxn modelId="{BD6CEBE3-2AA9-4E73-9848-05B85BB380B6}" type="presParOf" srcId="{ED5562FA-801C-4CA3-A53B-54B9B68BB4E6}" destId="{E692A48F-7239-439D-A43E-0694DD4A97F3}" srcOrd="1" destOrd="0" presId="urn:microsoft.com/office/officeart/2005/8/layout/hList7"/>
    <dgm:cxn modelId="{78820C5A-7CED-4052-A221-A4ED76AEE4A1}" type="presParOf" srcId="{ED5562FA-801C-4CA3-A53B-54B9B68BB4E6}" destId="{A4A109C4-690A-491F-BF7F-C655E873ADD5}" srcOrd="2" destOrd="0" presId="urn:microsoft.com/office/officeart/2005/8/layout/hList7"/>
    <dgm:cxn modelId="{86FF7F7A-C40A-41F6-85A4-7B434786068F}" type="presParOf" srcId="{ED5562FA-801C-4CA3-A53B-54B9B68BB4E6}" destId="{CAF752A7-9576-405D-A3CC-AB257A78667C}" srcOrd="3" destOrd="0" presId="urn:microsoft.com/office/officeart/2005/8/layout/hList7"/>
    <dgm:cxn modelId="{55896C35-25FB-416D-B1D0-3B710C66605E}" type="presParOf" srcId="{EEDB80D9-BC3B-485B-8AE1-D13E4D85CD7C}" destId="{894D20A9-F8C8-47F5-8131-E8EE593420A8}" srcOrd="5" destOrd="0" presId="urn:microsoft.com/office/officeart/2005/8/layout/hList7"/>
    <dgm:cxn modelId="{724E8870-55EF-4778-836D-31AEA05EB5DD}" type="presParOf" srcId="{EEDB80D9-BC3B-485B-8AE1-D13E4D85CD7C}" destId="{BFB475E5-4D79-46AE-9100-A7F9637E9401}" srcOrd="6" destOrd="0" presId="urn:microsoft.com/office/officeart/2005/8/layout/hList7"/>
    <dgm:cxn modelId="{01BB4675-19FB-4F77-B77B-60289CC70CAB}" type="presParOf" srcId="{BFB475E5-4D79-46AE-9100-A7F9637E9401}" destId="{43649791-9B95-4AF7-B447-221F75077A84}" srcOrd="0" destOrd="0" presId="urn:microsoft.com/office/officeart/2005/8/layout/hList7"/>
    <dgm:cxn modelId="{1A9B29FE-3518-4067-B979-2F1354E78C7C}" type="presParOf" srcId="{BFB475E5-4D79-46AE-9100-A7F9637E9401}" destId="{B996FF6A-8045-4972-9C25-4403E5F1C711}" srcOrd="1" destOrd="0" presId="urn:microsoft.com/office/officeart/2005/8/layout/hList7"/>
    <dgm:cxn modelId="{4C95FA3C-49D9-4EAE-B17D-C99ACA3FDD29}" type="presParOf" srcId="{BFB475E5-4D79-46AE-9100-A7F9637E9401}" destId="{5E7F67CB-DD65-4AB2-A282-ECBD42DBBC8C}" srcOrd="2" destOrd="0" presId="urn:microsoft.com/office/officeart/2005/8/layout/hList7"/>
    <dgm:cxn modelId="{59A27DCB-676B-4E3B-B5C7-8B43CE49124A}" type="presParOf" srcId="{BFB475E5-4D79-46AE-9100-A7F9637E9401}" destId="{09A8F18E-8100-403D-9971-7E03059A46BF}" srcOrd="3" destOrd="0" presId="urn:microsoft.com/office/officeart/2005/8/layout/hList7"/>
    <dgm:cxn modelId="{49C9E2CD-2C27-4220-97EA-D5FAA1F0C2F1}" type="presParOf" srcId="{EEDB80D9-BC3B-485B-8AE1-D13E4D85CD7C}" destId="{7760A3F2-9622-4297-AB64-A61B2E60DDB9}" srcOrd="7" destOrd="0" presId="urn:microsoft.com/office/officeart/2005/8/layout/hList7"/>
    <dgm:cxn modelId="{041BC071-3596-41E7-A299-1EC84DE9F959}" type="presParOf" srcId="{EEDB80D9-BC3B-485B-8AE1-D13E4D85CD7C}" destId="{7F01DCC0-BBC6-4EE7-8D78-9DD762D0D70F}" srcOrd="8" destOrd="0" presId="urn:microsoft.com/office/officeart/2005/8/layout/hList7"/>
    <dgm:cxn modelId="{49482600-89CA-491A-9CE0-CC58004720E1}" type="presParOf" srcId="{7F01DCC0-BBC6-4EE7-8D78-9DD762D0D70F}" destId="{0E6D8A59-7E2C-46ED-A3E4-CC2C25193CBC}" srcOrd="0" destOrd="0" presId="urn:microsoft.com/office/officeart/2005/8/layout/hList7"/>
    <dgm:cxn modelId="{CBEE2719-B3FA-4596-A655-76701709723B}" type="presParOf" srcId="{7F01DCC0-BBC6-4EE7-8D78-9DD762D0D70F}" destId="{0E621DC9-2EBA-4BF5-8B82-EE9B58620BAA}" srcOrd="1" destOrd="0" presId="urn:microsoft.com/office/officeart/2005/8/layout/hList7"/>
    <dgm:cxn modelId="{202E6427-3A3E-4E27-B5A5-D76BD5DC52E4}" type="presParOf" srcId="{7F01DCC0-BBC6-4EE7-8D78-9DD762D0D70F}" destId="{1E4C9648-9C5A-448F-A97B-30D24EB09B07}" srcOrd="2" destOrd="0" presId="urn:microsoft.com/office/officeart/2005/8/layout/hList7"/>
    <dgm:cxn modelId="{B28B1965-AB48-4F2D-BA4D-BA1F1862676C}" type="presParOf" srcId="{7F01DCC0-BBC6-4EE7-8D78-9DD762D0D70F}" destId="{19823D9C-82BB-4665-8E3F-65F87ED5C52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F2BE4-C91F-41F9-8928-2D77974DC0F8}">
      <dsp:nvSpPr>
        <dsp:cNvPr id="0" name=""/>
        <dsp:cNvSpPr/>
      </dsp:nvSpPr>
      <dsp:spPr>
        <a:xfrm>
          <a:off x="0" y="0"/>
          <a:ext cx="1462662" cy="43204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b="0" kern="1200" dirty="0" smtClean="0">
              <a:latin typeface="Arial" pitchFamily="34" charset="0"/>
              <a:cs typeface="Arial" pitchFamily="34" charset="0"/>
            </a:rPr>
            <a:t>PUBLIC WORKS /DIRECT JOB CREATION</a:t>
          </a:r>
          <a:endParaRPr lang="hr-HR" sz="1100" b="0" kern="1200" dirty="0">
            <a:latin typeface="Arial" pitchFamily="34" charset="0"/>
            <a:cs typeface="Arial" pitchFamily="34" charset="0"/>
          </a:endParaRPr>
        </a:p>
      </dsp:txBody>
      <dsp:txXfrm>
        <a:off x="0" y="1728192"/>
        <a:ext cx="1462662" cy="1728192"/>
      </dsp:txXfrm>
    </dsp:sp>
    <dsp:sp modelId="{35EC7D45-93BA-450D-9794-EB1B5FACCABB}">
      <dsp:nvSpPr>
        <dsp:cNvPr id="0" name=""/>
        <dsp:cNvSpPr/>
      </dsp:nvSpPr>
      <dsp:spPr>
        <a:xfrm>
          <a:off x="43879" y="259228"/>
          <a:ext cx="1374902" cy="143871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C68569-D9DC-41EA-9F72-FCF9AC4FAC07}">
      <dsp:nvSpPr>
        <dsp:cNvPr id="0" name=""/>
        <dsp:cNvSpPr/>
      </dsp:nvSpPr>
      <dsp:spPr>
        <a:xfrm>
          <a:off x="1506542" y="0"/>
          <a:ext cx="1462662" cy="43204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200" b="0" kern="1200" dirty="0" smtClean="0">
            <a:latin typeface="Arial" pitchFamily="34" charset="0"/>
            <a:cs typeface="Arial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b="0" kern="1200" dirty="0" smtClean="0">
              <a:latin typeface="Arial" pitchFamily="34" charset="0"/>
              <a:cs typeface="Arial" pitchFamily="34" charset="0"/>
            </a:rPr>
            <a:t>TRAINING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0" kern="1200" dirty="0" smtClean="0">
              <a:latin typeface="Arial" pitchFamily="34" charset="0"/>
              <a:cs typeface="Arial" pitchFamily="34" charset="0"/>
            </a:rPr>
            <a:t>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0" kern="1200" dirty="0" smtClean="0">
              <a:latin typeface="Arial" pitchFamily="34" charset="0"/>
              <a:cs typeface="Arial" pitchFamily="34" charset="0"/>
              <a:sym typeface="Wingdings" panose="05000000000000000000" pitchFamily="2" charset="2"/>
            </a:rPr>
            <a:t> </a:t>
          </a:r>
          <a:r>
            <a:rPr lang="hr-HR" sz="1050" b="0" kern="1200" dirty="0" smtClean="0">
              <a:latin typeface="Arial" pitchFamily="34" charset="0"/>
              <a:cs typeface="Arial" pitchFamily="34" charset="0"/>
            </a:rPr>
            <a:t>Training </a:t>
          </a:r>
          <a:r>
            <a:rPr lang="hr-HR" sz="1050" b="0" kern="1200" dirty="0" err="1" smtClean="0">
              <a:latin typeface="Arial" pitchFamily="34" charset="0"/>
              <a:cs typeface="Arial" pitchFamily="34" charset="0"/>
            </a:rPr>
            <a:t>of</a:t>
          </a:r>
          <a:r>
            <a:rPr lang="hr-HR" sz="1050" b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hr-HR" sz="1050" b="0" kern="1200" dirty="0" err="1" smtClean="0">
              <a:latin typeface="Arial" pitchFamily="34" charset="0"/>
              <a:cs typeface="Arial" pitchFamily="34" charset="0"/>
            </a:rPr>
            <a:t>the</a:t>
          </a:r>
          <a:r>
            <a:rPr lang="hr-HR" sz="1050" b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hr-HR" sz="1050" b="0" kern="1200" dirty="0" err="1" smtClean="0">
              <a:latin typeface="Arial" pitchFamily="34" charset="0"/>
              <a:cs typeface="Arial" pitchFamily="34" charset="0"/>
            </a:rPr>
            <a:t>unemployed</a:t>
          </a:r>
          <a:endParaRPr lang="hr-HR" sz="1050" b="0" kern="1200" dirty="0" smtClean="0">
            <a:latin typeface="Arial" pitchFamily="34" charset="0"/>
            <a:cs typeface="Arial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50" b="0" kern="1200" dirty="0" smtClean="0">
              <a:latin typeface="Arial" pitchFamily="34" charset="0"/>
              <a:cs typeface="Arial" pitchFamily="34" charset="0"/>
              <a:sym typeface="Wingdings" panose="05000000000000000000" pitchFamily="2" charset="2"/>
            </a:rPr>
            <a:t> </a:t>
          </a:r>
          <a:r>
            <a:rPr lang="hr-HR" sz="1050" b="0" kern="1200" dirty="0" smtClean="0">
              <a:latin typeface="Arial" pitchFamily="34" charset="0"/>
              <a:cs typeface="Arial" pitchFamily="34" charset="0"/>
            </a:rPr>
            <a:t>Training </a:t>
          </a:r>
          <a:r>
            <a:rPr lang="hr-HR" sz="1050" b="0" kern="1200" dirty="0" err="1" smtClean="0">
              <a:latin typeface="Arial" pitchFamily="34" charset="0"/>
              <a:cs typeface="Arial" pitchFamily="34" charset="0"/>
            </a:rPr>
            <a:t>of</a:t>
          </a:r>
          <a:r>
            <a:rPr lang="hr-HR" sz="1050" b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hr-HR" sz="1050" b="0" kern="1200" dirty="0" err="1" smtClean="0">
              <a:latin typeface="Arial" pitchFamily="34" charset="0"/>
              <a:cs typeface="Arial" pitchFamily="34" charset="0"/>
            </a:rPr>
            <a:t>the</a:t>
          </a:r>
          <a:r>
            <a:rPr lang="hr-HR" sz="1050" b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hr-HR" sz="1050" b="0" kern="1200" dirty="0" err="1" smtClean="0">
              <a:latin typeface="Arial" pitchFamily="34" charset="0"/>
              <a:cs typeface="Arial" pitchFamily="34" charset="0"/>
            </a:rPr>
            <a:t>employed</a:t>
          </a:r>
          <a:endParaRPr lang="hr-HR" sz="1050" b="0" kern="1200" dirty="0" smtClean="0">
            <a:latin typeface="Arial" pitchFamily="34" charset="0"/>
            <a:cs typeface="Arial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50" b="0" kern="1200" dirty="0" smtClean="0">
              <a:latin typeface="Arial" pitchFamily="34" charset="0"/>
              <a:cs typeface="Arial" pitchFamily="34" charset="0"/>
              <a:sym typeface="Wingdings" panose="05000000000000000000" pitchFamily="2" charset="2"/>
            </a:rPr>
            <a:t> </a:t>
          </a:r>
          <a:r>
            <a:rPr lang="hr-HR" sz="1050" b="0" kern="1200" dirty="0" err="1" smtClean="0">
              <a:latin typeface="Arial" pitchFamily="34" charset="0"/>
              <a:cs typeface="Arial" pitchFamily="34" charset="0"/>
            </a:rPr>
            <a:t>Workplace</a:t>
          </a:r>
          <a:r>
            <a:rPr lang="hr-HR" sz="1050" b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hr-HR" sz="1050" b="0" kern="1200" dirty="0" err="1" smtClean="0">
              <a:latin typeface="Arial" pitchFamily="34" charset="0"/>
              <a:cs typeface="Arial" pitchFamily="34" charset="0"/>
            </a:rPr>
            <a:t>training</a:t>
          </a:r>
          <a:endParaRPr lang="hr-HR" sz="1050" b="0" kern="1200" dirty="0">
            <a:latin typeface="Arial" pitchFamily="34" charset="0"/>
            <a:cs typeface="Arial" pitchFamily="34" charset="0"/>
          </a:endParaRPr>
        </a:p>
      </dsp:txBody>
      <dsp:txXfrm>
        <a:off x="1506542" y="1728192"/>
        <a:ext cx="1462662" cy="1728192"/>
      </dsp:txXfrm>
    </dsp:sp>
    <dsp:sp modelId="{030D5BAF-950F-4692-B359-1E39ECEE9770}">
      <dsp:nvSpPr>
        <dsp:cNvPr id="0" name=""/>
        <dsp:cNvSpPr/>
      </dsp:nvSpPr>
      <dsp:spPr>
        <a:xfrm>
          <a:off x="1550422" y="259228"/>
          <a:ext cx="1374902" cy="143871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2A1CB6-37E4-49A8-8CB4-AC62232D6877}">
      <dsp:nvSpPr>
        <dsp:cNvPr id="0" name=""/>
        <dsp:cNvSpPr/>
      </dsp:nvSpPr>
      <dsp:spPr>
        <a:xfrm>
          <a:off x="3013084" y="0"/>
          <a:ext cx="1462662" cy="43204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b="0" kern="1200" dirty="0" smtClean="0">
              <a:latin typeface="Arial" pitchFamily="34" charset="0"/>
              <a:cs typeface="Arial" pitchFamily="34" charset="0"/>
            </a:rPr>
            <a:t>EMPLOYMENT SUBSIDIES / EMPLOYMENT INCENTIVES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b="1" kern="1200" dirty="0">
            <a:latin typeface="Arial" pitchFamily="34" charset="0"/>
            <a:cs typeface="Arial" pitchFamily="34" charset="0"/>
          </a:endParaRPr>
        </a:p>
      </dsp:txBody>
      <dsp:txXfrm>
        <a:off x="3013084" y="1728192"/>
        <a:ext cx="1462662" cy="1728192"/>
      </dsp:txXfrm>
    </dsp:sp>
    <dsp:sp modelId="{CAF752A7-9576-405D-A3CC-AB257A78667C}">
      <dsp:nvSpPr>
        <dsp:cNvPr id="0" name=""/>
        <dsp:cNvSpPr/>
      </dsp:nvSpPr>
      <dsp:spPr>
        <a:xfrm>
          <a:off x="3056964" y="259228"/>
          <a:ext cx="1374902" cy="143871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649791-9B95-4AF7-B447-221F75077A84}">
      <dsp:nvSpPr>
        <dsp:cNvPr id="0" name=""/>
        <dsp:cNvSpPr/>
      </dsp:nvSpPr>
      <dsp:spPr>
        <a:xfrm>
          <a:off x="4519627" y="0"/>
          <a:ext cx="1462662" cy="43204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b="0" kern="1200" dirty="0" smtClean="0"/>
            <a:t>JOB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b="0" kern="1200" dirty="0" smtClean="0"/>
            <a:t>PRESERVATION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b="0" kern="1200" dirty="0" smtClean="0"/>
            <a:t>SUBSIDIES </a:t>
          </a:r>
          <a:endParaRPr lang="hr-HR" sz="1100" b="0" kern="1200" dirty="0">
            <a:latin typeface="Arial" pitchFamily="34" charset="0"/>
            <a:cs typeface="Arial" pitchFamily="34" charset="0"/>
          </a:endParaRPr>
        </a:p>
      </dsp:txBody>
      <dsp:txXfrm>
        <a:off x="4519627" y="1728192"/>
        <a:ext cx="1462662" cy="1728192"/>
      </dsp:txXfrm>
    </dsp:sp>
    <dsp:sp modelId="{09A8F18E-8100-403D-9971-7E03059A46BF}">
      <dsp:nvSpPr>
        <dsp:cNvPr id="0" name=""/>
        <dsp:cNvSpPr/>
      </dsp:nvSpPr>
      <dsp:spPr>
        <a:xfrm>
          <a:off x="4563507" y="259228"/>
          <a:ext cx="1374902" cy="1438719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6D8A59-7E2C-46ED-A3E4-CC2C25193CBC}">
      <dsp:nvSpPr>
        <dsp:cNvPr id="0" name=""/>
        <dsp:cNvSpPr/>
      </dsp:nvSpPr>
      <dsp:spPr>
        <a:xfrm>
          <a:off x="6026169" y="0"/>
          <a:ext cx="1462662" cy="43204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b="0" kern="1200" dirty="0" smtClean="0">
              <a:latin typeface="Arial" pitchFamily="34" charset="0"/>
              <a:cs typeface="Arial" pitchFamily="34" charset="0"/>
            </a:rPr>
            <a:t>SELF-EMPLOYMENT SUBSIDIES /START-UP INCENTIVES</a:t>
          </a:r>
          <a:endParaRPr lang="hr-HR" sz="1100" b="0" kern="1200" dirty="0">
            <a:latin typeface="Arial" pitchFamily="34" charset="0"/>
            <a:cs typeface="Arial" pitchFamily="34" charset="0"/>
          </a:endParaRPr>
        </a:p>
      </dsp:txBody>
      <dsp:txXfrm>
        <a:off x="6026169" y="1728192"/>
        <a:ext cx="1462662" cy="1728192"/>
      </dsp:txXfrm>
    </dsp:sp>
    <dsp:sp modelId="{19823D9C-82BB-4665-8E3F-65F87ED5C524}">
      <dsp:nvSpPr>
        <dsp:cNvPr id="0" name=""/>
        <dsp:cNvSpPr/>
      </dsp:nvSpPr>
      <dsp:spPr>
        <a:xfrm>
          <a:off x="6070049" y="259228"/>
          <a:ext cx="1374902" cy="1438719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68E2AC-8243-43C6-95EE-820A530472D4}">
      <dsp:nvSpPr>
        <dsp:cNvPr id="0" name=""/>
        <dsp:cNvSpPr/>
      </dsp:nvSpPr>
      <dsp:spPr>
        <a:xfrm>
          <a:off x="873708" y="3456384"/>
          <a:ext cx="5741414" cy="648072"/>
        </a:xfrm>
        <a:prstGeom prst="leftRigh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6332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EDA41AFB-B4A0-4032-A838-6E8F168F9EAA}" type="datetimeFigureOut">
              <a:rPr lang="hr-HR" smtClean="0"/>
              <a:t>6.11.2017.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71800" cy="496332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C61F955E-8445-43D7-88E3-CEAFFC0EA9D6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56369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6332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CC7D1A51-F844-406B-AC97-74B417C6A59F}" type="datetimeFigureOut">
              <a:rPr lang="hr-HR" smtClean="0"/>
              <a:pPr/>
              <a:t>6.11.2017.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15154"/>
            <a:ext cx="5486400" cy="4466987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71800" cy="496332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6D9B3256-84C0-409B-BBF1-D4C6236C69B1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77590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B3256-84C0-409B-BBF1-D4C6236C69B1}" type="slidenum">
              <a:rPr lang="hr-HR" smtClean="0"/>
              <a:pPr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54545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1419" indent="-28565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2620" indent="-227882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599990" indent="-227882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5754" indent="-227882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7938" indent="-2278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80121" indent="-2278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42305" indent="-2278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904488" indent="-2278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F7B55E2-1023-4FAA-A767-5D0D8715F3F6}" type="slidenum">
              <a:rPr lang="hr-HR" altLang="sr-Latn-RS">
                <a:latin typeface="Calibri" panose="020F0502020204030204" pitchFamily="34" charset="0"/>
              </a:rPr>
              <a:pPr/>
              <a:t>10</a:t>
            </a:fld>
            <a:endParaRPr lang="hr-HR" altLang="sr-Latn-R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751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B3256-84C0-409B-BBF1-D4C6236C69B1}" type="slidenum">
              <a:rPr lang="hr-HR" smtClean="0"/>
              <a:pPr/>
              <a:t>11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14267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B3256-84C0-409B-BBF1-D4C6236C69B1}" type="slidenum">
              <a:rPr lang="hr-HR" smtClean="0"/>
              <a:pPr/>
              <a:t>12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33351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367">
              <a:defRPr/>
            </a:pPr>
            <a:endParaRPr lang="hr-HR" dirty="0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89487-CD17-4C42-9E32-5394C60886A2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513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1800" dirty="0" smtClean="0"/>
              <a:t>Work with employers at CES is organized through: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u="sng" dirty="0" smtClean="0">
                <a:effectLst/>
              </a:rPr>
              <a:t>Employment counsellors </a:t>
            </a:r>
            <a:r>
              <a:rPr lang="en-US" sz="1600" dirty="0" smtClean="0">
                <a:effectLst/>
              </a:rPr>
              <a:t>– work with both the employers, </a:t>
            </a:r>
            <a:r>
              <a:rPr lang="en-US" sz="1600" dirty="0" smtClean="0"/>
              <a:t>with whom they have established cooperation </a:t>
            </a:r>
            <a:r>
              <a:rPr lang="en-US" sz="1600" dirty="0" smtClean="0">
                <a:effectLst/>
              </a:rPr>
              <a:t>and with the unemployed persons </a:t>
            </a:r>
            <a:r>
              <a:rPr lang="en-US" sz="1600" dirty="0" smtClean="0"/>
              <a:t>in order to mediate efficiently </a:t>
            </a:r>
            <a:endParaRPr lang="en-US" sz="1600" dirty="0" smtClean="0">
              <a:effectLst/>
            </a:endParaRP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u="sng" dirty="0" smtClean="0">
                <a:effectLst/>
              </a:rPr>
              <a:t>Offices for Employers </a:t>
            </a:r>
            <a:r>
              <a:rPr lang="en-US" sz="1600" dirty="0" smtClean="0">
                <a:effectLst/>
              </a:rPr>
              <a:t>- designed as one-stop-shops for employers in 5 Regional </a:t>
            </a:r>
            <a:r>
              <a:rPr lang="en-US" sz="1600" dirty="0" err="1" smtClean="0">
                <a:effectLst/>
              </a:rPr>
              <a:t>Centres</a:t>
            </a:r>
            <a:endParaRPr lang="en-US" sz="1600" dirty="0" smtClean="0">
              <a:effectLst/>
            </a:endParaRP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u="sng" dirty="0" smtClean="0">
                <a:effectLst/>
              </a:rPr>
              <a:t>Key employers counsellors </a:t>
            </a:r>
            <a:r>
              <a:rPr lang="en-US" sz="1600" dirty="0" smtClean="0">
                <a:effectLst/>
              </a:rPr>
              <a:t>– </a:t>
            </a:r>
            <a:r>
              <a:rPr lang="en-US" sz="1600" dirty="0" smtClean="0"/>
              <a:t>in charge of mediating for all job vacancies, referring workers, contacts during mediation and maintaining contacts with key employers throughout the year</a:t>
            </a:r>
            <a:endParaRPr lang="en-US" sz="1600" dirty="0" smtClean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goal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provide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employers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CES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services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publish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job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vacancies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provide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advice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employers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improve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cooperation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current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employers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well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attract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employers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focus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employers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have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network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whole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territory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Republic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Croatia,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employers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shortages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workers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employers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employ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seasonal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workers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during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summer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Counsellors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oriented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mentioned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groups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employers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order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meet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employers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needs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hr-HR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hr-HR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B3256-84C0-409B-BBF1-D4C6236C69B1}" type="slidenum">
              <a:rPr lang="hr-HR" smtClean="0"/>
              <a:pPr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7823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B3256-84C0-409B-BBF1-D4C6236C69B1}" type="slidenum">
              <a:rPr lang="hr-HR" smtClean="0"/>
              <a:pPr/>
              <a:t>15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396651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 smtClean="0"/>
              <a:t>Percentage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counsellors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directly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servicing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clients</a:t>
            </a:r>
            <a:endParaRPr lang="hr-HR" baseline="0" dirty="0" smtClean="0"/>
          </a:p>
          <a:p>
            <a:r>
              <a:rPr lang="hr-HR" baseline="0" dirty="0" err="1" smtClean="0"/>
              <a:t>According</a:t>
            </a:r>
            <a:r>
              <a:rPr lang="hr-HR" baseline="0" dirty="0" smtClean="0"/>
              <a:t> to </a:t>
            </a:r>
            <a:r>
              <a:rPr lang="hr-HR" baseline="0" dirty="0" err="1" smtClean="0"/>
              <a:t>the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specialization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biggest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proprtion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belongs</a:t>
            </a:r>
            <a:r>
              <a:rPr lang="hr-HR" baseline="0" dirty="0" smtClean="0"/>
              <a:t> to </a:t>
            </a:r>
            <a:r>
              <a:rPr lang="hr-HR" baseline="0" dirty="0" err="1" smtClean="0"/>
              <a:t>counsellors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providing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support</a:t>
            </a:r>
            <a:r>
              <a:rPr lang="hr-HR" baseline="0" dirty="0" smtClean="0"/>
              <a:t> to </a:t>
            </a:r>
            <a:r>
              <a:rPr lang="hr-HR" baseline="0" dirty="0" err="1" smtClean="0"/>
              <a:t>young</a:t>
            </a:r>
            <a:r>
              <a:rPr lang="hr-HR" baseline="0" dirty="0" smtClean="0"/>
              <a:t> </a:t>
            </a:r>
            <a:r>
              <a:rPr lang="hr-HR" baseline="0" dirty="0" err="1" smtClean="0"/>
              <a:t>persons</a:t>
            </a:r>
            <a:r>
              <a:rPr lang="hr-HR" baseline="0" dirty="0" smtClean="0"/>
              <a:t> (19%)  , </a:t>
            </a:r>
            <a:r>
              <a:rPr lang="hr-HR" baseline="0" dirty="0" err="1" smtClean="0"/>
              <a:t>then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support</a:t>
            </a:r>
            <a:r>
              <a:rPr lang="hr-HR" baseline="0" dirty="0" smtClean="0"/>
              <a:t> to </a:t>
            </a:r>
            <a:r>
              <a:rPr lang="hr-HR" baseline="0" dirty="0" err="1" smtClean="0"/>
              <a:t>long-term</a:t>
            </a:r>
            <a:r>
              <a:rPr lang="hr-HR" baseline="0" dirty="0" smtClean="0"/>
              <a:t> </a:t>
            </a:r>
            <a:r>
              <a:rPr lang="hr-HR" baseline="0" dirty="0" err="1" smtClean="0"/>
              <a:t>unemployed</a:t>
            </a:r>
            <a:r>
              <a:rPr lang="hr-HR" baseline="0" dirty="0" smtClean="0"/>
              <a:t> (17%), </a:t>
            </a:r>
            <a:r>
              <a:rPr lang="hr-HR" baseline="0" dirty="0" err="1" smtClean="0"/>
              <a:t>and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counsellors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doing</a:t>
            </a:r>
            <a:r>
              <a:rPr lang="hr-HR" baseline="0" dirty="0" smtClean="0"/>
              <a:t> </a:t>
            </a:r>
            <a:r>
              <a:rPr lang="hr-HR" baseline="0" dirty="0" err="1" smtClean="0"/>
              <a:t>job</a:t>
            </a:r>
            <a:r>
              <a:rPr lang="hr-HR" baseline="0" dirty="0" smtClean="0"/>
              <a:t> </a:t>
            </a:r>
            <a:r>
              <a:rPr lang="hr-HR" baseline="0" dirty="0" err="1" smtClean="0"/>
              <a:t>mediation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services</a:t>
            </a:r>
            <a:r>
              <a:rPr lang="hr-HR" baseline="0" dirty="0" smtClean="0"/>
              <a:t> (16%). </a:t>
            </a:r>
            <a:r>
              <a:rPr lang="hr-HR" baseline="0" dirty="0" err="1" smtClean="0"/>
              <a:t>Also</a:t>
            </a:r>
            <a:r>
              <a:rPr lang="hr-HR" baseline="0" dirty="0" smtClean="0"/>
              <a:t> 9% </a:t>
            </a:r>
            <a:r>
              <a:rPr lang="hr-HR" baseline="0" dirty="0" err="1" smtClean="0"/>
              <a:t>of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counsellors</a:t>
            </a:r>
            <a:r>
              <a:rPr lang="hr-HR" baseline="0" dirty="0" smtClean="0"/>
              <a:t> are </a:t>
            </a:r>
            <a:r>
              <a:rPr lang="hr-HR" baseline="0" dirty="0" err="1" smtClean="0"/>
              <a:t>not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speciallized</a:t>
            </a:r>
            <a:r>
              <a:rPr lang="hr-HR" baseline="0" dirty="0" smtClean="0"/>
              <a:t> as </a:t>
            </a:r>
            <a:r>
              <a:rPr lang="hr-HR" baseline="0" dirty="0" err="1" smtClean="0"/>
              <a:t>they</a:t>
            </a:r>
            <a:r>
              <a:rPr lang="hr-HR" baseline="0" dirty="0" smtClean="0"/>
              <a:t> </a:t>
            </a:r>
            <a:r>
              <a:rPr lang="hr-HR" baseline="0" dirty="0" err="1" smtClean="0"/>
              <a:t>work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local</a:t>
            </a:r>
            <a:r>
              <a:rPr lang="hr-HR" baseline="0" dirty="0" smtClean="0"/>
              <a:t> </a:t>
            </a:r>
            <a:r>
              <a:rPr lang="hr-HR" baseline="0" dirty="0" err="1" smtClean="0"/>
              <a:t>offices</a:t>
            </a:r>
            <a:r>
              <a:rPr lang="hr-HR" baseline="0" dirty="0" smtClean="0"/>
              <a:t>.</a:t>
            </a:r>
          </a:p>
          <a:p>
            <a:r>
              <a:rPr lang="hr-HR" baseline="0" dirty="0" smtClean="0"/>
              <a:t>As </a:t>
            </a:r>
            <a:r>
              <a:rPr lang="hr-HR" baseline="0" dirty="0" err="1" smtClean="0"/>
              <a:t>regards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huge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interest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of</a:t>
            </a:r>
            <a:r>
              <a:rPr lang="hr-HR" baseline="0" dirty="0" smtClean="0"/>
              <a:t> </a:t>
            </a:r>
            <a:r>
              <a:rPr lang="hr-HR" baseline="0" dirty="0" err="1" smtClean="0"/>
              <a:t>employers</a:t>
            </a:r>
            <a:r>
              <a:rPr lang="hr-HR" baseline="0" dirty="0" smtClean="0"/>
              <a:t>, </a:t>
            </a:r>
            <a:r>
              <a:rPr lang="hr-HR" baseline="0" dirty="0" err="1" smtClean="0"/>
              <a:t>in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recent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years</a:t>
            </a:r>
            <a:r>
              <a:rPr lang="hr-HR" baseline="0" dirty="0" smtClean="0"/>
              <a:t>, </a:t>
            </a:r>
            <a:r>
              <a:rPr lang="hr-HR" baseline="0" dirty="0" err="1" smtClean="0"/>
              <a:t>there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is</a:t>
            </a:r>
            <a:r>
              <a:rPr lang="hr-HR" baseline="0" dirty="0" smtClean="0"/>
              <a:t> a </a:t>
            </a:r>
            <a:r>
              <a:rPr lang="hr-HR" baseline="0" dirty="0" err="1" smtClean="0"/>
              <a:t>growing</a:t>
            </a:r>
            <a:r>
              <a:rPr lang="hr-HR" baseline="0" dirty="0" smtClean="0"/>
              <a:t> </a:t>
            </a:r>
            <a:r>
              <a:rPr lang="hr-HR" baseline="0" dirty="0" err="1" smtClean="0"/>
              <a:t>number</a:t>
            </a:r>
            <a:r>
              <a:rPr lang="hr-HR" baseline="0" dirty="0" smtClean="0"/>
              <a:t> </a:t>
            </a:r>
            <a:r>
              <a:rPr lang="hr-HR" baseline="0" dirty="0" err="1" smtClean="0"/>
              <a:t>of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counsellors</a:t>
            </a:r>
            <a:r>
              <a:rPr lang="hr-HR" baseline="0" dirty="0" smtClean="0"/>
              <a:t> for ALMP </a:t>
            </a:r>
            <a:r>
              <a:rPr lang="hr-HR" baseline="0" dirty="0" err="1" smtClean="0"/>
              <a:t>measures</a:t>
            </a:r>
            <a:r>
              <a:rPr lang="hr-HR" baseline="0" dirty="0" smtClean="0"/>
              <a:t>. (14%)</a:t>
            </a:r>
            <a:endParaRPr lang="hr-H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B3256-84C0-409B-BBF1-D4C6236C69B1}" type="slidenum">
              <a:rPr lang="hr-HR" smtClean="0"/>
              <a:pPr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64895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hr-H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Financial</a:t>
            </a:r>
            <a:r>
              <a:rPr lang="hr-HR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plan </a:t>
            </a:r>
            <a:r>
              <a:rPr lang="hr-HR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contains</a:t>
            </a:r>
            <a:r>
              <a:rPr lang="hr-HR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  <a:r>
              <a:rPr lang="hr-HR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financed</a:t>
            </a:r>
            <a:r>
              <a:rPr lang="hr-HR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hr-HR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r-HR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hr-HR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structured</a:t>
            </a:r>
            <a:r>
              <a:rPr lang="hr-HR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funds</a:t>
            </a:r>
            <a:r>
              <a:rPr lang="hr-HR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hr-H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hr-H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hr-H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marR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FINACIAL PLAN (FP) is prepared in line with the methodology for preparation of the state budget, i.e. in line with:</a:t>
            </a:r>
          </a:p>
          <a:p>
            <a:pPr marL="171450" marR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Strategy of government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for the three-year period,</a:t>
            </a:r>
          </a:p>
          <a:p>
            <a:pPr marL="171450" marR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Government guidelines of economic and fiscal policy for a three-year period</a:t>
            </a:r>
          </a:p>
          <a:p>
            <a:pPr marL="171450" marR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Instructions of the Ministry of Finance and the supervising Ministry of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and Pension System</a:t>
            </a:r>
            <a:r>
              <a:rPr lang="hr-H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marR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hr-H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hr-H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hr-H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supervision</a:t>
            </a:r>
            <a:r>
              <a:rPr lang="hr-H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hr-H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r-H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financial</a:t>
            </a:r>
            <a:r>
              <a:rPr lang="hr-H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affairs</a:t>
            </a:r>
            <a:r>
              <a:rPr lang="hr-H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hr-H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performed</a:t>
            </a:r>
            <a:r>
              <a:rPr lang="hr-H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hr-H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r-H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National Audit Office,</a:t>
            </a:r>
            <a:r>
              <a:rPr lang="hr-HR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  <a:r>
              <a:rPr lang="hr-HR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audit </a:t>
            </a:r>
            <a:r>
              <a:rPr lang="hr-HR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hr-HR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agency</a:t>
            </a:r>
            <a:r>
              <a:rPr lang="hr-HR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audits</a:t>
            </a:r>
            <a:r>
              <a:rPr lang="hr-HR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hr-HR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r-HR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implemetation</a:t>
            </a:r>
            <a:r>
              <a:rPr lang="hr-HR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hr-HR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hr-HR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hr-HR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hr-H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hr-H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hr-HR" sz="1200" kern="0" dirty="0" smtClean="0">
              <a:solidFill>
                <a:srgbClr val="333333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B3256-84C0-409B-BBF1-D4C6236C69B1}" type="slidenum">
              <a:rPr lang="hr-HR" smtClean="0"/>
              <a:pPr/>
              <a:t>17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07552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B3256-84C0-409B-BBF1-D4C6236C69B1}" type="slidenum">
              <a:rPr lang="hr-HR" smtClean="0">
                <a:solidFill>
                  <a:prstClr val="black"/>
                </a:solidFill>
              </a:rPr>
              <a:pPr/>
              <a:t>2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863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B3256-84C0-409B-BBF1-D4C6236C69B1}" type="slidenum">
              <a:rPr lang="hr-HR" smtClean="0"/>
              <a:pPr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81727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B3256-84C0-409B-BBF1-D4C6236C69B1}" type="slidenum">
              <a:rPr lang="hr-HR" smtClean="0"/>
              <a:pPr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88919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B3256-84C0-409B-BBF1-D4C6236C69B1}" type="slidenum">
              <a:rPr lang="hr-HR" smtClean="0"/>
              <a:pPr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39393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B3256-84C0-409B-BBF1-D4C6236C69B1}" type="slidenum">
              <a:rPr lang="hr-HR" smtClean="0"/>
              <a:pPr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30407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endParaRPr lang="hr-HR" dirty="0" smtClean="0">
              <a:latin typeface="Arial" charset="0"/>
            </a:endParaRPr>
          </a:p>
        </p:txBody>
      </p:sp>
      <p:sp>
        <p:nvSpPr>
          <p:cNvPr id="59396" name="Slide Number Placeholder 3"/>
          <p:cNvSpPr txBox="1">
            <a:spLocks noGrp="1"/>
          </p:cNvSpPr>
          <p:nvPr/>
        </p:nvSpPr>
        <p:spPr bwMode="auto">
          <a:xfrm>
            <a:off x="3919550" y="9487406"/>
            <a:ext cx="2999870" cy="49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37" tIns="46218" rIns="92437" bIns="46218" anchor="b"/>
          <a:lstStyle/>
          <a:p>
            <a:pPr algn="r"/>
            <a:fld id="{A5C6F7AF-67FC-4475-BCAA-B20340F42520}" type="slidenum">
              <a:rPr lang="hr-HR" sz="1200"/>
              <a:pPr algn="r"/>
              <a:t>7</a:t>
            </a:fld>
            <a:endParaRPr lang="hr-HR" sz="1200"/>
          </a:p>
        </p:txBody>
      </p:sp>
    </p:spTree>
    <p:extLst>
      <p:ext uri="{BB962C8B-B14F-4D97-AF65-F5344CB8AC3E}">
        <p14:creationId xmlns:p14="http://schemas.microsoft.com/office/powerpoint/2010/main" val="3502693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4367" fontAlgn="base">
              <a:spcBef>
                <a:spcPct val="0"/>
              </a:spcBef>
              <a:spcAft>
                <a:spcPct val="0"/>
              </a:spcAft>
              <a:defRPr/>
            </a:pPr>
            <a:endParaRPr lang="hr-HR" dirty="0" smtClean="0"/>
          </a:p>
          <a:p>
            <a:pPr>
              <a:spcBef>
                <a:spcPct val="0"/>
              </a:spcBef>
            </a:pPr>
            <a:endParaRPr lang="sr-Latn-CS" b="1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A3D4B35-FF06-4F9E-84B6-F640D86236DD}" type="slidenum">
              <a:rPr lang="hr-HR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1711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1419" indent="-28565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2620" indent="-227882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599990" indent="-227882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5754" indent="-227882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7938" indent="-2278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80121" indent="-2278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42305" indent="-2278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904488" indent="-2278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F7B55E2-1023-4FAA-A767-5D0D8715F3F6}" type="slidenum">
              <a:rPr lang="hr-HR" altLang="sr-Latn-RS">
                <a:latin typeface="Calibri" panose="020F0502020204030204" pitchFamily="34" charset="0"/>
              </a:rPr>
              <a:pPr/>
              <a:t>9</a:t>
            </a:fld>
            <a:endParaRPr lang="hr-HR" altLang="sr-Latn-R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456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-26988" y="0"/>
            <a:ext cx="9170988" cy="647700"/>
            <a:chOff x="-16" y="-2"/>
            <a:chExt cx="5777" cy="408"/>
          </a:xfrm>
        </p:grpSpPr>
        <p:grpSp>
          <p:nvGrpSpPr>
            <p:cNvPr id="5" name="Group 45"/>
            <p:cNvGrpSpPr>
              <a:grpSpLocks/>
            </p:cNvGrpSpPr>
            <p:nvPr/>
          </p:nvGrpSpPr>
          <p:grpSpPr bwMode="auto">
            <a:xfrm>
              <a:off x="-16" y="0"/>
              <a:ext cx="5777" cy="406"/>
              <a:chOff x="1417" y="9585"/>
              <a:chExt cx="8769" cy="1055"/>
            </a:xfrm>
          </p:grpSpPr>
          <p:grpSp>
            <p:nvGrpSpPr>
              <p:cNvPr id="7" name="Group 47"/>
              <p:cNvGrpSpPr>
                <a:grpSpLocks/>
              </p:cNvGrpSpPr>
              <p:nvPr/>
            </p:nvGrpSpPr>
            <p:grpSpPr bwMode="auto">
              <a:xfrm>
                <a:off x="1447" y="9585"/>
                <a:ext cx="8739" cy="1055"/>
                <a:chOff x="1428" y="5045"/>
                <a:chExt cx="8739" cy="1055"/>
              </a:xfrm>
            </p:grpSpPr>
            <p:sp>
              <p:nvSpPr>
                <p:cNvPr id="10" name="Rectangle 7"/>
                <p:cNvSpPr>
                  <a:spLocks noChangeArrowheads="1"/>
                </p:cNvSpPr>
                <p:nvPr/>
              </p:nvSpPr>
              <p:spPr bwMode="auto">
                <a:xfrm>
                  <a:off x="1428" y="5045"/>
                  <a:ext cx="8734" cy="340"/>
                </a:xfrm>
                <a:prstGeom prst="rect">
                  <a:avLst/>
                </a:prstGeom>
                <a:solidFill>
                  <a:srgbClr val="7C7F87"/>
                </a:solidFill>
                <a:ln w="9525">
                  <a:solidFill>
                    <a:srgbClr val="7C7F87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75000"/>
                    <a:buFont typeface="Wingdings" pitchFamily="2" charset="2"/>
                    <a:buChar char="n"/>
                  </a:pPr>
                  <a:endParaRPr lang="sr-Latn-CS" sz="2800" dirty="0">
                    <a:solidFill>
                      <a:srgbClr val="7C7F87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" name="Rectangle 8"/>
                <p:cNvSpPr>
                  <a:spLocks noChangeArrowheads="1"/>
                </p:cNvSpPr>
                <p:nvPr/>
              </p:nvSpPr>
              <p:spPr bwMode="auto">
                <a:xfrm>
                  <a:off x="1431" y="5406"/>
                  <a:ext cx="8736" cy="340"/>
                </a:xfrm>
                <a:prstGeom prst="rect">
                  <a:avLst/>
                </a:prstGeom>
                <a:solidFill>
                  <a:srgbClr val="D1000E"/>
                </a:solidFill>
                <a:ln w="9525">
                  <a:solidFill>
                    <a:srgbClr val="D1000E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75000"/>
                    <a:buFont typeface="Wingdings" pitchFamily="2" charset="2"/>
                    <a:buChar char="n"/>
                  </a:pPr>
                  <a:endParaRPr lang="sr-Latn-CS" sz="2800" dirty="0">
                    <a:solidFill>
                      <a:srgbClr val="7C7F87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" name="Rectangle 9"/>
                <p:cNvSpPr>
                  <a:spLocks noChangeArrowheads="1"/>
                </p:cNvSpPr>
                <p:nvPr/>
              </p:nvSpPr>
              <p:spPr bwMode="auto">
                <a:xfrm>
                  <a:off x="1428" y="5760"/>
                  <a:ext cx="8734" cy="340"/>
                </a:xfrm>
                <a:prstGeom prst="rect">
                  <a:avLst/>
                </a:prstGeom>
                <a:solidFill>
                  <a:srgbClr val="BCBCBC"/>
                </a:solidFill>
                <a:ln w="9525">
                  <a:solidFill>
                    <a:srgbClr val="BCBCB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75000"/>
                    <a:buFont typeface="Wingdings" pitchFamily="2" charset="2"/>
                    <a:buChar char="n"/>
                  </a:pPr>
                  <a:endParaRPr lang="sr-Latn-CS" sz="2800" dirty="0">
                    <a:solidFill>
                      <a:srgbClr val="7C7F87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8" name="Line 10"/>
              <p:cNvSpPr>
                <a:spLocks noChangeShapeType="1"/>
              </p:cNvSpPr>
              <p:nvPr/>
            </p:nvSpPr>
            <p:spPr bwMode="auto">
              <a:xfrm>
                <a:off x="1417" y="9941"/>
                <a:ext cx="8758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r-HR" sz="2800" dirty="0">
                  <a:solidFill>
                    <a:srgbClr val="7C7F87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" name="Line 11"/>
              <p:cNvSpPr>
                <a:spLocks noChangeShapeType="1"/>
              </p:cNvSpPr>
              <p:nvPr/>
            </p:nvSpPr>
            <p:spPr bwMode="auto">
              <a:xfrm>
                <a:off x="1425" y="10284"/>
                <a:ext cx="8760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r-HR" sz="2800" dirty="0">
                  <a:solidFill>
                    <a:srgbClr val="7C7F87"/>
                  </a:solidFill>
                  <a:latin typeface="Arial" charset="0"/>
                  <a:cs typeface="Arial" charset="0"/>
                </a:endParaRPr>
              </a:p>
            </p:txBody>
          </p:sp>
        </p:grpSp>
        <p:pic>
          <p:nvPicPr>
            <p:cNvPr id="6" name="Picture 1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1" y="-2"/>
              <a:ext cx="539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1285875" y="142875"/>
            <a:ext cx="65722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Wingdings" pitchFamily="2" charset="2"/>
              <a:buNone/>
              <a:defRPr/>
            </a:pPr>
            <a:r>
              <a:rPr lang="hr-H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Hrvatski zavod za zapošljavanje</a:t>
            </a:r>
          </a:p>
        </p:txBody>
      </p:sp>
      <p:sp>
        <p:nvSpPr>
          <p:cNvPr id="513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  <a:prstGeom prst="rect">
            <a:avLst/>
          </a:prstGeom>
        </p:spPr>
        <p:txBody>
          <a:bodyPr anchor="b"/>
          <a:lstStyle>
            <a:lvl1pPr>
              <a:defRPr lang="hr-HR" sz="6000" b="1" dirty="0" smtClean="0">
                <a:solidFill>
                  <a:srgbClr val="D1000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14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4E6B56F-C8BF-4B7F-9D13-9DBE72AE2D16}" type="datetime1">
              <a:rPr lang="hr-HR" smtClean="0">
                <a:solidFill>
                  <a:srgbClr val="000000"/>
                </a:solidFill>
              </a:rPr>
              <a:t>6.11.2017.</a:t>
            </a:fld>
            <a:endParaRPr lang="hr-HR" dirty="0">
              <a:solidFill>
                <a:srgbClr val="000000"/>
              </a:solidFill>
            </a:endParaRPr>
          </a:p>
        </p:txBody>
      </p:sp>
      <p:sp>
        <p:nvSpPr>
          <p:cNvPr id="15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hr-HR" dirty="0">
              <a:solidFill>
                <a:srgbClr val="000000"/>
              </a:solidFill>
            </a:endParaRPr>
          </a:p>
        </p:txBody>
      </p:sp>
      <p:sp>
        <p:nvSpPr>
          <p:cNvPr id="16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74E662D-F3D4-43FB-B671-17E0621D4DE2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856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000240"/>
            <a:ext cx="7543800" cy="4095760"/>
          </a:xfrm>
        </p:spPr>
        <p:txBody>
          <a:bodyPr/>
          <a:lstStyle>
            <a:lvl1pPr marL="342900" indent="-342900">
              <a:buClr>
                <a:srgbClr val="A50021"/>
              </a:buClr>
              <a:buSzPct val="80000"/>
              <a:buFontTx/>
              <a:buBlip>
                <a:blip r:embed="rId2"/>
              </a:buBlip>
              <a:defRPr sz="2800" baseline="0">
                <a:latin typeface="Arial" pitchFamily="34" charset="0"/>
                <a:cs typeface="Arial" pitchFamily="34" charset="0"/>
              </a:defRPr>
            </a:lvl1pPr>
            <a:lvl2pPr>
              <a:buSzPct val="60000"/>
              <a:buFontTx/>
              <a:buBlip>
                <a:blip r:embed="rId2"/>
              </a:buBlip>
              <a:defRPr sz="2400">
                <a:latin typeface="Arial" pitchFamily="34" charset="0"/>
                <a:cs typeface="Arial" pitchFamily="34" charset="0"/>
              </a:defRPr>
            </a:lvl2pPr>
            <a:lvl3pPr>
              <a:buFontTx/>
              <a:buBlip>
                <a:blip r:embed="rId2"/>
              </a:buBlip>
              <a:defRPr sz="2000" baseline="0">
                <a:latin typeface="Arial" pitchFamily="34" charset="0"/>
                <a:cs typeface="Arial" pitchFamily="34" charset="0"/>
              </a:defRPr>
            </a:lvl3pPr>
            <a:lvl4pPr>
              <a:buFontTx/>
              <a:buBlip>
                <a:blip r:embed="rId2"/>
              </a:buBlip>
              <a:defRPr sz="1800" baseline="0"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1071538" y="785794"/>
            <a:ext cx="7543800" cy="857256"/>
          </a:xfrm>
        </p:spPr>
        <p:txBody>
          <a:bodyPr anchor="ctr"/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pitchFamily="34" charset="0"/>
              <a:buNone/>
              <a:defRPr lang="hr-HR" sz="2800" b="0" dirty="0" smtClean="0">
                <a:solidFill>
                  <a:srgbClr val="D1000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>
              <a:buSzPct val="60000"/>
              <a:buFontTx/>
              <a:buBlip>
                <a:blip r:embed="rId2"/>
              </a:buBlip>
              <a:defRPr sz="2400"/>
            </a:lvl2pPr>
            <a:lvl3pPr>
              <a:buFontTx/>
              <a:buBlip>
                <a:blip r:embed="rId2"/>
              </a:buBlip>
              <a:defRPr sz="2000" baseline="0"/>
            </a:lvl3pPr>
            <a:lvl4pPr>
              <a:buFontTx/>
              <a:buBlip>
                <a:blip r:embed="rId2"/>
              </a:buBlip>
              <a:defRPr sz="1800" baseline="0"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DC3C6-29D4-4BB9-9763-43F83C775C04}" type="datetime1">
              <a:rPr lang="hr-HR" smtClean="0">
                <a:solidFill>
                  <a:srgbClr val="000000"/>
                </a:solidFill>
              </a:rPr>
              <a:t>6.11.2017.</a:t>
            </a:fld>
            <a:endParaRPr lang="hr-HR" dirty="0">
              <a:solidFill>
                <a:srgbClr val="000000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>
              <a:solidFill>
                <a:srgbClr val="000000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1AB05-B952-4AB1-8AA6-C3E1F2D6EE5B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185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66800" y="2000240"/>
            <a:ext cx="7543800" cy="4095760"/>
          </a:xfrm>
        </p:spPr>
        <p:txBody>
          <a:bodyPr/>
          <a:lstStyle>
            <a:lvl1pPr marL="342900" indent="-342900">
              <a:buClr>
                <a:srgbClr val="A50021"/>
              </a:buClr>
              <a:buSzPct val="80000"/>
              <a:buFontTx/>
              <a:buBlip>
                <a:blip r:embed="rId2"/>
              </a:buBlip>
              <a:defRPr sz="2800" baseline="0">
                <a:latin typeface="Arial" pitchFamily="34" charset="0"/>
                <a:cs typeface="Arial" pitchFamily="34" charset="0"/>
              </a:defRPr>
            </a:lvl1pPr>
            <a:lvl2pPr>
              <a:buClr>
                <a:srgbClr val="FF0000"/>
              </a:buClr>
              <a:buFontTx/>
              <a:buBlip>
                <a:blip r:embed="rId2"/>
              </a:buBlip>
              <a:defRPr sz="2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0000"/>
              </a:buClr>
              <a:buFontTx/>
              <a:buBlip>
                <a:blip r:embed="rId2"/>
              </a:buBlip>
              <a:defRPr lang="en-US" sz="20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3pPr>
            <a:lvl4pPr>
              <a:buClr>
                <a:srgbClr val="FF0000"/>
              </a:buClr>
              <a:buFontTx/>
              <a:buBlip>
                <a:blip r:embed="rId2"/>
              </a:buBlip>
              <a:defRPr sz="1800" baseline="0">
                <a:latin typeface="Arial" pitchFamily="34" charset="0"/>
                <a:cs typeface="Arial" pitchFamily="34" charset="0"/>
              </a:defRPr>
            </a:lvl4pPr>
            <a:lvl5pPr>
              <a:buClr>
                <a:srgbClr val="FF0000"/>
              </a:buCl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1071538" y="785794"/>
            <a:ext cx="7543800" cy="857256"/>
          </a:xfrm>
        </p:spPr>
        <p:txBody>
          <a:bodyPr anchor="ctr"/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pitchFamily="34" charset="0"/>
              <a:buNone/>
              <a:defRPr lang="hr-HR" sz="2800" b="0" dirty="0" smtClean="0">
                <a:solidFill>
                  <a:srgbClr val="D1000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>
              <a:buSzPct val="60000"/>
              <a:buFontTx/>
              <a:buBlip>
                <a:blip r:embed="rId2"/>
              </a:buBlip>
              <a:defRPr sz="2400"/>
            </a:lvl2pPr>
            <a:lvl3pPr>
              <a:buFontTx/>
              <a:buBlip>
                <a:blip r:embed="rId2"/>
              </a:buBlip>
              <a:defRPr sz="2000" baseline="0"/>
            </a:lvl3pPr>
            <a:lvl4pPr>
              <a:buFontTx/>
              <a:buBlip>
                <a:blip r:embed="rId2"/>
              </a:buBlip>
              <a:defRPr sz="1800" baseline="0"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D5E7E-49A1-4057-8DB8-F24E6D007C15}" type="datetime1">
              <a:rPr lang="hr-HR" smtClean="0">
                <a:solidFill>
                  <a:srgbClr val="000000"/>
                </a:solidFill>
              </a:rPr>
              <a:t>6.11.2017.</a:t>
            </a:fld>
            <a:endParaRPr lang="hr-HR" dirty="0">
              <a:solidFill>
                <a:srgbClr val="000000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>
              <a:solidFill>
                <a:srgbClr val="000000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818C3-A362-4F7F-BD2E-0917BB6745E9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049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066800" y="2000240"/>
            <a:ext cx="7543800" cy="4095760"/>
          </a:xfrm>
        </p:spPr>
        <p:txBody>
          <a:bodyPr/>
          <a:lstStyle>
            <a:lvl1pPr marL="342900" indent="-342900">
              <a:buClr>
                <a:srgbClr val="A50021"/>
              </a:buClr>
              <a:buSzPct val="80000"/>
              <a:buFontTx/>
              <a:buBlip>
                <a:blip r:embed="rId2"/>
              </a:buBlip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hr-HR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1071538" y="785794"/>
            <a:ext cx="7543800" cy="857256"/>
          </a:xfrm>
        </p:spPr>
        <p:txBody>
          <a:bodyPr anchor="ctr"/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pitchFamily="34" charset="0"/>
              <a:buNone/>
              <a:defRPr lang="hr-HR" sz="2800" b="0" dirty="0" smtClean="0">
                <a:solidFill>
                  <a:srgbClr val="D1000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>
              <a:buSzPct val="60000"/>
              <a:buFontTx/>
              <a:buBlip>
                <a:blip r:embed="rId2"/>
              </a:buBlip>
              <a:defRPr sz="2400"/>
            </a:lvl2pPr>
            <a:lvl3pPr>
              <a:buFontTx/>
              <a:buBlip>
                <a:blip r:embed="rId2"/>
              </a:buBlip>
              <a:defRPr sz="2000" baseline="0"/>
            </a:lvl3pPr>
            <a:lvl4pPr>
              <a:buFontTx/>
              <a:buBlip>
                <a:blip r:embed="rId2"/>
              </a:buBlip>
              <a:defRPr sz="1800" baseline="0"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49C70-C856-428A-8876-B57F0B443C51}" type="datetime1">
              <a:rPr lang="hr-HR" smtClean="0">
                <a:solidFill>
                  <a:srgbClr val="000000"/>
                </a:solidFill>
              </a:rPr>
              <a:t>6.11.2017.</a:t>
            </a:fld>
            <a:endParaRPr lang="hr-HR" dirty="0">
              <a:solidFill>
                <a:srgbClr val="000000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>
              <a:solidFill>
                <a:srgbClr val="000000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15252-4CEE-47C1-AC8A-43F404ABAF47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485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34E8C-171F-4FF8-BF60-8621D54C5D94}" type="datetimeFigureOut">
              <a:rPr lang="en-US"/>
              <a:pPr>
                <a:defRPr/>
              </a:pPr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F2976-838F-4810-9FFB-88B2AA28F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25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hr-H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91731-423B-41AD-9937-8320BA37CFE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4689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68E58B-BD19-4AC6-8687-5EB4144E41A5}" type="datetime1">
              <a:rPr lang="hr-HR"/>
              <a:pPr>
                <a:defRPr/>
              </a:pPr>
              <a:t>6.11.2017.</a:t>
            </a:fld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12CAE5-A32A-48C2-A68E-062C2DCCAC4C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74649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dirty="0" err="1" smtClean="0"/>
              <a:t>Ariel</a:t>
            </a:r>
            <a:r>
              <a:rPr lang="hr-HR" dirty="0" smtClean="0"/>
              <a:t> 28</a:t>
            </a:r>
          </a:p>
          <a:p>
            <a:pPr lvl="1"/>
            <a:r>
              <a:rPr lang="hr-HR" dirty="0" err="1" smtClean="0"/>
              <a:t>Ariel</a:t>
            </a:r>
            <a:r>
              <a:rPr lang="hr-HR" dirty="0" smtClean="0"/>
              <a:t> 24</a:t>
            </a:r>
          </a:p>
          <a:p>
            <a:pPr lvl="2"/>
            <a:r>
              <a:rPr lang="hr-HR" dirty="0" err="1" smtClean="0"/>
              <a:t>Ariel</a:t>
            </a:r>
            <a:r>
              <a:rPr lang="hr-HR" dirty="0" smtClean="0"/>
              <a:t> 20</a:t>
            </a:r>
          </a:p>
          <a:p>
            <a:pPr lvl="3"/>
            <a:r>
              <a:rPr lang="hr-HR" dirty="0" err="1" smtClean="0"/>
              <a:t>Ariel</a:t>
            </a:r>
            <a:r>
              <a:rPr lang="hr-HR" dirty="0" smtClean="0"/>
              <a:t> 18</a:t>
            </a:r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A39ECE8D-41D8-426C-85FB-A400B64540EA}" type="datetime1">
              <a:rPr lang="hr-HR" smtClean="0">
                <a:solidFill>
                  <a:srgbClr val="000000"/>
                </a:solidFill>
              </a:rPr>
              <a:t>6.11.2017.</a:t>
            </a:fld>
            <a:endParaRPr lang="hr-HR" dirty="0">
              <a:solidFill>
                <a:srgbClr val="000000"/>
              </a:solidFill>
            </a:endParaRPr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hr-HR" dirty="0">
              <a:solidFill>
                <a:srgbClr val="000000"/>
              </a:solidFill>
            </a:endParaRPr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0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0904733-F8AE-4ABA-A2DA-93676C9DE57D}" type="slidenum">
              <a:rPr lang="hr-HR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hr-HR" dirty="0">
              <a:solidFill>
                <a:srgbClr val="000000"/>
              </a:solidFill>
            </a:endParaRPr>
          </a:p>
        </p:txBody>
      </p:sp>
      <p:grpSp>
        <p:nvGrpSpPr>
          <p:cNvPr id="1030" name="Group 4"/>
          <p:cNvGrpSpPr>
            <a:grpSpLocks/>
          </p:cNvGrpSpPr>
          <p:nvPr/>
        </p:nvGrpSpPr>
        <p:grpSpPr bwMode="auto">
          <a:xfrm>
            <a:off x="-26988" y="0"/>
            <a:ext cx="9170988" cy="647700"/>
            <a:chOff x="-16" y="-2"/>
            <a:chExt cx="5777" cy="408"/>
          </a:xfrm>
        </p:grpSpPr>
        <p:grpSp>
          <p:nvGrpSpPr>
            <p:cNvPr id="1032" name="Group 5"/>
            <p:cNvGrpSpPr>
              <a:grpSpLocks/>
            </p:cNvGrpSpPr>
            <p:nvPr/>
          </p:nvGrpSpPr>
          <p:grpSpPr bwMode="auto">
            <a:xfrm>
              <a:off x="-16" y="0"/>
              <a:ext cx="5777" cy="406"/>
              <a:chOff x="1417" y="9585"/>
              <a:chExt cx="8769" cy="1055"/>
            </a:xfrm>
          </p:grpSpPr>
          <p:grpSp>
            <p:nvGrpSpPr>
              <p:cNvPr id="1034" name="Group 6"/>
              <p:cNvGrpSpPr>
                <a:grpSpLocks/>
              </p:cNvGrpSpPr>
              <p:nvPr/>
            </p:nvGrpSpPr>
            <p:grpSpPr bwMode="auto">
              <a:xfrm>
                <a:off x="1447" y="9585"/>
                <a:ext cx="8739" cy="1055"/>
                <a:chOff x="1428" y="5045"/>
                <a:chExt cx="8739" cy="1055"/>
              </a:xfrm>
            </p:grpSpPr>
            <p:sp>
              <p:nvSpPr>
                <p:cNvPr id="1037" name="Rectangle 7"/>
                <p:cNvSpPr>
                  <a:spLocks noChangeArrowheads="1"/>
                </p:cNvSpPr>
                <p:nvPr/>
              </p:nvSpPr>
              <p:spPr bwMode="auto">
                <a:xfrm>
                  <a:off x="1428" y="5045"/>
                  <a:ext cx="8734" cy="340"/>
                </a:xfrm>
                <a:prstGeom prst="rect">
                  <a:avLst/>
                </a:prstGeom>
                <a:solidFill>
                  <a:srgbClr val="7C7F87"/>
                </a:solidFill>
                <a:ln w="9525">
                  <a:solidFill>
                    <a:srgbClr val="7C7F87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75000"/>
                    <a:buFont typeface="Wingdings" pitchFamily="2" charset="2"/>
                    <a:buChar char="n"/>
                  </a:pPr>
                  <a:endParaRPr lang="sr-Latn-CS" sz="2800" dirty="0">
                    <a:solidFill>
                      <a:srgbClr val="7C7F87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38" name="Rectangle 8"/>
                <p:cNvSpPr>
                  <a:spLocks noChangeArrowheads="1"/>
                </p:cNvSpPr>
                <p:nvPr/>
              </p:nvSpPr>
              <p:spPr bwMode="auto">
                <a:xfrm>
                  <a:off x="1431" y="5406"/>
                  <a:ext cx="8736" cy="340"/>
                </a:xfrm>
                <a:prstGeom prst="rect">
                  <a:avLst/>
                </a:prstGeom>
                <a:solidFill>
                  <a:srgbClr val="D1000E"/>
                </a:solidFill>
                <a:ln w="9525">
                  <a:solidFill>
                    <a:srgbClr val="D1000E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75000"/>
                    <a:buFont typeface="Wingdings" pitchFamily="2" charset="2"/>
                    <a:buChar char="n"/>
                  </a:pPr>
                  <a:endParaRPr lang="sr-Latn-CS" sz="2800" dirty="0">
                    <a:solidFill>
                      <a:srgbClr val="7C7F87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39" name="Rectangle 9"/>
                <p:cNvSpPr>
                  <a:spLocks noChangeArrowheads="1"/>
                </p:cNvSpPr>
                <p:nvPr/>
              </p:nvSpPr>
              <p:spPr bwMode="auto">
                <a:xfrm>
                  <a:off x="1428" y="5760"/>
                  <a:ext cx="8734" cy="340"/>
                </a:xfrm>
                <a:prstGeom prst="rect">
                  <a:avLst/>
                </a:prstGeom>
                <a:solidFill>
                  <a:srgbClr val="BCBCBC"/>
                </a:solidFill>
                <a:ln w="9525">
                  <a:solidFill>
                    <a:srgbClr val="BCBCB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75000"/>
                    <a:buFont typeface="Wingdings" pitchFamily="2" charset="2"/>
                    <a:buChar char="n"/>
                  </a:pPr>
                  <a:endParaRPr lang="sr-Latn-CS" sz="2800" dirty="0">
                    <a:solidFill>
                      <a:srgbClr val="7C7F87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035" name="Line 10"/>
              <p:cNvSpPr>
                <a:spLocks noChangeShapeType="1"/>
              </p:cNvSpPr>
              <p:nvPr/>
            </p:nvSpPr>
            <p:spPr bwMode="auto">
              <a:xfrm>
                <a:off x="1417" y="9941"/>
                <a:ext cx="8758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r-HR" sz="2800" dirty="0">
                  <a:solidFill>
                    <a:srgbClr val="7C7F87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6" name="Line 11"/>
              <p:cNvSpPr>
                <a:spLocks noChangeShapeType="1"/>
              </p:cNvSpPr>
              <p:nvPr/>
            </p:nvSpPr>
            <p:spPr bwMode="auto">
              <a:xfrm>
                <a:off x="1425" y="10284"/>
                <a:ext cx="8760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r-HR" sz="2800" dirty="0">
                  <a:solidFill>
                    <a:srgbClr val="7C7F87"/>
                  </a:solidFill>
                  <a:latin typeface="Arial" charset="0"/>
                  <a:cs typeface="Arial" charset="0"/>
                </a:endParaRPr>
              </a:p>
            </p:txBody>
          </p:sp>
        </p:grpSp>
        <p:pic>
          <p:nvPicPr>
            <p:cNvPr id="1033" name="Picture 12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1" y="-2"/>
              <a:ext cx="539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" name="TextBox 28"/>
          <p:cNvSpPr txBox="1"/>
          <p:nvPr/>
        </p:nvSpPr>
        <p:spPr>
          <a:xfrm>
            <a:off x="1285875" y="130175"/>
            <a:ext cx="65722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Wingdings" pitchFamily="2" charset="2"/>
              <a:buNone/>
              <a:defRPr/>
            </a:pPr>
            <a:r>
              <a:rPr lang="hr-H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Hrvatski zavod za zapošljavanje</a:t>
            </a:r>
          </a:p>
        </p:txBody>
      </p:sp>
    </p:spTree>
    <p:extLst>
      <p:ext uri="{BB962C8B-B14F-4D97-AF65-F5344CB8AC3E}">
        <p14:creationId xmlns:p14="http://schemas.microsoft.com/office/powerpoint/2010/main" val="355003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80000"/>
        <a:buBlip>
          <a:blip r:embed="rId10"/>
        </a:buBlip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Blip>
          <a:blip r:embed="rId10"/>
        </a:buBlip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4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25000"/>
        <a:buBlip>
          <a:blip r:embed="rId10"/>
        </a:buBlip>
        <a:defRPr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hzz@hzz.hr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gif"/><Relationship Id="rId4" Type="http://schemas.openxmlformats.org/officeDocument/2006/relationships/hyperlink" Target="http://www.hzz.h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hzz.hr/" TargetMode="External"/><Relationship Id="rId4" Type="http://schemas.openxmlformats.org/officeDocument/2006/relationships/hyperlink" Target="http://www.dzs.h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" name="Rectangle 41"/>
          <p:cNvSpPr>
            <a:spLocks noChangeArrowheads="1"/>
          </p:cNvSpPr>
          <p:nvPr/>
        </p:nvSpPr>
        <p:spPr bwMode="auto">
          <a:xfrm>
            <a:off x="323528" y="836712"/>
            <a:ext cx="8496944" cy="235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Wingdings" pitchFamily="2" charset="2"/>
              <a:buNone/>
              <a:defRPr/>
            </a:pPr>
            <a:r>
              <a:rPr lang="hr-HR" sz="3200" b="1" dirty="0">
                <a:solidFill>
                  <a:srgbClr val="D1000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Wingdings" pitchFamily="2" charset="2"/>
              <a:buNone/>
              <a:defRPr/>
            </a:pPr>
            <a:endParaRPr lang="en-US" sz="3200" b="1" dirty="0" smtClean="0">
              <a:solidFill>
                <a:srgbClr val="D1000E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Wingdings" pitchFamily="2" charset="2"/>
              <a:buNone/>
              <a:defRPr/>
            </a:pPr>
            <a:endParaRPr lang="hr-HR" sz="3200" b="1" dirty="0">
              <a:solidFill>
                <a:srgbClr val="D1000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Wingdings" pitchFamily="2" charset="2"/>
              <a:buNone/>
              <a:defRPr/>
            </a:pPr>
            <a:endParaRPr lang="hr-HR" sz="3200" b="1" dirty="0">
              <a:solidFill>
                <a:srgbClr val="D1000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733246"/>
            <a:ext cx="820891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r-HR" sz="31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algn="ctr"/>
            <a:endParaRPr lang="hr-HR" sz="31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592" y="2169764"/>
            <a:ext cx="748883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r-HR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hr-HR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hr-H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r-H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CPESSEC </a:t>
            </a:r>
            <a:r>
              <a:rPr lang="hr-HR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Managerial</a:t>
            </a:r>
            <a:r>
              <a:rPr lang="hr-H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r-HR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Conference</a:t>
            </a:r>
            <a:endParaRPr lang="en-US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Integration of </a:t>
            </a:r>
            <a:r>
              <a:rPr lang="hr-H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ong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-term </a:t>
            </a:r>
            <a:r>
              <a:rPr lang="hr-H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nemployed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hr-H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anagement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odels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 </a:t>
            </a:r>
            <a:r>
              <a:rPr lang="hr-H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ase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tudies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from the Southeast European </a:t>
            </a:r>
            <a:r>
              <a:rPr lang="hr-H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egion</a:t>
            </a:r>
            <a:endParaRPr lang="hr-HR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hr-HR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r-HR" sz="1600" b="1" dirty="0" err="1" smtClean="0">
                <a:solidFill>
                  <a:srgbClr val="C00000"/>
                </a:solidFill>
              </a:rPr>
              <a:t>Budapest</a:t>
            </a:r>
            <a:r>
              <a:rPr lang="hr-HR" sz="1600" b="1" dirty="0" smtClean="0">
                <a:solidFill>
                  <a:srgbClr val="C00000"/>
                </a:solidFill>
              </a:rPr>
              <a:t>, 8 </a:t>
            </a:r>
            <a:r>
              <a:rPr lang="hr-HR" sz="1600" b="1" dirty="0" err="1" smtClean="0">
                <a:solidFill>
                  <a:srgbClr val="C00000"/>
                </a:solidFill>
              </a:rPr>
              <a:t>November</a:t>
            </a:r>
            <a:r>
              <a:rPr lang="hr-HR" sz="1600" b="1" dirty="0" smtClean="0">
                <a:solidFill>
                  <a:srgbClr val="C00000"/>
                </a:solidFill>
              </a:rPr>
              <a:t> 2017</a:t>
            </a:r>
            <a:endParaRPr lang="en-US" sz="1600" b="1" dirty="0" smtClean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548" y="832453"/>
            <a:ext cx="1572904" cy="113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3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1350" y="1484784"/>
            <a:ext cx="7993063" cy="5112866"/>
          </a:xfrm>
        </p:spPr>
        <p:txBody>
          <a:bodyPr/>
          <a:lstStyle/>
          <a:p>
            <a:pPr algn="just" eaLnBrk="1" hangingPunct="1">
              <a:buSzPct val="120000"/>
              <a:buFont typeface="Wingdings" panose="05000000000000000000" pitchFamily="2" charset="2"/>
              <a:buChar char="§"/>
              <a:defRPr/>
            </a:pPr>
            <a:r>
              <a:rPr lang="hr-HR" sz="2000" dirty="0" err="1" smtClean="0">
                <a:effectLst/>
              </a:rPr>
              <a:t>Specialized</a:t>
            </a:r>
            <a:r>
              <a:rPr lang="hr-HR" sz="2000" dirty="0" smtClean="0">
                <a:effectLst/>
              </a:rPr>
              <a:t> </a:t>
            </a:r>
            <a:r>
              <a:rPr lang="hr-HR" sz="2000" dirty="0" err="1" smtClean="0">
                <a:effectLst/>
              </a:rPr>
              <a:t>counsellors</a:t>
            </a:r>
            <a:r>
              <a:rPr lang="hr-HR" sz="2000" dirty="0" smtClean="0">
                <a:effectLst/>
              </a:rPr>
              <a:t> for LTU</a:t>
            </a:r>
            <a:endParaRPr lang="hr-HR" sz="2000" dirty="0">
              <a:effectLst/>
            </a:endParaRPr>
          </a:p>
          <a:p>
            <a:pPr lvl="1" algn="just" eaLnBrk="1" hangingPunct="1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hr-HR" sz="1800" dirty="0" err="1" smtClean="0">
                <a:effectLst/>
              </a:rPr>
              <a:t>Reorganisation</a:t>
            </a:r>
            <a:r>
              <a:rPr lang="hr-HR" sz="1800" dirty="0" smtClean="0">
                <a:effectLst/>
              </a:rPr>
              <a:t> </a:t>
            </a:r>
            <a:r>
              <a:rPr lang="hr-HR" sz="1800" dirty="0" err="1" smtClean="0">
                <a:effectLst/>
              </a:rPr>
              <a:t>of</a:t>
            </a:r>
            <a:r>
              <a:rPr lang="hr-HR" sz="1800" dirty="0" smtClean="0">
                <a:effectLst/>
              </a:rPr>
              <a:t> </a:t>
            </a:r>
            <a:r>
              <a:rPr lang="hr-HR" sz="1800" dirty="0" err="1" smtClean="0">
                <a:effectLst/>
              </a:rPr>
              <a:t>counsellors</a:t>
            </a:r>
            <a:r>
              <a:rPr lang="hr-HR" sz="1800" dirty="0" smtClean="0">
                <a:effectLst/>
              </a:rPr>
              <a:t> </a:t>
            </a:r>
            <a:r>
              <a:rPr lang="hr-HR" sz="1800" dirty="0" err="1" smtClean="0">
                <a:effectLst/>
              </a:rPr>
              <a:t>work</a:t>
            </a:r>
            <a:r>
              <a:rPr lang="hr-HR" sz="1800" dirty="0" smtClean="0">
                <a:effectLst/>
              </a:rPr>
              <a:t> </a:t>
            </a:r>
            <a:r>
              <a:rPr lang="hr-HR" sz="1800" dirty="0" err="1" smtClean="0">
                <a:effectLst/>
              </a:rPr>
              <a:t>carried</a:t>
            </a:r>
            <a:r>
              <a:rPr lang="hr-HR" sz="1800" dirty="0" smtClean="0">
                <a:effectLst/>
              </a:rPr>
              <a:t> </a:t>
            </a:r>
            <a:r>
              <a:rPr lang="hr-HR" sz="1800" dirty="0" err="1" smtClean="0">
                <a:effectLst/>
              </a:rPr>
              <a:t>out</a:t>
            </a:r>
            <a:r>
              <a:rPr lang="hr-HR" sz="1800" dirty="0" smtClean="0">
                <a:effectLst/>
              </a:rPr>
              <a:t> </a:t>
            </a:r>
            <a:r>
              <a:rPr lang="hr-HR" sz="1800" dirty="0" err="1" smtClean="0">
                <a:effectLst/>
              </a:rPr>
              <a:t>in</a:t>
            </a:r>
            <a:r>
              <a:rPr lang="hr-HR" sz="1800" dirty="0" smtClean="0">
                <a:effectLst/>
              </a:rPr>
              <a:t> 2015</a:t>
            </a:r>
          </a:p>
          <a:p>
            <a:pPr lvl="1" algn="just" eaLnBrk="1" hangingPunct="1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hr-HR" sz="1800" dirty="0" err="1" smtClean="0">
                <a:effectLst/>
              </a:rPr>
              <a:t>Activation</a:t>
            </a:r>
            <a:r>
              <a:rPr lang="hr-HR" sz="1800" dirty="0" smtClean="0">
                <a:effectLst/>
              </a:rPr>
              <a:t> </a:t>
            </a:r>
            <a:r>
              <a:rPr lang="hr-HR" sz="1800" dirty="0" err="1" smtClean="0">
                <a:effectLst/>
              </a:rPr>
              <a:t>counsellors</a:t>
            </a:r>
            <a:r>
              <a:rPr lang="hr-HR" sz="1800" dirty="0" smtClean="0">
                <a:effectLst/>
              </a:rPr>
              <a:t> (PWD </a:t>
            </a:r>
            <a:r>
              <a:rPr lang="hr-HR" sz="1800" dirty="0" err="1" smtClean="0">
                <a:effectLst/>
              </a:rPr>
              <a:t>counsellors</a:t>
            </a:r>
            <a:r>
              <a:rPr lang="hr-HR" sz="1800" dirty="0" smtClean="0">
                <a:effectLst/>
              </a:rPr>
              <a:t>)</a:t>
            </a:r>
          </a:p>
          <a:p>
            <a:pPr lvl="1" algn="just" eaLnBrk="1" hangingPunct="1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hr-HR" sz="1800" dirty="0" smtClean="0">
                <a:effectLst/>
              </a:rPr>
              <a:t>Training – </a:t>
            </a:r>
            <a:r>
              <a:rPr lang="hr-HR" sz="1800" dirty="0" err="1" smtClean="0">
                <a:effectLst/>
              </a:rPr>
              <a:t>counsellors</a:t>
            </a:r>
            <a:r>
              <a:rPr lang="hr-HR" sz="1800" dirty="0" smtClean="0">
                <a:effectLst/>
              </a:rPr>
              <a:t> </a:t>
            </a:r>
            <a:r>
              <a:rPr lang="hr-HR" sz="1800" dirty="0" err="1" smtClean="0">
                <a:effectLst/>
              </a:rPr>
              <a:t>trained</a:t>
            </a:r>
            <a:r>
              <a:rPr lang="hr-HR" sz="1800" dirty="0" smtClean="0">
                <a:effectLst/>
              </a:rPr>
              <a:t> to use </a:t>
            </a:r>
            <a:r>
              <a:rPr lang="hr-HR" sz="1800" dirty="0" err="1" smtClean="0">
                <a:effectLst/>
              </a:rPr>
              <a:t>an</a:t>
            </a:r>
            <a:r>
              <a:rPr lang="hr-HR" sz="1800" dirty="0" smtClean="0">
                <a:effectLst/>
              </a:rPr>
              <a:t> </a:t>
            </a:r>
            <a:r>
              <a:rPr lang="hr-HR" sz="1800" dirty="0" err="1" smtClean="0">
                <a:effectLst/>
              </a:rPr>
              <a:t>individualized</a:t>
            </a:r>
            <a:r>
              <a:rPr lang="hr-HR" sz="1800" dirty="0" smtClean="0">
                <a:effectLst/>
              </a:rPr>
              <a:t> </a:t>
            </a:r>
            <a:r>
              <a:rPr lang="hr-HR" sz="1800" dirty="0" err="1" smtClean="0">
                <a:effectLst/>
              </a:rPr>
              <a:t>approach</a:t>
            </a:r>
            <a:r>
              <a:rPr lang="hr-HR" sz="1800" dirty="0" smtClean="0">
                <a:effectLst/>
              </a:rPr>
              <a:t> (</a:t>
            </a:r>
            <a:r>
              <a:rPr lang="hr-HR" sz="1800" dirty="0" err="1" smtClean="0">
                <a:effectLst/>
              </a:rPr>
              <a:t>motivational</a:t>
            </a:r>
            <a:r>
              <a:rPr lang="hr-HR" sz="1800" dirty="0" smtClean="0">
                <a:effectLst/>
              </a:rPr>
              <a:t> </a:t>
            </a:r>
            <a:r>
              <a:rPr lang="hr-HR" sz="1800" dirty="0" err="1" smtClean="0">
                <a:effectLst/>
              </a:rPr>
              <a:t>counselling</a:t>
            </a:r>
            <a:r>
              <a:rPr lang="hr-HR" sz="1800" dirty="0" smtClean="0">
                <a:effectLst/>
              </a:rPr>
              <a:t>)</a:t>
            </a:r>
          </a:p>
          <a:p>
            <a:pPr algn="just" eaLnBrk="1" hangingPunct="1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hr-HR" sz="2000" dirty="0" err="1" smtClean="0">
                <a:effectLst/>
              </a:rPr>
              <a:t>Segmentation</a:t>
            </a:r>
            <a:r>
              <a:rPr lang="hr-HR" sz="2000" dirty="0" smtClean="0">
                <a:effectLst/>
              </a:rPr>
              <a:t> </a:t>
            </a:r>
            <a:r>
              <a:rPr lang="hr-HR" sz="2000" dirty="0" err="1" smtClean="0">
                <a:effectLst/>
              </a:rPr>
              <a:t>of</a:t>
            </a:r>
            <a:r>
              <a:rPr lang="hr-HR" sz="2000" dirty="0" smtClean="0">
                <a:effectLst/>
              </a:rPr>
              <a:t> </a:t>
            </a:r>
            <a:r>
              <a:rPr lang="hr-HR" sz="2000" dirty="0" err="1" smtClean="0">
                <a:effectLst/>
              </a:rPr>
              <a:t>clients</a:t>
            </a:r>
            <a:endParaRPr lang="hr-HR" sz="2000" dirty="0" smtClean="0">
              <a:effectLst/>
            </a:endParaRPr>
          </a:p>
          <a:p>
            <a:pPr lvl="1" algn="just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hr-HR" sz="1800" dirty="0" err="1" smtClean="0">
                <a:effectLst/>
              </a:rPr>
              <a:t>Additional</a:t>
            </a:r>
            <a:r>
              <a:rPr lang="hr-HR" sz="1800" dirty="0" smtClean="0">
                <a:effectLst/>
              </a:rPr>
              <a:t> </a:t>
            </a:r>
            <a:r>
              <a:rPr lang="hr-HR" sz="1800" dirty="0" err="1" smtClean="0">
                <a:effectLst/>
              </a:rPr>
              <a:t>two</a:t>
            </a:r>
            <a:r>
              <a:rPr lang="hr-HR" sz="1800" dirty="0" smtClean="0">
                <a:effectLst/>
              </a:rPr>
              <a:t> </a:t>
            </a:r>
            <a:r>
              <a:rPr lang="hr-HR" sz="1800" dirty="0" err="1" smtClean="0">
                <a:effectLst/>
              </a:rPr>
              <a:t>segments</a:t>
            </a:r>
            <a:r>
              <a:rPr lang="hr-HR" sz="1800" dirty="0" smtClean="0">
                <a:effectLst/>
              </a:rPr>
              <a:t> for </a:t>
            </a:r>
            <a:r>
              <a:rPr lang="hr-HR" sz="1800" dirty="0" err="1" smtClean="0">
                <a:effectLst/>
              </a:rPr>
              <a:t>clients</a:t>
            </a:r>
            <a:r>
              <a:rPr lang="hr-HR" sz="1800" dirty="0" smtClean="0">
                <a:effectLst/>
              </a:rPr>
              <a:t> </a:t>
            </a:r>
            <a:r>
              <a:rPr lang="hr-HR" sz="1800" dirty="0" err="1" smtClean="0">
                <a:effectLst/>
              </a:rPr>
              <a:t>in</a:t>
            </a:r>
            <a:r>
              <a:rPr lang="hr-HR" sz="1800" dirty="0" smtClean="0">
                <a:effectLst/>
              </a:rPr>
              <a:t> </a:t>
            </a:r>
            <a:r>
              <a:rPr lang="hr-HR" sz="1800" dirty="0" err="1" smtClean="0">
                <a:effectLst/>
              </a:rPr>
              <a:t>risk</a:t>
            </a:r>
            <a:r>
              <a:rPr lang="hr-HR" sz="1800" dirty="0" smtClean="0">
                <a:effectLst/>
              </a:rPr>
              <a:t> </a:t>
            </a:r>
            <a:r>
              <a:rPr lang="hr-HR" sz="1800" dirty="0" err="1" smtClean="0">
                <a:effectLst/>
              </a:rPr>
              <a:t>of</a:t>
            </a:r>
            <a:r>
              <a:rPr lang="hr-HR" sz="1800" dirty="0" smtClean="0">
                <a:effectLst/>
              </a:rPr>
              <a:t> </a:t>
            </a:r>
            <a:r>
              <a:rPr lang="hr-HR" sz="1800" dirty="0" err="1" smtClean="0">
                <a:effectLst/>
              </a:rPr>
              <a:t>becoming</a:t>
            </a:r>
            <a:r>
              <a:rPr lang="hr-HR" sz="1800" dirty="0" smtClean="0">
                <a:effectLst/>
              </a:rPr>
              <a:t> LTU</a:t>
            </a:r>
          </a:p>
          <a:p>
            <a:pPr lvl="2" algn="just"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effectLst/>
              </a:rPr>
              <a:t>employable with the support</a:t>
            </a:r>
          </a:p>
          <a:p>
            <a:pPr lvl="2" algn="just"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effectLst/>
              </a:rPr>
              <a:t>employable with activation programs</a:t>
            </a:r>
          </a:p>
          <a:p>
            <a:pPr algn="just" eaLnBrk="1" hangingPunct="1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hr-HR" sz="2000" dirty="0" smtClean="0">
                <a:effectLst/>
              </a:rPr>
              <a:t>New </a:t>
            </a:r>
            <a:r>
              <a:rPr lang="hr-HR" sz="2000" dirty="0" err="1" smtClean="0">
                <a:effectLst/>
              </a:rPr>
              <a:t>procedures</a:t>
            </a:r>
            <a:r>
              <a:rPr lang="hr-HR" sz="2000" dirty="0" smtClean="0">
                <a:effectLst/>
              </a:rPr>
              <a:t> </a:t>
            </a:r>
            <a:r>
              <a:rPr lang="hr-HR" sz="2000" dirty="0" err="1" smtClean="0">
                <a:effectLst/>
              </a:rPr>
              <a:t>in</a:t>
            </a:r>
            <a:r>
              <a:rPr lang="hr-HR" sz="2000" dirty="0" smtClean="0">
                <a:effectLst/>
              </a:rPr>
              <a:t> </a:t>
            </a:r>
            <a:r>
              <a:rPr lang="hr-HR" sz="2000" dirty="0" err="1" smtClean="0">
                <a:effectLst/>
              </a:rPr>
              <a:t>the</a:t>
            </a:r>
            <a:r>
              <a:rPr lang="hr-HR" sz="2000" dirty="0" smtClean="0">
                <a:effectLst/>
              </a:rPr>
              <a:t> </a:t>
            </a:r>
            <a:r>
              <a:rPr lang="hr-HR" sz="2000" dirty="0" err="1" smtClean="0">
                <a:effectLst/>
              </a:rPr>
              <a:t>counselling</a:t>
            </a:r>
            <a:r>
              <a:rPr lang="hr-HR" sz="2000" dirty="0" smtClean="0">
                <a:effectLst/>
              </a:rPr>
              <a:t> </a:t>
            </a:r>
            <a:r>
              <a:rPr lang="hr-HR" sz="2000" dirty="0" err="1" smtClean="0">
                <a:effectLst/>
              </a:rPr>
              <a:t>the</a:t>
            </a:r>
            <a:r>
              <a:rPr lang="hr-HR" sz="2000" dirty="0" smtClean="0">
                <a:effectLst/>
              </a:rPr>
              <a:t> LTU</a:t>
            </a:r>
          </a:p>
          <a:p>
            <a:pPr lvl="1" algn="just" eaLnBrk="1" hangingPunct="1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hr-HR" sz="1800" dirty="0" err="1" smtClean="0">
                <a:effectLst/>
              </a:rPr>
              <a:t>Motivational</a:t>
            </a:r>
            <a:r>
              <a:rPr lang="hr-HR" sz="1800" dirty="0" smtClean="0">
                <a:effectLst/>
              </a:rPr>
              <a:t> </a:t>
            </a:r>
            <a:r>
              <a:rPr lang="hr-HR" sz="1800" dirty="0" err="1" smtClean="0">
                <a:effectLst/>
              </a:rPr>
              <a:t>counselling</a:t>
            </a:r>
            <a:r>
              <a:rPr lang="hr-HR" sz="1800" dirty="0" smtClean="0">
                <a:effectLst/>
              </a:rPr>
              <a:t> </a:t>
            </a:r>
          </a:p>
          <a:p>
            <a:pPr lvl="1" algn="just" eaLnBrk="1" hangingPunct="1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effectLst/>
              </a:rPr>
              <a:t>Counsellors assessment on the need of the jobseeker’s training (in the institution or workplace) </a:t>
            </a:r>
          </a:p>
          <a:p>
            <a:pPr lvl="1" algn="just" eaLnBrk="1" hangingPunct="1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effectLst/>
              </a:rPr>
              <a:t>Workshops for LTU (purpose – assessing jobseeker’s own capabilities and limitations and enhancing motivation)</a:t>
            </a:r>
          </a:p>
          <a:p>
            <a:pPr marL="457200" lvl="1" indent="0" algn="just" eaLnBrk="1" hangingPunct="1">
              <a:buClr>
                <a:srgbClr val="C00000"/>
              </a:buClr>
              <a:buSzPct val="100000"/>
              <a:buFontTx/>
              <a:buNone/>
              <a:defRPr/>
            </a:pPr>
            <a:endParaRPr lang="hr-HR" sz="1800" dirty="0" smtClean="0">
              <a:effectLst/>
            </a:endParaRPr>
          </a:p>
          <a:p>
            <a:pPr marL="0" indent="0" algn="just" eaLnBrk="1" hangingPunct="1">
              <a:buFontTx/>
              <a:buNone/>
              <a:defRPr/>
            </a:pPr>
            <a:endParaRPr lang="en-US" sz="1800" dirty="0">
              <a:effectLst/>
            </a:endParaRPr>
          </a:p>
          <a:p>
            <a:pPr marL="0" indent="0" algn="just" eaLnBrk="1" hangingPunct="1">
              <a:buFontTx/>
              <a:buNone/>
              <a:defRPr/>
            </a:pPr>
            <a:endParaRPr lang="hr-HR" sz="1800" dirty="0" smtClean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543786" y="548680"/>
            <a:ext cx="8075613" cy="720725"/>
          </a:xfrm>
        </p:spPr>
        <p:txBody>
          <a:bodyPr/>
          <a:lstStyle/>
          <a:p>
            <a:pPr>
              <a:defRPr/>
            </a:pPr>
            <a:r>
              <a:rPr sz="2400" b="1" dirty="0" smtClean="0"/>
              <a:t>			</a:t>
            </a:r>
            <a:r>
              <a:rPr sz="2600" b="1" dirty="0" err="1" smtClean="0"/>
              <a:t>Specialised</a:t>
            </a:r>
            <a:r>
              <a:rPr sz="2600" b="1" dirty="0" smtClean="0"/>
              <a:t> </a:t>
            </a:r>
            <a:r>
              <a:rPr sz="2600" b="1" dirty="0" err="1" smtClean="0"/>
              <a:t>services</a:t>
            </a:r>
            <a:r>
              <a:rPr sz="2600" b="1" dirty="0" smtClean="0"/>
              <a:t> for LTU</a:t>
            </a:r>
            <a:endParaRPr sz="2600" b="1" dirty="0"/>
          </a:p>
        </p:txBody>
      </p:sp>
    </p:spTree>
    <p:extLst>
      <p:ext uri="{BB962C8B-B14F-4D97-AF65-F5344CB8AC3E}">
        <p14:creationId xmlns:p14="http://schemas.microsoft.com/office/powerpoint/2010/main" val="4644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6800" y="6248400"/>
            <a:ext cx="1905000" cy="457200"/>
          </a:xfrm>
        </p:spPr>
        <p:txBody>
          <a:bodyPr/>
          <a:lstStyle/>
          <a:p>
            <a:pPr algn="l">
              <a:defRPr/>
            </a:pPr>
            <a:fld id="{2397EF86-CA0A-457E-802C-3C4CEE72C78F}" type="slidenum">
              <a:rPr lang="en-US" smtClean="0"/>
              <a:pPr algn="l">
                <a:defRPr/>
              </a:pPr>
              <a:t>11</a:t>
            </a:fld>
            <a:endParaRPr lang="en-US" dirty="0"/>
          </a:p>
        </p:txBody>
      </p:sp>
      <p:sp>
        <p:nvSpPr>
          <p:cNvPr id="12290" name="Rectangle 8"/>
          <p:cNvSpPr>
            <a:spLocks noChangeArrowheads="1"/>
          </p:cNvSpPr>
          <p:nvPr/>
        </p:nvSpPr>
        <p:spPr bwMode="auto">
          <a:xfrm>
            <a:off x="1328095" y="2150269"/>
            <a:ext cx="9540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6000" dirty="0">
                <a:latin typeface="Webdings" pitchFamily="18" charset="2"/>
                <a:sym typeface="Webdings" pitchFamily="18" charset="2"/>
              </a:rPr>
              <a:t></a:t>
            </a:r>
            <a:endParaRPr lang="en-US" sz="6000" dirty="0"/>
          </a:p>
        </p:txBody>
      </p:sp>
      <p:sp>
        <p:nvSpPr>
          <p:cNvPr id="12291" name="Rectangle 9"/>
          <p:cNvSpPr>
            <a:spLocks noChangeArrowheads="1"/>
          </p:cNvSpPr>
          <p:nvPr/>
        </p:nvSpPr>
        <p:spPr bwMode="auto">
          <a:xfrm>
            <a:off x="1340277" y="2834482"/>
            <a:ext cx="9540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6000" dirty="0">
                <a:solidFill>
                  <a:srgbClr val="000000"/>
                </a:solidFill>
                <a:latin typeface="Webdings" pitchFamily="18" charset="2"/>
                <a:sym typeface="Webdings" pitchFamily="18" charset="2"/>
              </a:rPr>
              <a:t></a:t>
            </a:r>
            <a:endParaRPr lang="en-US" sz="6000" dirty="0">
              <a:solidFill>
                <a:srgbClr val="000000"/>
              </a:solidFill>
            </a:endParaRPr>
          </a:p>
        </p:txBody>
      </p:sp>
      <p:sp>
        <p:nvSpPr>
          <p:cNvPr id="12292" name="Rectangle 10"/>
          <p:cNvSpPr>
            <a:spLocks noChangeArrowheads="1"/>
          </p:cNvSpPr>
          <p:nvPr/>
        </p:nvSpPr>
        <p:spPr bwMode="auto">
          <a:xfrm>
            <a:off x="1031856" y="2820463"/>
            <a:ext cx="9540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6000" dirty="0">
                <a:latin typeface="Webdings" pitchFamily="18" charset="2"/>
                <a:sym typeface="Webdings" pitchFamily="18" charset="2"/>
              </a:rPr>
              <a:t></a:t>
            </a:r>
            <a:endParaRPr lang="en-US" sz="6000" dirty="0"/>
          </a:p>
        </p:txBody>
      </p:sp>
      <p:sp>
        <p:nvSpPr>
          <p:cNvPr id="12293" name="Rectangle 11"/>
          <p:cNvSpPr>
            <a:spLocks noChangeArrowheads="1"/>
          </p:cNvSpPr>
          <p:nvPr/>
        </p:nvSpPr>
        <p:spPr bwMode="auto">
          <a:xfrm>
            <a:off x="1030287" y="2153444"/>
            <a:ext cx="954088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6000" dirty="0">
                <a:latin typeface="Webdings" pitchFamily="18" charset="2"/>
                <a:sym typeface="Webdings" pitchFamily="18" charset="2"/>
              </a:rPr>
              <a:t></a:t>
            </a:r>
            <a:endParaRPr lang="en-US" sz="6000" dirty="0"/>
          </a:p>
        </p:txBody>
      </p:sp>
      <p:sp>
        <p:nvSpPr>
          <p:cNvPr id="19" name="Pfeil nach rechts 19"/>
          <p:cNvSpPr>
            <a:spLocks noChangeArrowheads="1"/>
          </p:cNvSpPr>
          <p:nvPr/>
        </p:nvSpPr>
        <p:spPr bwMode="auto">
          <a:xfrm>
            <a:off x="40481" y="2679700"/>
            <a:ext cx="1277957" cy="701675"/>
          </a:xfrm>
          <a:prstGeom prst="rightArrow">
            <a:avLst>
              <a:gd name="adj1" fmla="val 64287"/>
              <a:gd name="adj2" fmla="val 49947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hr-HR" sz="1150" dirty="0" err="1" smtClean="0"/>
              <a:t>Unemployed</a:t>
            </a:r>
            <a:r>
              <a:rPr lang="hr-HR" sz="1150" dirty="0" smtClean="0"/>
              <a:t> </a:t>
            </a:r>
            <a:r>
              <a:rPr lang="hr-HR" sz="1150" dirty="0" err="1" smtClean="0"/>
              <a:t>person</a:t>
            </a:r>
            <a:endParaRPr lang="en-US" sz="1150" dirty="0"/>
          </a:p>
        </p:txBody>
      </p:sp>
      <p:sp>
        <p:nvSpPr>
          <p:cNvPr id="12295" name="Ellipse 54"/>
          <p:cNvSpPr>
            <a:spLocks noChangeArrowheads="1"/>
          </p:cNvSpPr>
          <p:nvPr/>
        </p:nvSpPr>
        <p:spPr bwMode="auto">
          <a:xfrm>
            <a:off x="2310240" y="2682079"/>
            <a:ext cx="250825" cy="252413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lnSpc>
                <a:spcPct val="90000"/>
              </a:lnSpc>
            </a:pPr>
            <a:r>
              <a:rPr lang="de-DE" sz="1400" b="1" dirty="0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12296" name="Gewinkelte Verbindung 34"/>
          <p:cNvCxnSpPr>
            <a:cxnSpLocks noChangeShapeType="1"/>
          </p:cNvCxnSpPr>
          <p:nvPr/>
        </p:nvCxnSpPr>
        <p:spPr bwMode="auto">
          <a:xfrm>
            <a:off x="2119313" y="3044029"/>
            <a:ext cx="601662" cy="1270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29" name="Rectangle 28"/>
          <p:cNvSpPr/>
          <p:nvPr/>
        </p:nvSpPr>
        <p:spPr>
          <a:xfrm>
            <a:off x="2920829" y="2528164"/>
            <a:ext cx="954088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6000" dirty="0">
                <a:solidFill>
                  <a:schemeClr val="accent6">
                    <a:lumMod val="50000"/>
                  </a:schemeClr>
                </a:solidFill>
                <a:latin typeface="Webdings" pitchFamily="18" charset="2"/>
                <a:sym typeface="Webdings" pitchFamily="18" charset="2"/>
              </a:rPr>
              <a:t></a:t>
            </a:r>
            <a:endParaRPr lang="en-US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298" name="Rectangle 29"/>
          <p:cNvSpPr>
            <a:spLocks noChangeArrowheads="1"/>
          </p:cNvSpPr>
          <p:nvPr/>
        </p:nvSpPr>
        <p:spPr bwMode="auto">
          <a:xfrm>
            <a:off x="2893907" y="1833156"/>
            <a:ext cx="9540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6000" dirty="0">
                <a:solidFill>
                  <a:srgbClr val="FF0000"/>
                </a:solidFill>
                <a:latin typeface="Webdings" pitchFamily="18" charset="2"/>
                <a:sym typeface="Webdings" pitchFamily="18" charset="2"/>
              </a:rPr>
              <a:t>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2299" name="Rectangle 30"/>
          <p:cNvSpPr>
            <a:spLocks noChangeArrowheads="1"/>
          </p:cNvSpPr>
          <p:nvPr/>
        </p:nvSpPr>
        <p:spPr bwMode="auto">
          <a:xfrm>
            <a:off x="2927910" y="3201581"/>
            <a:ext cx="9540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6000" dirty="0">
                <a:solidFill>
                  <a:srgbClr val="008000"/>
                </a:solidFill>
                <a:latin typeface="Webdings" pitchFamily="18" charset="2"/>
                <a:sym typeface="Webdings" pitchFamily="18" charset="2"/>
              </a:rPr>
              <a:t></a:t>
            </a:r>
            <a:endParaRPr lang="en-US" sz="6000" dirty="0">
              <a:solidFill>
                <a:srgbClr val="008000"/>
              </a:solidFill>
            </a:endParaRPr>
          </a:p>
        </p:txBody>
      </p:sp>
      <p:cxnSp>
        <p:nvCxnSpPr>
          <p:cNvPr id="12300" name="Gerade Verbindung mit Pfeil 37"/>
          <p:cNvCxnSpPr>
            <a:cxnSpLocks noChangeShapeType="1"/>
          </p:cNvCxnSpPr>
          <p:nvPr/>
        </p:nvCxnSpPr>
        <p:spPr bwMode="auto">
          <a:xfrm flipH="1" flipV="1">
            <a:off x="3145695" y="2130425"/>
            <a:ext cx="14288" cy="20320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sp>
        <p:nvSpPr>
          <p:cNvPr id="12301" name="Text Box 12"/>
          <p:cNvSpPr txBox="1">
            <a:spLocks noChangeArrowheads="1"/>
          </p:cNvSpPr>
          <p:nvPr/>
        </p:nvSpPr>
        <p:spPr bwMode="auto">
          <a:xfrm rot="-5400000">
            <a:off x="1714112" y="3019729"/>
            <a:ext cx="24018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9750" indent="-539750" algn="ctr" eaLnBrk="0" hangingPunct="0">
              <a:spcBef>
                <a:spcPct val="5000"/>
              </a:spcBef>
              <a:spcAft>
                <a:spcPct val="5000"/>
              </a:spcAft>
            </a:pPr>
            <a:r>
              <a:rPr lang="hr-HR" sz="1200" b="1" dirty="0" smtClean="0"/>
              <a:t>Distance </a:t>
            </a:r>
            <a:r>
              <a:rPr lang="hr-HR" sz="1200" b="1" dirty="0" err="1" smtClean="0"/>
              <a:t>from</a:t>
            </a:r>
            <a:r>
              <a:rPr lang="hr-HR" sz="1200" b="1" dirty="0" smtClean="0"/>
              <a:t> </a:t>
            </a:r>
            <a:r>
              <a:rPr lang="hr-HR" sz="1200" b="1" dirty="0" err="1" smtClean="0"/>
              <a:t>the</a:t>
            </a:r>
            <a:r>
              <a:rPr lang="hr-HR" sz="1200" b="1" dirty="0" smtClean="0"/>
              <a:t> LM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41" name="Oval 12"/>
          <p:cNvSpPr>
            <a:spLocks noChangeArrowheads="1"/>
          </p:cNvSpPr>
          <p:nvPr/>
        </p:nvSpPr>
        <p:spPr bwMode="auto">
          <a:xfrm>
            <a:off x="2773769" y="4174834"/>
            <a:ext cx="646103" cy="3694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 algn="ctr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hr-HR" sz="1200" b="1" dirty="0" err="1" smtClean="0">
                <a:solidFill>
                  <a:schemeClr val="bg1"/>
                </a:solidFill>
              </a:rPr>
              <a:t>small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2" name="Oval 12"/>
          <p:cNvSpPr>
            <a:spLocks noChangeArrowheads="1"/>
          </p:cNvSpPr>
          <p:nvPr/>
        </p:nvSpPr>
        <p:spPr bwMode="auto">
          <a:xfrm>
            <a:off x="2732084" y="1692917"/>
            <a:ext cx="764381" cy="38417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 algn="ctr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hr-HR" sz="1200" b="1" dirty="0" err="1" smtClean="0">
                <a:solidFill>
                  <a:schemeClr val="bg1"/>
                </a:solidFill>
              </a:rPr>
              <a:t>big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6" name="Pfeil nach rechts 19"/>
          <p:cNvSpPr>
            <a:spLocks noChangeArrowheads="1"/>
          </p:cNvSpPr>
          <p:nvPr/>
        </p:nvSpPr>
        <p:spPr bwMode="auto">
          <a:xfrm>
            <a:off x="3523213" y="2142100"/>
            <a:ext cx="1190331" cy="420687"/>
          </a:xfrm>
          <a:prstGeom prst="rightArrow">
            <a:avLst>
              <a:gd name="adj1" fmla="val 64287"/>
              <a:gd name="adj2" fmla="val 49947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rgbClr val="AF2640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hr-HR" sz="1050" dirty="0" smtClean="0"/>
              <a:t>High-risk </a:t>
            </a:r>
            <a:r>
              <a:rPr lang="hr-HR" sz="1050" dirty="0" err="1" smtClean="0"/>
              <a:t>group</a:t>
            </a:r>
            <a:endParaRPr lang="en-US" sz="1050" dirty="0"/>
          </a:p>
        </p:txBody>
      </p:sp>
      <p:sp>
        <p:nvSpPr>
          <p:cNvPr id="47" name="Pfeil nach rechts 19"/>
          <p:cNvSpPr>
            <a:spLocks noChangeArrowheads="1"/>
          </p:cNvSpPr>
          <p:nvPr/>
        </p:nvSpPr>
        <p:spPr bwMode="auto">
          <a:xfrm>
            <a:off x="3536908" y="2825748"/>
            <a:ext cx="1242926" cy="436562"/>
          </a:xfrm>
          <a:prstGeom prst="rightArrow">
            <a:avLst>
              <a:gd name="adj1" fmla="val 64287"/>
              <a:gd name="adj2" fmla="val 49947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rgbClr val="800000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hr-HR" sz="1050" dirty="0" err="1" smtClean="0"/>
              <a:t>Middle</a:t>
            </a:r>
            <a:r>
              <a:rPr lang="hr-HR" sz="1050" dirty="0" smtClean="0"/>
              <a:t> </a:t>
            </a:r>
            <a:r>
              <a:rPr lang="hr-HR" sz="1050" dirty="0" err="1" smtClean="0"/>
              <a:t>risk</a:t>
            </a:r>
            <a:r>
              <a:rPr lang="hr-HR" sz="1050" dirty="0" smtClean="0"/>
              <a:t> </a:t>
            </a:r>
            <a:r>
              <a:rPr lang="hr-HR" sz="1050" dirty="0" err="1" smtClean="0"/>
              <a:t>group</a:t>
            </a:r>
            <a:r>
              <a:rPr lang="hr-HR" sz="1050" dirty="0" smtClean="0"/>
              <a:t> </a:t>
            </a:r>
            <a:endParaRPr lang="en-US" sz="1050" dirty="0"/>
          </a:p>
        </p:txBody>
      </p:sp>
      <p:sp>
        <p:nvSpPr>
          <p:cNvPr id="48" name="Pfeil nach rechts 19"/>
          <p:cNvSpPr>
            <a:spLocks noChangeArrowheads="1"/>
          </p:cNvSpPr>
          <p:nvPr/>
        </p:nvSpPr>
        <p:spPr bwMode="auto">
          <a:xfrm>
            <a:off x="3549688" y="3378588"/>
            <a:ext cx="1216845" cy="752475"/>
          </a:xfrm>
          <a:prstGeom prst="rightArrow">
            <a:avLst>
              <a:gd name="adj1" fmla="val 64287"/>
              <a:gd name="adj2" fmla="val 49947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rgbClr val="006000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hr-HR" sz="1050" dirty="0" err="1" smtClean="0"/>
              <a:t>Low</a:t>
            </a:r>
            <a:r>
              <a:rPr lang="hr-HR" sz="1050" dirty="0" smtClean="0"/>
              <a:t> </a:t>
            </a:r>
            <a:r>
              <a:rPr lang="hr-HR" sz="1050" dirty="0" err="1" smtClean="0"/>
              <a:t>risk</a:t>
            </a:r>
            <a:r>
              <a:rPr lang="hr-HR" sz="1050" dirty="0" smtClean="0"/>
              <a:t> </a:t>
            </a:r>
            <a:r>
              <a:rPr lang="hr-HR" sz="1050" dirty="0" err="1" smtClean="0"/>
              <a:t>group</a:t>
            </a:r>
            <a:r>
              <a:rPr lang="hr-HR" sz="1050" dirty="0" smtClean="0"/>
              <a:t> </a:t>
            </a:r>
            <a:endParaRPr lang="en-US" sz="1050" dirty="0"/>
          </a:p>
        </p:txBody>
      </p:sp>
      <p:sp>
        <p:nvSpPr>
          <p:cNvPr id="49" name="Abgerundetes Rechteck 2"/>
          <p:cNvSpPr/>
          <p:nvPr/>
        </p:nvSpPr>
        <p:spPr bwMode="auto">
          <a:xfrm>
            <a:off x="6588224" y="1180715"/>
            <a:ext cx="1268314" cy="485775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hr-HR" sz="1200" b="1" dirty="0" smtClean="0">
              <a:solidFill>
                <a:schemeClr val="bg1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lang="hr-HR" sz="1200" b="1" dirty="0" err="1" smtClean="0">
                <a:solidFill>
                  <a:schemeClr val="bg1"/>
                </a:solidFill>
              </a:rPr>
              <a:t>Intervention</a:t>
            </a:r>
            <a:r>
              <a:rPr lang="hr-HR" sz="1200" b="1" dirty="0" smtClean="0">
                <a:solidFill>
                  <a:schemeClr val="bg1"/>
                </a:solidFill>
              </a:rPr>
              <a:t> </a:t>
            </a:r>
            <a:endParaRPr lang="hr-HR" sz="1200" b="1" dirty="0">
              <a:solidFill>
                <a:schemeClr val="bg1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308" name="Abgerundetes Rechteck 2"/>
          <p:cNvSpPr>
            <a:spLocks noChangeArrowheads="1"/>
          </p:cNvSpPr>
          <p:nvPr/>
        </p:nvSpPr>
        <p:spPr bwMode="auto">
          <a:xfrm>
            <a:off x="6472655" y="1964979"/>
            <a:ext cx="1393825" cy="70326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</a:pPr>
            <a:r>
              <a:rPr lang="hr-HR" sz="1000" b="1" dirty="0" err="1" smtClean="0">
                <a:solidFill>
                  <a:schemeClr val="bg1"/>
                </a:solidFill>
              </a:rPr>
              <a:t>Intensive</a:t>
            </a:r>
            <a:r>
              <a:rPr lang="hr-HR" sz="1000" b="1" dirty="0" smtClean="0">
                <a:solidFill>
                  <a:schemeClr val="bg1"/>
                </a:solidFill>
              </a:rPr>
              <a:t> </a:t>
            </a:r>
            <a:r>
              <a:rPr lang="hr-HR" sz="1000" b="1" dirty="0" err="1" smtClean="0">
                <a:solidFill>
                  <a:schemeClr val="bg1"/>
                </a:solidFill>
              </a:rPr>
              <a:t>work</a:t>
            </a:r>
            <a:r>
              <a:rPr lang="hr-HR" sz="1000" b="1" dirty="0" smtClean="0">
                <a:solidFill>
                  <a:schemeClr val="bg1"/>
                </a:solidFill>
              </a:rPr>
              <a:t> </a:t>
            </a:r>
            <a:r>
              <a:rPr lang="hr-HR" sz="1000" b="1" dirty="0" err="1" smtClean="0">
                <a:solidFill>
                  <a:schemeClr val="bg1"/>
                </a:solidFill>
              </a:rPr>
              <a:t>and</a:t>
            </a:r>
            <a:r>
              <a:rPr lang="hr-HR" sz="1000" b="1" dirty="0" smtClean="0">
                <a:solidFill>
                  <a:schemeClr val="bg1"/>
                </a:solidFill>
              </a:rPr>
              <a:t> </a:t>
            </a:r>
            <a:r>
              <a:rPr lang="hr-HR" sz="1000" b="1" dirty="0" err="1" smtClean="0">
                <a:solidFill>
                  <a:schemeClr val="bg1"/>
                </a:solidFill>
              </a:rPr>
              <a:t>targeted</a:t>
            </a:r>
            <a:r>
              <a:rPr lang="hr-HR" sz="1000" b="1" dirty="0" smtClean="0">
                <a:solidFill>
                  <a:schemeClr val="bg1"/>
                </a:solidFill>
              </a:rPr>
              <a:t> </a:t>
            </a:r>
            <a:r>
              <a:rPr lang="hr-HR" sz="1000" b="1" dirty="0" err="1" smtClean="0">
                <a:solidFill>
                  <a:schemeClr val="bg1"/>
                </a:solidFill>
              </a:rPr>
              <a:t>activities</a:t>
            </a:r>
            <a:r>
              <a:rPr lang="hr-HR" sz="1000" b="1" dirty="0" smtClean="0">
                <a:solidFill>
                  <a:schemeClr val="bg1"/>
                </a:solidFill>
              </a:rPr>
              <a:t> – </a:t>
            </a:r>
            <a:r>
              <a:rPr lang="hr-HR" sz="1000" b="1" dirty="0" err="1" smtClean="0">
                <a:solidFill>
                  <a:schemeClr val="bg1"/>
                </a:solidFill>
              </a:rPr>
              <a:t>physical</a:t>
            </a:r>
            <a:r>
              <a:rPr lang="hr-HR" sz="1000" b="1" dirty="0" smtClean="0">
                <a:solidFill>
                  <a:schemeClr val="bg1"/>
                </a:solidFill>
              </a:rPr>
              <a:t> </a:t>
            </a:r>
            <a:r>
              <a:rPr lang="hr-HR" sz="1000" b="1" dirty="0" err="1" smtClean="0">
                <a:solidFill>
                  <a:schemeClr val="bg1"/>
                </a:solidFill>
              </a:rPr>
              <a:t>contact</a:t>
            </a:r>
            <a:r>
              <a:rPr lang="hr-HR" sz="1000" b="1" dirty="0" smtClean="0">
                <a:solidFill>
                  <a:schemeClr val="bg1"/>
                </a:solidFill>
              </a:rPr>
              <a:t>  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309" name="Abgerundetes Rechteck 2"/>
          <p:cNvSpPr>
            <a:spLocks noChangeArrowheads="1"/>
          </p:cNvSpPr>
          <p:nvPr/>
        </p:nvSpPr>
        <p:spPr bwMode="auto">
          <a:xfrm>
            <a:off x="6493692" y="2684532"/>
            <a:ext cx="1379538" cy="703263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</a:pPr>
            <a:r>
              <a:rPr lang="hr-HR" sz="900" b="1" dirty="0" err="1" smtClean="0">
                <a:solidFill>
                  <a:schemeClr val="bg1"/>
                </a:solidFill>
              </a:rPr>
              <a:t>Combined</a:t>
            </a:r>
            <a:r>
              <a:rPr lang="hr-HR" sz="900" b="1" dirty="0" smtClean="0">
                <a:solidFill>
                  <a:schemeClr val="bg1"/>
                </a:solidFill>
              </a:rPr>
              <a:t>  </a:t>
            </a:r>
            <a:r>
              <a:rPr lang="hr-HR" sz="900" b="1" dirty="0" err="1" smtClean="0">
                <a:solidFill>
                  <a:schemeClr val="bg1"/>
                </a:solidFill>
              </a:rPr>
              <a:t>activities</a:t>
            </a:r>
            <a:r>
              <a:rPr lang="hr-HR" sz="900" b="1" dirty="0" smtClean="0">
                <a:solidFill>
                  <a:schemeClr val="bg1"/>
                </a:solidFill>
              </a:rPr>
              <a:t>, </a:t>
            </a:r>
            <a:r>
              <a:rPr lang="hr-HR" sz="900" b="1" dirty="0" err="1" smtClean="0">
                <a:solidFill>
                  <a:schemeClr val="bg1"/>
                </a:solidFill>
              </a:rPr>
              <a:t>additional</a:t>
            </a:r>
            <a:r>
              <a:rPr lang="hr-HR" sz="900" b="1" dirty="0" smtClean="0">
                <a:solidFill>
                  <a:schemeClr val="bg1"/>
                </a:solidFill>
              </a:rPr>
              <a:t> </a:t>
            </a:r>
            <a:r>
              <a:rPr lang="hr-HR" sz="900" b="1" dirty="0" err="1" smtClean="0">
                <a:solidFill>
                  <a:schemeClr val="bg1"/>
                </a:solidFill>
              </a:rPr>
              <a:t>training</a:t>
            </a:r>
            <a:r>
              <a:rPr lang="hr-HR" sz="900" b="1" dirty="0" smtClean="0">
                <a:solidFill>
                  <a:schemeClr val="bg1"/>
                </a:solidFill>
              </a:rPr>
              <a:t> </a:t>
            </a:r>
            <a:r>
              <a:rPr lang="hr-HR" sz="900" b="1" dirty="0" err="1" smtClean="0">
                <a:solidFill>
                  <a:schemeClr val="bg1"/>
                </a:solidFill>
              </a:rPr>
              <a:t>and</a:t>
            </a:r>
            <a:r>
              <a:rPr lang="hr-HR" sz="900" b="1" dirty="0" smtClean="0">
                <a:solidFill>
                  <a:schemeClr val="bg1"/>
                </a:solidFill>
              </a:rPr>
              <a:t> </a:t>
            </a:r>
            <a:r>
              <a:rPr lang="hr-HR" sz="900" b="1" dirty="0" err="1" smtClean="0">
                <a:solidFill>
                  <a:schemeClr val="bg1"/>
                </a:solidFill>
              </a:rPr>
              <a:t>emplyment</a:t>
            </a:r>
            <a:r>
              <a:rPr lang="hr-HR" sz="900" b="1" dirty="0" smtClean="0">
                <a:solidFill>
                  <a:schemeClr val="bg1"/>
                </a:solidFill>
              </a:rPr>
              <a:t> </a:t>
            </a:r>
            <a:r>
              <a:rPr lang="hr-HR" sz="900" b="1" dirty="0" err="1" smtClean="0">
                <a:solidFill>
                  <a:schemeClr val="bg1"/>
                </a:solidFill>
              </a:rPr>
              <a:t>preparation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2310" name="Abgerundetes Rechteck 2"/>
          <p:cNvSpPr>
            <a:spLocks noChangeArrowheads="1"/>
          </p:cNvSpPr>
          <p:nvPr/>
        </p:nvSpPr>
        <p:spPr bwMode="auto">
          <a:xfrm>
            <a:off x="6466784" y="3404086"/>
            <a:ext cx="1447273" cy="701675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</a:pPr>
            <a:r>
              <a:rPr lang="hr-HR" sz="1100" b="1" dirty="0">
                <a:solidFill>
                  <a:schemeClr val="bg1"/>
                </a:solidFill>
              </a:rPr>
              <a:t>„</a:t>
            </a:r>
            <a:r>
              <a:rPr lang="en-US" sz="1100" b="1" dirty="0">
                <a:solidFill>
                  <a:schemeClr val="bg1"/>
                </a:solidFill>
              </a:rPr>
              <a:t>Self-service</a:t>
            </a:r>
            <a:r>
              <a:rPr lang="hr-HR" sz="1100" b="1" dirty="0">
                <a:solidFill>
                  <a:schemeClr val="bg1"/>
                </a:solidFill>
              </a:rPr>
              <a:t>”</a:t>
            </a:r>
            <a:r>
              <a:rPr lang="en-US" sz="1100" b="1" dirty="0">
                <a:solidFill>
                  <a:schemeClr val="bg1"/>
                </a:solidFill>
              </a:rPr>
              <a:t> </a:t>
            </a:r>
            <a:r>
              <a:rPr lang="hr-HR" sz="1100" b="1" dirty="0" err="1" smtClean="0">
                <a:solidFill>
                  <a:schemeClr val="bg1"/>
                </a:solidFill>
              </a:rPr>
              <a:t>and</a:t>
            </a:r>
            <a:r>
              <a:rPr lang="hr-HR" sz="1100" b="1" dirty="0" smtClean="0">
                <a:solidFill>
                  <a:schemeClr val="bg1"/>
                </a:solidFill>
              </a:rPr>
              <a:t> </a:t>
            </a:r>
            <a:r>
              <a:rPr lang="hr-HR" sz="1100" b="1" i="1" dirty="0" err="1">
                <a:solidFill>
                  <a:schemeClr val="bg1"/>
                </a:solidFill>
              </a:rPr>
              <a:t>matching</a:t>
            </a:r>
            <a:r>
              <a:rPr lang="hr-HR" sz="1100" b="1" i="1" dirty="0">
                <a:solidFill>
                  <a:schemeClr val="bg1"/>
                </a:solidFill>
              </a:rPr>
              <a:t> </a:t>
            </a:r>
            <a:r>
              <a:rPr lang="hr-HR" sz="1100" b="1" i="1" dirty="0" smtClean="0">
                <a:solidFill>
                  <a:schemeClr val="bg1"/>
                </a:solidFill>
              </a:rPr>
              <a:t>– </a:t>
            </a:r>
            <a:r>
              <a:rPr lang="hr-HR" sz="1100" b="1" dirty="0" err="1" smtClean="0">
                <a:solidFill>
                  <a:schemeClr val="bg1"/>
                </a:solidFill>
              </a:rPr>
              <a:t>digital</a:t>
            </a:r>
            <a:r>
              <a:rPr lang="hr-HR" sz="1100" b="1" dirty="0" smtClean="0">
                <a:solidFill>
                  <a:schemeClr val="bg1"/>
                </a:solidFill>
              </a:rPr>
              <a:t> </a:t>
            </a:r>
            <a:r>
              <a:rPr lang="hr-HR" sz="1100" b="1" dirty="0" err="1" smtClean="0">
                <a:solidFill>
                  <a:schemeClr val="bg1"/>
                </a:solidFill>
              </a:rPr>
              <a:t>contact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2311" name="Ellipse 54"/>
          <p:cNvSpPr>
            <a:spLocks noChangeArrowheads="1"/>
          </p:cNvSpPr>
          <p:nvPr/>
        </p:nvSpPr>
        <p:spPr bwMode="auto">
          <a:xfrm>
            <a:off x="3852756" y="1809258"/>
            <a:ext cx="250825" cy="252412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lnSpc>
                <a:spcPct val="90000"/>
              </a:lnSpc>
            </a:pPr>
            <a:r>
              <a:rPr lang="de-DE" sz="1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312" name="Ellipse 54"/>
          <p:cNvSpPr>
            <a:spLocks noChangeArrowheads="1"/>
          </p:cNvSpPr>
          <p:nvPr/>
        </p:nvSpPr>
        <p:spPr bwMode="auto">
          <a:xfrm>
            <a:off x="5841912" y="2222045"/>
            <a:ext cx="250825" cy="26079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lnSpc>
                <a:spcPct val="90000"/>
              </a:lnSpc>
            </a:pPr>
            <a:r>
              <a:rPr lang="de-DE" sz="1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313" name="Rectangle 56"/>
          <p:cNvSpPr>
            <a:spLocks noChangeArrowheads="1"/>
          </p:cNvSpPr>
          <p:nvPr/>
        </p:nvSpPr>
        <p:spPr bwMode="auto">
          <a:xfrm>
            <a:off x="4913997" y="2249991"/>
            <a:ext cx="120967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8000" dirty="0">
                <a:latin typeface="Webdings" pitchFamily="18" charset="2"/>
                <a:sym typeface="Webdings" pitchFamily="18" charset="2"/>
              </a:rPr>
              <a:t></a:t>
            </a:r>
            <a:endParaRPr lang="en-US" sz="8000" dirty="0"/>
          </a:p>
        </p:txBody>
      </p:sp>
      <p:cxnSp>
        <p:nvCxnSpPr>
          <p:cNvPr id="12314" name="Gerade Verbindung mit Pfeil 37"/>
          <p:cNvCxnSpPr>
            <a:cxnSpLocks noChangeShapeType="1"/>
          </p:cNvCxnSpPr>
          <p:nvPr/>
        </p:nvCxnSpPr>
        <p:spPr bwMode="auto">
          <a:xfrm flipH="1" flipV="1">
            <a:off x="5335398" y="2070160"/>
            <a:ext cx="14287" cy="20320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sp>
        <p:nvSpPr>
          <p:cNvPr id="12315" name="Text Box 12"/>
          <p:cNvSpPr txBox="1">
            <a:spLocks noChangeArrowheads="1"/>
          </p:cNvSpPr>
          <p:nvPr/>
        </p:nvSpPr>
        <p:spPr bwMode="auto">
          <a:xfrm rot="-5400000">
            <a:off x="4186902" y="2818568"/>
            <a:ext cx="20669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9750" indent="-539750" eaLnBrk="0" hangingPunct="0">
              <a:spcBef>
                <a:spcPct val="5000"/>
              </a:spcBef>
              <a:spcAft>
                <a:spcPct val="5000"/>
              </a:spcAft>
            </a:pPr>
            <a:r>
              <a:rPr lang="hr-HR" sz="1200" b="1" dirty="0" smtClean="0">
                <a:solidFill>
                  <a:schemeClr val="tx1"/>
                </a:solidFill>
              </a:rPr>
              <a:t>       </a:t>
            </a:r>
            <a:r>
              <a:rPr lang="hr-HR" sz="1200" b="1" dirty="0" err="1" smtClean="0">
                <a:solidFill>
                  <a:schemeClr val="tx1"/>
                </a:solidFill>
              </a:rPr>
              <a:t>Priority</a:t>
            </a:r>
            <a:r>
              <a:rPr lang="hr-HR" sz="1200" b="1" dirty="0" smtClean="0">
                <a:solidFill>
                  <a:schemeClr val="tx1"/>
                </a:solidFill>
              </a:rPr>
              <a:t> </a:t>
            </a:r>
            <a:r>
              <a:rPr lang="hr-HR" sz="1200" b="1" dirty="0" err="1" smtClean="0">
                <a:solidFill>
                  <a:schemeClr val="tx1"/>
                </a:solidFill>
              </a:rPr>
              <a:t>level</a:t>
            </a:r>
            <a:r>
              <a:rPr lang="hr-HR" sz="1200" b="1" dirty="0" smtClean="0">
                <a:solidFill>
                  <a:schemeClr val="tx1"/>
                </a:solidFill>
              </a:rPr>
              <a:t> 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60" name="Oval 12"/>
          <p:cNvSpPr>
            <a:spLocks noChangeArrowheads="1"/>
          </p:cNvSpPr>
          <p:nvPr/>
        </p:nvSpPr>
        <p:spPr bwMode="auto">
          <a:xfrm>
            <a:off x="5010830" y="4237038"/>
            <a:ext cx="728663" cy="22225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 algn="ctr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hr-HR" sz="1200" b="1" dirty="0" err="1" smtClean="0">
                <a:solidFill>
                  <a:schemeClr val="bg1"/>
                </a:solidFill>
              </a:rPr>
              <a:t>low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1" name="Oval 12"/>
          <p:cNvSpPr>
            <a:spLocks noChangeArrowheads="1"/>
          </p:cNvSpPr>
          <p:nvPr/>
        </p:nvSpPr>
        <p:spPr bwMode="auto">
          <a:xfrm>
            <a:off x="4964901" y="1779646"/>
            <a:ext cx="728663" cy="22383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 algn="ctr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hr-HR" sz="1200" b="1" dirty="0" err="1" smtClean="0">
                <a:solidFill>
                  <a:schemeClr val="bg1"/>
                </a:solidFill>
              </a:rPr>
              <a:t>high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0" name="Oval 23"/>
          <p:cNvSpPr>
            <a:spLocks noChangeArrowheads="1"/>
          </p:cNvSpPr>
          <p:nvPr/>
        </p:nvSpPr>
        <p:spPr bwMode="auto">
          <a:xfrm>
            <a:off x="2030414" y="1433512"/>
            <a:ext cx="2990850" cy="3343275"/>
          </a:xfrm>
          <a:prstGeom prst="ellipse">
            <a:avLst/>
          </a:prstGeom>
          <a:noFill/>
          <a:ln w="57150" cmpd="sng">
            <a:solidFill>
              <a:schemeClr val="tx2"/>
            </a:solidFill>
            <a:prstDash val="sysDot"/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6" name="Abgerundetes Rechteck 2"/>
          <p:cNvSpPr/>
          <p:nvPr/>
        </p:nvSpPr>
        <p:spPr bwMode="auto">
          <a:xfrm>
            <a:off x="4581525" y="1148111"/>
            <a:ext cx="1546225" cy="485775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hr-HR" sz="1300" b="1" dirty="0" err="1" smtClean="0">
                <a:solidFill>
                  <a:schemeClr val="bg1"/>
                </a:solidFill>
              </a:rPr>
              <a:t>Counsellor</a:t>
            </a:r>
            <a:r>
              <a:rPr lang="hr-HR" sz="1300" b="1" dirty="0" smtClean="0">
                <a:solidFill>
                  <a:schemeClr val="bg1"/>
                </a:solidFill>
              </a:rPr>
              <a:t> </a:t>
            </a:r>
            <a:endParaRPr lang="en-US" sz="1300" b="1" dirty="0">
              <a:solidFill>
                <a:schemeClr val="bg1"/>
              </a:solidFill>
            </a:endParaRPr>
          </a:p>
        </p:txBody>
      </p:sp>
      <p:sp>
        <p:nvSpPr>
          <p:cNvPr id="77" name="Pfeil nach rechts 19"/>
          <p:cNvSpPr>
            <a:spLocks noChangeArrowheads="1"/>
          </p:cNvSpPr>
          <p:nvPr/>
        </p:nvSpPr>
        <p:spPr bwMode="auto">
          <a:xfrm rot="5400000">
            <a:off x="7145714" y="1624165"/>
            <a:ext cx="295579" cy="371475"/>
          </a:xfrm>
          <a:prstGeom prst="rightArrow">
            <a:avLst>
              <a:gd name="adj1" fmla="val 64287"/>
              <a:gd name="adj2" fmla="val 49947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rgbClr val="800000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050" dirty="0"/>
          </a:p>
        </p:txBody>
      </p:sp>
      <p:sp>
        <p:nvSpPr>
          <p:cNvPr id="78" name="Pfeil nach rechts 19"/>
          <p:cNvSpPr>
            <a:spLocks noChangeArrowheads="1"/>
          </p:cNvSpPr>
          <p:nvPr/>
        </p:nvSpPr>
        <p:spPr bwMode="auto">
          <a:xfrm>
            <a:off x="5671705" y="2545721"/>
            <a:ext cx="699874" cy="638794"/>
          </a:xfrm>
          <a:prstGeom prst="rightArrow">
            <a:avLst>
              <a:gd name="adj1" fmla="val 64287"/>
              <a:gd name="adj2" fmla="val 49947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rgbClr val="800000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950" dirty="0"/>
          </a:p>
        </p:txBody>
      </p:sp>
      <p:sp>
        <p:nvSpPr>
          <p:cNvPr id="43" name="Abgerundetes Rechteck 2"/>
          <p:cNvSpPr/>
          <p:nvPr/>
        </p:nvSpPr>
        <p:spPr bwMode="auto">
          <a:xfrm>
            <a:off x="8280400" y="1176338"/>
            <a:ext cx="623888" cy="485775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hr-HR" sz="1300" b="1" dirty="0">
                <a:solidFill>
                  <a:schemeClr val="bg1"/>
                </a:solidFill>
              </a:rPr>
              <a:t>€</a:t>
            </a:r>
            <a:endParaRPr lang="en-US" sz="1300" b="1" dirty="0">
              <a:solidFill>
                <a:schemeClr val="bg1"/>
              </a:solidFill>
            </a:endParaRPr>
          </a:p>
        </p:txBody>
      </p:sp>
      <p:sp>
        <p:nvSpPr>
          <p:cNvPr id="53" name="Pfeil nach rechts 19"/>
          <p:cNvSpPr>
            <a:spLocks noChangeArrowheads="1"/>
          </p:cNvSpPr>
          <p:nvPr/>
        </p:nvSpPr>
        <p:spPr bwMode="auto">
          <a:xfrm rot="5400000">
            <a:off x="8399089" y="1673436"/>
            <a:ext cx="401637" cy="371475"/>
          </a:xfrm>
          <a:prstGeom prst="rightArrow">
            <a:avLst>
              <a:gd name="adj1" fmla="val 64287"/>
              <a:gd name="adj2" fmla="val 49947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rgbClr val="800000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050" dirty="0"/>
          </a:p>
        </p:txBody>
      </p:sp>
      <p:cxnSp>
        <p:nvCxnSpPr>
          <p:cNvPr id="12324" name="Gerade Verbindung mit Pfeil 37"/>
          <p:cNvCxnSpPr>
            <a:cxnSpLocks noChangeShapeType="1"/>
          </p:cNvCxnSpPr>
          <p:nvPr/>
        </p:nvCxnSpPr>
        <p:spPr bwMode="auto">
          <a:xfrm flipH="1" flipV="1">
            <a:off x="8766974" y="2062521"/>
            <a:ext cx="14287" cy="20320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sp>
        <p:nvSpPr>
          <p:cNvPr id="12325" name="Text Box 12"/>
          <p:cNvSpPr txBox="1">
            <a:spLocks noChangeArrowheads="1"/>
          </p:cNvSpPr>
          <p:nvPr/>
        </p:nvSpPr>
        <p:spPr bwMode="auto">
          <a:xfrm rot="-5400000">
            <a:off x="7255669" y="3077776"/>
            <a:ext cx="24860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9750" indent="-539750" algn="ctr" eaLnBrk="0" hangingPunct="0">
              <a:spcBef>
                <a:spcPct val="5000"/>
              </a:spcBef>
              <a:spcAft>
                <a:spcPct val="5000"/>
              </a:spcAft>
            </a:pPr>
            <a:r>
              <a:rPr lang="hr-HR" sz="1200" b="1" dirty="0" err="1" smtClean="0">
                <a:solidFill>
                  <a:schemeClr val="tx1"/>
                </a:solidFill>
              </a:rPr>
              <a:t>Distirbution</a:t>
            </a:r>
            <a:r>
              <a:rPr lang="hr-HR" sz="1200" b="1" dirty="0" smtClean="0">
                <a:solidFill>
                  <a:schemeClr val="tx1"/>
                </a:solidFill>
              </a:rPr>
              <a:t> of </a:t>
            </a:r>
            <a:r>
              <a:rPr lang="hr-HR" sz="1200" b="1" dirty="0" err="1" smtClean="0">
                <a:solidFill>
                  <a:schemeClr val="tx1"/>
                </a:solidFill>
              </a:rPr>
              <a:t>resources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68" name="Oval 23"/>
          <p:cNvSpPr>
            <a:spLocks noChangeArrowheads="1"/>
          </p:cNvSpPr>
          <p:nvPr/>
        </p:nvSpPr>
        <p:spPr bwMode="auto">
          <a:xfrm>
            <a:off x="6307771" y="810012"/>
            <a:ext cx="1765300" cy="4078288"/>
          </a:xfrm>
          <a:prstGeom prst="ellipse">
            <a:avLst/>
          </a:prstGeom>
          <a:noFill/>
          <a:ln w="57150" cmpd="sng">
            <a:solidFill>
              <a:srgbClr val="FF0000"/>
            </a:solidFill>
            <a:prstDash val="sysDot"/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9" name="Oval 23"/>
          <p:cNvSpPr>
            <a:spLocks noChangeArrowheads="1"/>
          </p:cNvSpPr>
          <p:nvPr/>
        </p:nvSpPr>
        <p:spPr bwMode="auto">
          <a:xfrm>
            <a:off x="8064114" y="822325"/>
            <a:ext cx="1047750" cy="4078288"/>
          </a:xfrm>
          <a:prstGeom prst="ellipse">
            <a:avLst/>
          </a:prstGeom>
          <a:noFill/>
          <a:ln w="57150" cmpd="sng">
            <a:solidFill>
              <a:srgbClr val="FFFF00"/>
            </a:solidFill>
            <a:prstDash val="sysDot"/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 bwMode="auto">
          <a:xfrm>
            <a:off x="119063" y="582130"/>
            <a:ext cx="8610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marL="342900" indent="-342900" eaLnBrk="1" hangingPunct="1">
              <a:buClr>
                <a:srgbClr val="A50021"/>
              </a:buClr>
              <a:buSzPct val="80000"/>
              <a:buFont typeface="Arial" pitchFamily="34" charset="0"/>
              <a:buNone/>
              <a:defRPr lang="hr-HR" b="1" dirty="0" smtClean="0">
                <a:solidFill>
                  <a:srgbClr val="D1000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Arial" pitchFamily="34" charset="0"/>
              </a:defRPr>
            </a:lvl1pPr>
            <a:lvl2pPr marL="742950" indent="-285750" eaLnBrk="1" hangingPunct="1">
              <a:spcBef>
                <a:spcPct val="20000"/>
              </a:spcBef>
              <a:buClr>
                <a:schemeClr val="tx1"/>
              </a:buClr>
              <a:buSzPct val="60000"/>
              <a:buFontTx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2pPr>
            <a:lvl3pPr marL="1143000" indent="-228600" eaLnBrk="1" hangingPunct="1">
              <a:spcBef>
                <a:spcPct val="20000"/>
              </a:spcBef>
              <a:buClr>
                <a:schemeClr val="hlink"/>
              </a:buClr>
              <a:buSzPct val="40000"/>
              <a:buFontTx/>
              <a:buBlip>
                <a:blip r:embed="rId3"/>
              </a:buBlip>
              <a:defRPr sz="2000" baseline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3pPr>
            <a:lvl4pPr marL="1600200" indent="-228600" eaLnBrk="1" hangingPunct="1">
              <a:spcBef>
                <a:spcPct val="20000"/>
              </a:spcBef>
              <a:buClr>
                <a:schemeClr val="tx1"/>
              </a:buClr>
              <a:buSzPct val="25000"/>
              <a:buFontTx/>
              <a:buBlip>
                <a:blip r:embed="rId3"/>
              </a:buBlip>
              <a:defRPr sz="1800" baseline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4pPr>
            <a:lvl5pPr marL="2057400" indent="-2286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pPr>
              <a:defRPr/>
            </a:pPr>
            <a:r>
              <a:rPr lang="en-US" sz="2400" dirty="0" smtClean="0"/>
              <a:t>Profiling as activation tool </a:t>
            </a:r>
            <a:endParaRPr lang="en-US" sz="2400" dirty="0"/>
          </a:p>
        </p:txBody>
      </p:sp>
      <p:grpSp>
        <p:nvGrpSpPr>
          <p:cNvPr id="12329" name="Grupa 73"/>
          <p:cNvGrpSpPr>
            <a:grpSpLocks/>
          </p:cNvGrpSpPr>
          <p:nvPr/>
        </p:nvGrpSpPr>
        <p:grpSpPr bwMode="auto">
          <a:xfrm>
            <a:off x="387651" y="5356224"/>
            <a:ext cx="8539163" cy="1146011"/>
            <a:chOff x="207379" y="5164668"/>
            <a:chExt cx="8538636" cy="1146189"/>
          </a:xfrm>
        </p:grpSpPr>
        <p:sp>
          <p:nvSpPr>
            <p:cNvPr id="75" name="Pfeil nach rechts 19"/>
            <p:cNvSpPr>
              <a:spLocks noChangeArrowheads="1"/>
            </p:cNvSpPr>
            <p:nvPr/>
          </p:nvSpPr>
          <p:spPr bwMode="auto">
            <a:xfrm>
              <a:off x="216603" y="5164668"/>
              <a:ext cx="5103498" cy="406463"/>
            </a:xfrm>
            <a:prstGeom prst="rightArrow">
              <a:avLst>
                <a:gd name="adj1" fmla="val 64287"/>
                <a:gd name="adj2" fmla="val 49947"/>
              </a:avLst>
            </a:prstGeom>
            <a:solidFill>
              <a:srgbClr val="1F497D">
                <a:lumMod val="20000"/>
                <a:lumOff val="80000"/>
              </a:srgbClr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600" b="1" kern="0" dirty="0" err="1" smtClean="0">
                  <a:solidFill>
                    <a:prstClr val="black"/>
                  </a:solidFill>
                </a:rPr>
                <a:t>Client</a:t>
              </a:r>
              <a:r>
                <a:rPr lang="hr-HR" sz="1600" b="1" kern="0" dirty="0" smtClean="0">
                  <a:solidFill>
                    <a:prstClr val="black"/>
                  </a:solidFill>
                </a:rPr>
                <a:t> </a:t>
              </a:r>
              <a:r>
                <a:rPr lang="hr-HR" sz="1600" b="1" kern="0" dirty="0" err="1" smtClean="0">
                  <a:solidFill>
                    <a:prstClr val="black"/>
                  </a:solidFill>
                </a:rPr>
                <a:t>segmentation</a:t>
              </a:r>
              <a:r>
                <a:rPr lang="hr-HR" sz="1600" b="1" kern="0" dirty="0" smtClean="0">
                  <a:solidFill>
                    <a:prstClr val="black"/>
                  </a:solidFill>
                </a:rPr>
                <a:t> </a:t>
              </a:r>
              <a:endParaRPr lang="en-US" sz="1600" b="1" kern="0" dirty="0">
                <a:solidFill>
                  <a:prstClr val="black"/>
                </a:solidFill>
              </a:endParaRPr>
            </a:p>
          </p:txBody>
        </p:sp>
        <p:sp>
          <p:nvSpPr>
            <p:cNvPr id="76" name="Pfeil nach rechts 19"/>
            <p:cNvSpPr>
              <a:spLocks noChangeArrowheads="1"/>
            </p:cNvSpPr>
            <p:nvPr/>
          </p:nvSpPr>
          <p:spPr bwMode="auto">
            <a:xfrm>
              <a:off x="213428" y="5502858"/>
              <a:ext cx="8070352" cy="438218"/>
            </a:xfrm>
            <a:prstGeom prst="rightArrow">
              <a:avLst>
                <a:gd name="adj1" fmla="val 64287"/>
                <a:gd name="adj2" fmla="val 49947"/>
              </a:avLst>
            </a:prstGeom>
            <a:solidFill>
              <a:srgbClr val="FF0000"/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600" b="1" kern="0" dirty="0" err="1" smtClean="0">
                  <a:solidFill>
                    <a:prstClr val="black"/>
                  </a:solidFill>
                </a:rPr>
                <a:t>Targeted</a:t>
              </a:r>
              <a:r>
                <a:rPr lang="hr-HR" sz="1600" b="1" kern="0" dirty="0" smtClean="0">
                  <a:solidFill>
                    <a:prstClr val="black"/>
                  </a:solidFill>
                </a:rPr>
                <a:t> </a:t>
              </a:r>
              <a:r>
                <a:rPr lang="hr-HR" sz="1600" b="1" kern="0" dirty="0" err="1" smtClean="0">
                  <a:solidFill>
                    <a:prstClr val="black"/>
                  </a:solidFill>
                </a:rPr>
                <a:t>interventions</a:t>
              </a:r>
              <a:r>
                <a:rPr lang="hr-HR" sz="1600" b="1" kern="0" dirty="0" smtClean="0">
                  <a:solidFill>
                    <a:prstClr val="black"/>
                  </a:solidFill>
                </a:rPr>
                <a:t> (</a:t>
              </a:r>
              <a:r>
                <a:rPr lang="hr-HR" sz="1600" b="1" kern="0" dirty="0" err="1" smtClean="0">
                  <a:solidFill>
                    <a:prstClr val="black"/>
                  </a:solidFill>
                </a:rPr>
                <a:t>activities</a:t>
              </a:r>
              <a:r>
                <a:rPr lang="hr-HR" sz="1600" b="1" kern="0" dirty="0" smtClean="0">
                  <a:solidFill>
                    <a:prstClr val="black"/>
                  </a:solidFill>
                </a:rPr>
                <a:t>) </a:t>
              </a:r>
              <a:endParaRPr lang="en-US" sz="1600" b="1" kern="0" dirty="0">
                <a:solidFill>
                  <a:prstClr val="black"/>
                </a:solidFill>
              </a:endParaRPr>
            </a:p>
          </p:txBody>
        </p:sp>
        <p:sp>
          <p:nvSpPr>
            <p:cNvPr id="79" name="Pfeil nach rechts 19"/>
            <p:cNvSpPr>
              <a:spLocks noChangeArrowheads="1"/>
            </p:cNvSpPr>
            <p:nvPr/>
          </p:nvSpPr>
          <p:spPr bwMode="auto">
            <a:xfrm>
              <a:off x="207379" y="5872639"/>
              <a:ext cx="8538636" cy="438218"/>
            </a:xfrm>
            <a:prstGeom prst="rightArrow">
              <a:avLst>
                <a:gd name="adj1" fmla="val 64287"/>
                <a:gd name="adj2" fmla="val 49947"/>
              </a:avLst>
            </a:prstGeom>
            <a:solidFill>
              <a:srgbClr val="FFFF00"/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600" b="1" kern="0" dirty="0" smtClean="0">
                  <a:solidFill>
                    <a:prstClr val="black"/>
                  </a:solidFill>
                </a:rPr>
                <a:t>Resources planing </a:t>
              </a:r>
              <a:endParaRPr lang="en-US" sz="1600" b="1" kern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234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1628800"/>
            <a:ext cx="4680520" cy="4392488"/>
          </a:xfrm>
        </p:spPr>
        <p:txBody>
          <a:bodyPr/>
          <a:lstStyle/>
          <a:p>
            <a:pPr algn="just"/>
            <a:r>
              <a:rPr lang="hr-HR" sz="1800" dirty="0" smtClean="0"/>
              <a:t>The </a:t>
            </a:r>
            <a:r>
              <a:rPr lang="en-US" sz="1800" dirty="0" smtClean="0"/>
              <a:t>S</a:t>
            </a:r>
            <a:r>
              <a:rPr lang="hr-HR" sz="1800" dirty="0" smtClean="0"/>
              <a:t>t</a:t>
            </a:r>
            <a:r>
              <a:rPr lang="en-US" sz="1800" dirty="0" smtClean="0"/>
              <a:t>AP </a:t>
            </a:r>
            <a:r>
              <a:rPr lang="en-US" sz="1800" dirty="0"/>
              <a:t>lets you apply early intervention to persons </a:t>
            </a:r>
            <a:r>
              <a:rPr lang="hr-HR" sz="1800" dirty="0" smtClean="0"/>
              <a:t>belonging to </a:t>
            </a:r>
            <a:r>
              <a:rPr lang="en-US" sz="1800" dirty="0" smtClean="0"/>
              <a:t>the </a:t>
            </a:r>
            <a:r>
              <a:rPr lang="en-US" sz="1800" dirty="0"/>
              <a:t>highest risk groups </a:t>
            </a:r>
            <a:r>
              <a:rPr lang="hr-HR" sz="1800" dirty="0" smtClean="0"/>
              <a:t>in order </a:t>
            </a:r>
            <a:r>
              <a:rPr lang="en-US" sz="1800" dirty="0" smtClean="0"/>
              <a:t>to </a:t>
            </a:r>
            <a:r>
              <a:rPr lang="en-US" sz="1800" dirty="0"/>
              <a:t>avoid further deterioration of their </a:t>
            </a:r>
            <a:r>
              <a:rPr lang="en-US" sz="1800" dirty="0" smtClean="0"/>
              <a:t>skills</a:t>
            </a:r>
            <a:endParaRPr lang="hr-HR" sz="1800" dirty="0" smtClean="0"/>
          </a:p>
          <a:p>
            <a:pPr algn="just"/>
            <a:r>
              <a:rPr lang="en-US" sz="1800" dirty="0"/>
              <a:t>With the very high </a:t>
            </a:r>
            <a:r>
              <a:rPr lang="hr-HR" sz="1800" dirty="0" smtClean="0"/>
              <a:t>caseload of counsellors, </a:t>
            </a:r>
            <a:r>
              <a:rPr lang="en-US" sz="1800" dirty="0" smtClean="0"/>
              <a:t>it </a:t>
            </a:r>
            <a:r>
              <a:rPr lang="en-US" sz="1800" dirty="0"/>
              <a:t>is difficult to perform </a:t>
            </a:r>
            <a:r>
              <a:rPr lang="en-US" sz="1800" dirty="0" smtClean="0"/>
              <a:t>equal interventions </a:t>
            </a:r>
            <a:r>
              <a:rPr lang="en-US" sz="1800" dirty="0"/>
              <a:t>for all </a:t>
            </a:r>
            <a:r>
              <a:rPr lang="en-US" sz="1800" dirty="0" smtClean="0"/>
              <a:t>unemployed</a:t>
            </a:r>
            <a:r>
              <a:rPr lang="hr-HR" sz="1800" dirty="0" smtClean="0"/>
              <a:t> persons</a:t>
            </a:r>
          </a:p>
          <a:p>
            <a:pPr marL="0" indent="0">
              <a:buNone/>
            </a:pPr>
            <a:endParaRPr lang="hr-HR" sz="1800" dirty="0"/>
          </a:p>
          <a:p>
            <a:pPr marL="0" indent="0">
              <a:buNone/>
            </a:pPr>
            <a:endParaRPr lang="hr-HR" sz="1800" dirty="0" smtClean="0"/>
          </a:p>
          <a:p>
            <a:pPr marL="0" indent="0">
              <a:buNone/>
            </a:pPr>
            <a:endParaRPr lang="hr-HR" sz="1800" dirty="0" smtClean="0"/>
          </a:p>
          <a:p>
            <a:pPr algn="just"/>
            <a:r>
              <a:rPr lang="hr-HR" sz="1800" dirty="0" smtClean="0"/>
              <a:t>The </a:t>
            </a:r>
            <a:r>
              <a:rPr lang="en-US" sz="1800" dirty="0" smtClean="0"/>
              <a:t>S</a:t>
            </a:r>
            <a:r>
              <a:rPr lang="hr-HR" sz="1800" dirty="0" smtClean="0"/>
              <a:t>t</a:t>
            </a:r>
            <a:r>
              <a:rPr lang="en-US" sz="1800" dirty="0" smtClean="0"/>
              <a:t>AP </a:t>
            </a:r>
            <a:r>
              <a:rPr lang="en-US" sz="1800" dirty="0"/>
              <a:t>helps </a:t>
            </a:r>
            <a:r>
              <a:rPr lang="hr-HR" sz="1800" dirty="0" smtClean="0"/>
              <a:t>with more accurate </a:t>
            </a:r>
            <a:r>
              <a:rPr lang="en-US" sz="1800" dirty="0" smtClean="0"/>
              <a:t>grouping </a:t>
            </a:r>
            <a:r>
              <a:rPr lang="en-US" sz="1800" dirty="0"/>
              <a:t>of individuals </a:t>
            </a:r>
            <a:r>
              <a:rPr lang="en-US" sz="1800" dirty="0" smtClean="0"/>
              <a:t>and</a:t>
            </a:r>
            <a:r>
              <a:rPr lang="hr-HR" sz="1800" dirty="0" smtClean="0"/>
              <a:t> </a:t>
            </a:r>
            <a:r>
              <a:rPr lang="hr-HR" sz="1800" dirty="0" err="1" smtClean="0"/>
              <a:t>unburdens</a:t>
            </a:r>
            <a:r>
              <a:rPr lang="hr-HR" sz="1800" dirty="0" smtClean="0"/>
              <a:t> </a:t>
            </a:r>
            <a:r>
              <a:rPr lang="en-US" sz="1800" dirty="0" smtClean="0"/>
              <a:t> </a:t>
            </a:r>
            <a:r>
              <a:rPr lang="en-US" sz="1800" dirty="0"/>
              <a:t>scarce resources to work with the </a:t>
            </a:r>
            <a:r>
              <a:rPr lang="hr-HR" sz="1800" dirty="0" smtClean="0"/>
              <a:t>groups </a:t>
            </a:r>
            <a:r>
              <a:rPr lang="en-US" sz="1800" dirty="0" smtClean="0"/>
              <a:t>most </a:t>
            </a:r>
            <a:r>
              <a:rPr lang="en-US" sz="1800" dirty="0"/>
              <a:t>at </a:t>
            </a:r>
            <a:r>
              <a:rPr lang="en-US" sz="1800" dirty="0" smtClean="0"/>
              <a:t>risk</a:t>
            </a:r>
            <a:endParaRPr lang="hr-HR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539552" y="480018"/>
            <a:ext cx="7543800" cy="857256"/>
          </a:xfrm>
        </p:spPr>
        <p:txBody>
          <a:bodyPr/>
          <a:lstStyle/>
          <a:p>
            <a:r>
              <a:rPr lang="hr-HR" sz="2600" b="1" dirty="0" smtClean="0"/>
              <a:t>			</a:t>
            </a:r>
            <a:r>
              <a:rPr lang="hr-HR" sz="2600" b="1" dirty="0" err="1" smtClean="0"/>
              <a:t>The</a:t>
            </a:r>
            <a:r>
              <a:rPr lang="hr-HR" sz="2600" b="1" dirty="0" smtClean="0"/>
              <a:t> benefits of the StAP</a:t>
            </a:r>
            <a:endParaRPr lang="hr-HR" sz="2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4D1AB05-B952-4AB1-8AA6-C3E1F2D6EE5B}" type="slidenum">
              <a:rPr lang="hr-HR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hr-HR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532" y="3825044"/>
            <a:ext cx="542591" cy="432048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436096" y="1700808"/>
            <a:ext cx="352839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6619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24553" y="1616591"/>
            <a:ext cx="6175639" cy="510908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  <a:buBlip>
                <a:blip r:embed="rId3"/>
              </a:buBlip>
            </a:pPr>
            <a:r>
              <a:rPr lang="hr-HR" sz="1800" dirty="0" smtClean="0"/>
              <a:t>Improved accesibility </a:t>
            </a:r>
            <a:r>
              <a:rPr lang="hr-HR" sz="1800" dirty="0"/>
              <a:t>of the services to </a:t>
            </a:r>
            <a:r>
              <a:rPr lang="hr-HR" sz="1800" dirty="0" err="1" smtClean="0"/>
              <a:t>clients</a:t>
            </a:r>
            <a:r>
              <a:rPr lang="hr-HR" sz="1800" dirty="0" smtClean="0"/>
              <a:t> (e-</a:t>
            </a:r>
            <a:r>
              <a:rPr lang="hr-HR" sz="1800" dirty="0" err="1" smtClean="0"/>
              <a:t>services</a:t>
            </a:r>
            <a:r>
              <a:rPr lang="hr-HR" sz="1800" dirty="0" smtClean="0"/>
              <a:t>, self-help services, group activities)</a:t>
            </a:r>
          </a:p>
          <a:p>
            <a:pPr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hr-HR" sz="1800" dirty="0" smtClean="0"/>
              <a:t>Client-oriented approach</a:t>
            </a:r>
          </a:p>
          <a:p>
            <a:pPr>
              <a:spcBef>
                <a:spcPts val="600"/>
              </a:spcBef>
              <a:spcAft>
                <a:spcPts val="0"/>
              </a:spcAft>
              <a:buBlip>
                <a:blip r:embed="rId3"/>
              </a:buBlip>
            </a:pPr>
            <a:r>
              <a:rPr lang="hr-HR" sz="1800" dirty="0" smtClean="0">
                <a:effectLst/>
              </a:rPr>
              <a:t>Standardization </a:t>
            </a:r>
            <a:r>
              <a:rPr lang="hr-HR" sz="1800" dirty="0">
                <a:effectLst/>
              </a:rPr>
              <a:t>of the </a:t>
            </a:r>
            <a:r>
              <a:rPr lang="hr-HR" sz="1800" dirty="0" smtClean="0">
                <a:effectLst/>
              </a:rPr>
              <a:t>methods</a:t>
            </a:r>
            <a:r>
              <a:rPr lang="hr-HR" sz="1800" dirty="0">
                <a:effectLst/>
              </a:rPr>
              <a:t> </a:t>
            </a:r>
            <a:r>
              <a:rPr lang="hr-HR" sz="1800" dirty="0" smtClean="0">
                <a:effectLst/>
              </a:rPr>
              <a:t>and </a:t>
            </a:r>
            <a:r>
              <a:rPr lang="hr-HR" sz="1800" dirty="0" err="1">
                <a:effectLst/>
              </a:rPr>
              <a:t>procedures</a:t>
            </a:r>
            <a:r>
              <a:rPr lang="hr-HR" sz="1800" dirty="0">
                <a:effectLst/>
              </a:rPr>
              <a:t> </a:t>
            </a:r>
            <a:r>
              <a:rPr lang="hr-HR" sz="1800" dirty="0" err="1" smtClean="0">
                <a:effectLst/>
              </a:rPr>
              <a:t>toward</a:t>
            </a:r>
            <a:r>
              <a:rPr lang="hr-HR" sz="1800" dirty="0" smtClean="0">
                <a:effectLst/>
              </a:rPr>
              <a:t> </a:t>
            </a:r>
            <a:r>
              <a:rPr lang="hr-HR" sz="1800" dirty="0">
                <a:effectLst/>
              </a:rPr>
              <a:t>different target groups </a:t>
            </a:r>
            <a:r>
              <a:rPr lang="hr-HR" sz="1800" dirty="0" smtClean="0">
                <a:effectLst/>
              </a:rPr>
              <a:t>(LLCG  </a:t>
            </a:r>
            <a:r>
              <a:rPr lang="hr-HR" sz="1800" dirty="0" err="1">
                <a:effectLst/>
              </a:rPr>
              <a:t>Quality</a:t>
            </a:r>
            <a:r>
              <a:rPr lang="hr-HR" sz="1800" dirty="0">
                <a:effectLst/>
              </a:rPr>
              <a:t> </a:t>
            </a:r>
            <a:r>
              <a:rPr lang="hr-HR" sz="1800" dirty="0" err="1" smtClean="0">
                <a:effectLst/>
              </a:rPr>
              <a:t>Standards</a:t>
            </a:r>
            <a:r>
              <a:rPr lang="hr-HR" sz="1800" dirty="0" smtClean="0">
                <a:effectLst/>
              </a:rPr>
              <a:t> - 2nd version)</a:t>
            </a:r>
          </a:p>
          <a:p>
            <a:pPr>
              <a:spcBef>
                <a:spcPts val="6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800" dirty="0" smtClean="0">
                <a:effectLst/>
              </a:rPr>
              <a:t>Activities </a:t>
            </a:r>
            <a:r>
              <a:rPr lang="en-US" sz="1800" dirty="0">
                <a:effectLst/>
              </a:rPr>
              <a:t>toward better linking education </a:t>
            </a:r>
            <a:r>
              <a:rPr lang="en-US" sz="1800" dirty="0" smtClean="0">
                <a:effectLst/>
              </a:rPr>
              <a:t>and</a:t>
            </a:r>
            <a:r>
              <a:rPr lang="hr-HR" sz="1800" dirty="0" smtClean="0">
                <a:effectLst/>
              </a:rPr>
              <a:t> </a:t>
            </a:r>
            <a:r>
              <a:rPr lang="en-US" sz="1800" dirty="0" smtClean="0">
                <a:effectLst/>
              </a:rPr>
              <a:t>employment</a:t>
            </a:r>
            <a:endParaRPr lang="hr-HR" sz="1800" dirty="0" smtClean="0">
              <a:effectLst/>
            </a:endParaRPr>
          </a:p>
          <a:p>
            <a:pPr lvl="1">
              <a:spcBef>
                <a:spcPts val="600"/>
              </a:spcBef>
              <a:spcAft>
                <a:spcPts val="0"/>
              </a:spcAft>
              <a:buBlip>
                <a:blip r:embed="rId3"/>
              </a:buBlip>
            </a:pPr>
            <a:r>
              <a:rPr lang="hr-HR" sz="1600" dirty="0" smtClean="0">
                <a:effectLst/>
              </a:rPr>
              <a:t>„</a:t>
            </a:r>
            <a:r>
              <a:rPr lang="hr-HR" sz="1600" dirty="0" err="1" smtClean="0">
                <a:effectLst/>
              </a:rPr>
              <a:t>Early</a:t>
            </a:r>
            <a:r>
              <a:rPr lang="hr-HR" sz="1600" dirty="0" smtClean="0">
                <a:effectLst/>
              </a:rPr>
              <a:t> </a:t>
            </a:r>
            <a:r>
              <a:rPr lang="hr-HR" sz="1600" dirty="0" err="1" smtClean="0">
                <a:effectLst/>
              </a:rPr>
              <a:t>intervention</a:t>
            </a:r>
            <a:r>
              <a:rPr lang="hr-HR" sz="1600" dirty="0" smtClean="0">
                <a:effectLst/>
              </a:rPr>
              <a:t>” </a:t>
            </a:r>
            <a:r>
              <a:rPr lang="hr-HR" sz="1600" dirty="0" err="1" smtClean="0">
                <a:effectLst/>
              </a:rPr>
              <a:t>activities</a:t>
            </a:r>
            <a:r>
              <a:rPr lang="hr-HR" sz="1600" dirty="0" smtClean="0">
                <a:effectLst/>
              </a:rPr>
              <a:t> </a:t>
            </a:r>
            <a:r>
              <a:rPr lang="hr-HR" sz="1600" dirty="0" err="1" smtClean="0">
                <a:effectLst/>
              </a:rPr>
              <a:t>with</a:t>
            </a:r>
            <a:r>
              <a:rPr lang="hr-HR" sz="1600" dirty="0" smtClean="0">
                <a:effectLst/>
              </a:rPr>
              <a:t> </a:t>
            </a:r>
            <a:r>
              <a:rPr lang="hr-HR" sz="1600" dirty="0" err="1" smtClean="0">
                <a:effectLst/>
              </a:rPr>
              <a:t>pupils</a:t>
            </a:r>
            <a:endParaRPr lang="en-US" sz="1600" dirty="0">
              <a:effectLst/>
            </a:endParaRPr>
          </a:p>
          <a:p>
            <a:pPr lvl="1">
              <a:spcBef>
                <a:spcPts val="6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GB" sz="1600" dirty="0" smtClean="0">
                <a:effectLst/>
              </a:rPr>
              <a:t>Job </a:t>
            </a:r>
            <a:r>
              <a:rPr lang="en-GB" sz="1600" dirty="0">
                <a:effectLst/>
              </a:rPr>
              <a:t>fairs, Career days, craft occupations promotion</a:t>
            </a:r>
            <a:r>
              <a:rPr lang="en-GB" sz="1600" dirty="0" smtClean="0">
                <a:effectLst/>
              </a:rPr>
              <a:t>...</a:t>
            </a:r>
            <a:endParaRPr lang="hr-HR" sz="1600" dirty="0" smtClean="0">
              <a:effectLst/>
            </a:endParaRPr>
          </a:p>
          <a:p>
            <a:pPr lvl="1">
              <a:spcBef>
                <a:spcPts val="6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GB" sz="1600" dirty="0" smtClean="0">
                <a:effectLst/>
              </a:rPr>
              <a:t>Brochures</a:t>
            </a:r>
            <a:r>
              <a:rPr lang="hr-HR" sz="1600" dirty="0" smtClean="0">
                <a:effectLst/>
              </a:rPr>
              <a:t>, e-</a:t>
            </a:r>
            <a:r>
              <a:rPr lang="hr-HR" sz="1600" dirty="0" err="1" smtClean="0">
                <a:effectLst/>
              </a:rPr>
              <a:t>guidance</a:t>
            </a:r>
            <a:r>
              <a:rPr lang="hr-HR" sz="1600" dirty="0" smtClean="0">
                <a:effectLst/>
              </a:rPr>
              <a:t> portal (on-line </a:t>
            </a:r>
            <a:r>
              <a:rPr lang="hr-HR" sz="1600" dirty="0" err="1" smtClean="0">
                <a:effectLst/>
              </a:rPr>
              <a:t>self</a:t>
            </a:r>
            <a:r>
              <a:rPr lang="hr-HR" sz="1600" dirty="0" smtClean="0">
                <a:effectLst/>
              </a:rPr>
              <a:t> </a:t>
            </a:r>
            <a:r>
              <a:rPr lang="hr-HR" sz="1600" dirty="0" err="1" smtClean="0">
                <a:effectLst/>
              </a:rPr>
              <a:t>help</a:t>
            </a:r>
            <a:r>
              <a:rPr lang="hr-HR" sz="1600" dirty="0" smtClean="0">
                <a:effectLst/>
              </a:rPr>
              <a:t> </a:t>
            </a:r>
            <a:r>
              <a:rPr lang="hr-HR" sz="1600" dirty="0" err="1" smtClean="0">
                <a:effectLst/>
              </a:rPr>
              <a:t>tools</a:t>
            </a:r>
            <a:r>
              <a:rPr lang="hr-HR" sz="1600" dirty="0" smtClean="0">
                <a:effectLst/>
              </a:rPr>
              <a:t>), LMIS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Blip>
                <a:blip r:embed="rId3"/>
              </a:buBlip>
            </a:pPr>
            <a:r>
              <a:rPr lang="hr-HR" sz="1600" dirty="0" smtClean="0">
                <a:effectLst/>
              </a:rPr>
              <a:t>12 </a:t>
            </a:r>
            <a:r>
              <a:rPr lang="hr-HR" sz="1600" dirty="0" err="1" smtClean="0">
                <a:effectLst/>
              </a:rPr>
              <a:t>Lifelong</a:t>
            </a:r>
            <a:r>
              <a:rPr lang="hr-HR" sz="1600" dirty="0" smtClean="0">
                <a:effectLst/>
              </a:rPr>
              <a:t> </a:t>
            </a:r>
            <a:r>
              <a:rPr lang="hr-HR" sz="1600" dirty="0" err="1">
                <a:effectLst/>
              </a:rPr>
              <a:t>C</a:t>
            </a:r>
            <a:r>
              <a:rPr lang="hr-HR" sz="1600" dirty="0" err="1" smtClean="0">
                <a:effectLst/>
              </a:rPr>
              <a:t>areer</a:t>
            </a:r>
            <a:r>
              <a:rPr lang="hr-HR" sz="1600" dirty="0" smtClean="0">
                <a:effectLst/>
              </a:rPr>
              <a:t> </a:t>
            </a:r>
            <a:r>
              <a:rPr lang="hr-HR" sz="1600" dirty="0" err="1" smtClean="0">
                <a:effectLst/>
              </a:rPr>
              <a:t>Guidance</a:t>
            </a:r>
            <a:r>
              <a:rPr lang="hr-HR" sz="1600" dirty="0" smtClean="0">
                <a:effectLst/>
              </a:rPr>
              <a:t> </a:t>
            </a:r>
            <a:r>
              <a:rPr lang="hr-HR" sz="1600" dirty="0" err="1" smtClean="0">
                <a:effectLst/>
              </a:rPr>
              <a:t>Centres</a:t>
            </a:r>
            <a:r>
              <a:rPr lang="hr-HR" sz="1600" dirty="0" smtClean="0">
                <a:effectLst/>
              </a:rPr>
              <a:t> (CISOK)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i="1" dirty="0" smtClean="0">
                <a:effectLst/>
              </a:rPr>
              <a:t>Recommendations </a:t>
            </a:r>
            <a:r>
              <a:rPr lang="en-US" sz="1600" i="1" dirty="0">
                <a:effectLst/>
              </a:rPr>
              <a:t>for the </a:t>
            </a:r>
            <a:r>
              <a:rPr lang="hr-HR" sz="1600" i="1" dirty="0">
                <a:effectLst/>
              </a:rPr>
              <a:t>E</a:t>
            </a:r>
            <a:r>
              <a:rPr lang="en-US" sz="1600" i="1" dirty="0" err="1" smtClean="0">
                <a:effectLst/>
              </a:rPr>
              <a:t>nro</a:t>
            </a:r>
            <a:r>
              <a:rPr lang="hr-HR" sz="1600" i="1" dirty="0" smtClean="0">
                <a:effectLst/>
              </a:rPr>
              <a:t>l</a:t>
            </a:r>
            <a:r>
              <a:rPr lang="en-US" sz="1600" i="1" dirty="0" err="1" smtClean="0">
                <a:effectLst/>
              </a:rPr>
              <a:t>lment</a:t>
            </a:r>
            <a:r>
              <a:rPr lang="en-US" sz="1600" i="1" dirty="0" smtClean="0">
                <a:effectLst/>
              </a:rPr>
              <a:t> and </a:t>
            </a:r>
            <a:r>
              <a:rPr lang="hr-HR" sz="1600" i="1" dirty="0" smtClean="0">
                <a:effectLst/>
              </a:rPr>
              <a:t>S</a:t>
            </a:r>
            <a:r>
              <a:rPr lang="en-US" sz="1600" i="1" dirty="0" err="1" smtClean="0">
                <a:effectLst/>
              </a:rPr>
              <a:t>cholarship</a:t>
            </a:r>
            <a:r>
              <a:rPr lang="en-US" sz="1600" i="1" dirty="0" smtClean="0">
                <a:effectLst/>
              </a:rPr>
              <a:t> </a:t>
            </a:r>
            <a:r>
              <a:rPr lang="hr-HR" sz="1600" i="1" dirty="0" err="1">
                <a:effectLst/>
              </a:rPr>
              <a:t>P</a:t>
            </a:r>
            <a:r>
              <a:rPr lang="en-US" sz="1600" i="1" dirty="0" err="1" smtClean="0">
                <a:effectLst/>
              </a:rPr>
              <a:t>olic</a:t>
            </a:r>
            <a:r>
              <a:rPr lang="hr-HR" sz="1600" i="1" dirty="0" smtClean="0">
                <a:effectLst/>
              </a:rPr>
              <a:t>y - </a:t>
            </a:r>
            <a:r>
              <a:rPr lang="hr-HR" sz="1600" dirty="0" smtClean="0">
                <a:effectLst/>
              </a:rPr>
              <a:t>on </a:t>
            </a:r>
            <a:r>
              <a:rPr lang="hr-HR" sz="1600" dirty="0" err="1" smtClean="0">
                <a:effectLst/>
              </a:rPr>
              <a:t>annual</a:t>
            </a:r>
            <a:r>
              <a:rPr lang="hr-HR" sz="1600" dirty="0" smtClean="0">
                <a:effectLst/>
              </a:rPr>
              <a:t> </a:t>
            </a:r>
            <a:r>
              <a:rPr lang="hr-HR" sz="1600" dirty="0" err="1" smtClean="0">
                <a:effectLst/>
              </a:rPr>
              <a:t>basis</a:t>
            </a:r>
            <a:endParaRPr lang="hr-HR" sz="1800" dirty="0" smtClean="0">
              <a:effectLst/>
            </a:endParaRPr>
          </a:p>
          <a:p>
            <a:endParaRPr lang="hr-HR" sz="1800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hr-HR" sz="1800" dirty="0"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hr-HR" sz="1800" dirty="0" smtClean="0">
              <a:latin typeface="Arial" pitchFamily="34" charset="0"/>
              <a:cs typeface="Arial" pitchFamily="34" charset="0"/>
            </a:endParaRPr>
          </a:p>
          <a:p>
            <a:endParaRPr lang="hr-HR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3"/>
          </p:nvPr>
        </p:nvSpPr>
        <p:spPr>
          <a:xfrm>
            <a:off x="118009" y="548680"/>
            <a:ext cx="8208912" cy="857256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hr-H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Lifelong career guidance </a:t>
            </a:r>
            <a:r>
              <a:rPr lang="hr-H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services</a:t>
            </a:r>
            <a:endParaRPr lang="en-GB" sz="26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Jednakokračni trokut 4"/>
          <p:cNvSpPr/>
          <p:nvPr/>
        </p:nvSpPr>
        <p:spPr bwMode="auto">
          <a:xfrm rot="10800000">
            <a:off x="6154182" y="1460471"/>
            <a:ext cx="3028324" cy="2688609"/>
          </a:xfrm>
          <a:prstGeom prst="triangle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Wingdings" pitchFamily="2" charset="2"/>
              <a:buChar char="n"/>
            </a:pPr>
            <a:endParaRPr lang="hr-HR" sz="2800" smtClean="0">
              <a:solidFill>
                <a:srgbClr val="7C7F87"/>
              </a:solidFill>
              <a:latin typeface="Arial" charset="0"/>
            </a:endParaRPr>
          </a:p>
        </p:txBody>
      </p:sp>
      <p:cxnSp>
        <p:nvCxnSpPr>
          <p:cNvPr id="7" name="Ravni poveznik 6"/>
          <p:cNvCxnSpPr/>
          <p:nvPr/>
        </p:nvCxnSpPr>
        <p:spPr bwMode="auto">
          <a:xfrm>
            <a:off x="5677618" y="2924944"/>
            <a:ext cx="290133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Ravni poveznik 7"/>
          <p:cNvCxnSpPr/>
          <p:nvPr/>
        </p:nvCxnSpPr>
        <p:spPr bwMode="auto">
          <a:xfrm>
            <a:off x="6094673" y="3645024"/>
            <a:ext cx="22322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kstniOkvir 11"/>
          <p:cNvSpPr txBox="1"/>
          <p:nvPr/>
        </p:nvSpPr>
        <p:spPr>
          <a:xfrm>
            <a:off x="6325691" y="1521753"/>
            <a:ext cx="26853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600" dirty="0" smtClean="0">
              <a:solidFill>
                <a:srgbClr val="C00000"/>
              </a:solidFill>
            </a:endParaRPr>
          </a:p>
          <a:p>
            <a:pPr algn="ctr"/>
            <a:r>
              <a:rPr lang="en-GB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Self</a:t>
            </a:r>
            <a:r>
              <a:rPr lang="hr-HR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hr-HR" sz="1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help</a:t>
            </a:r>
            <a:r>
              <a:rPr lang="en-GB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service</a:t>
            </a:r>
            <a:r>
              <a:rPr lang="hr-HR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n-GB" sz="1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sz="1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hr-HR" sz="1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Assisted service</a:t>
            </a:r>
            <a:r>
              <a:rPr lang="hr-HR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n-GB" sz="1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hr-HR" sz="1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hr-HR" sz="1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Tailored services &amp; intensive support </a:t>
            </a:r>
            <a:endParaRPr lang="en-GB" sz="1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05156" y="937251"/>
            <a:ext cx="26086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A50021"/>
              </a:buClr>
              <a:buSzPct val="80000"/>
            </a:pPr>
            <a:r>
              <a:rPr lang="en-GB" sz="1400" b="1" kern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Differentiated</a:t>
            </a:r>
            <a:r>
              <a:rPr lang="en-GB" sz="1400" kern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b="1" kern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service delivery models</a:t>
            </a:r>
            <a:endParaRPr lang="hr-HR" sz="1400" b="1" kern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75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250684"/>
            <a:ext cx="8208912" cy="5418675"/>
          </a:xfrm>
        </p:spPr>
        <p:txBody>
          <a:bodyPr/>
          <a:lstStyle/>
          <a:p>
            <a:pPr algn="just"/>
            <a:r>
              <a:rPr lang="en-US" sz="1800" dirty="0" smtClean="0"/>
              <a:t>Work with employers at CES is organized through: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u="sng" dirty="0" smtClean="0">
                <a:effectLst/>
              </a:rPr>
              <a:t>Employment counsellors </a:t>
            </a:r>
            <a:r>
              <a:rPr lang="en-US" sz="1600" dirty="0" smtClean="0">
                <a:effectLst/>
              </a:rPr>
              <a:t>– work with both the employers, </a:t>
            </a:r>
            <a:r>
              <a:rPr lang="en-US" sz="1600" dirty="0" smtClean="0"/>
              <a:t>with whom they have established cooperation </a:t>
            </a:r>
            <a:r>
              <a:rPr lang="en-US" sz="1600" dirty="0" smtClean="0">
                <a:effectLst/>
              </a:rPr>
              <a:t>and with the unemployed persons </a:t>
            </a:r>
            <a:r>
              <a:rPr lang="en-US" sz="1600" dirty="0" smtClean="0"/>
              <a:t>in order to mediate efficiently </a:t>
            </a:r>
            <a:endParaRPr lang="en-US" sz="1600" dirty="0" smtClean="0">
              <a:effectLst/>
            </a:endParaRP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u="sng" dirty="0" smtClean="0">
                <a:effectLst/>
              </a:rPr>
              <a:t>Offices for Employers </a:t>
            </a:r>
            <a:r>
              <a:rPr lang="en-US" sz="1600" dirty="0" smtClean="0">
                <a:effectLst/>
              </a:rPr>
              <a:t>- designed as one-stop-shops for employers in 5 Regional Centres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u="sng" dirty="0" smtClean="0">
                <a:effectLst/>
              </a:rPr>
              <a:t>Key employers counsellors </a:t>
            </a:r>
            <a:r>
              <a:rPr lang="en-US" sz="1600" dirty="0" smtClean="0">
                <a:effectLst/>
              </a:rPr>
              <a:t>– </a:t>
            </a:r>
            <a:r>
              <a:rPr lang="en-US" sz="1600" dirty="0" smtClean="0"/>
              <a:t>in charge of mediating for all job vacancies, referring workers, contacts during mediation and maintaining contacts with key employers throughout the year</a:t>
            </a:r>
            <a:endParaRPr lang="en-US" sz="1600" dirty="0" smtClean="0">
              <a:effectLst/>
            </a:endParaRPr>
          </a:p>
          <a:p>
            <a:pPr algn="just"/>
            <a:endParaRPr lang="en-US" sz="1600" dirty="0" smtClean="0">
              <a:effectLst/>
            </a:endParaRPr>
          </a:p>
          <a:p>
            <a:pPr algn="just"/>
            <a:r>
              <a:rPr lang="en-US" sz="1800" dirty="0" smtClean="0">
                <a:effectLst/>
              </a:rPr>
              <a:t>All Regional and Local Offices offer services of: </a:t>
            </a:r>
          </a:p>
          <a:p>
            <a:pPr lvl="1" algn="just"/>
            <a:r>
              <a:rPr lang="en-US" sz="1600" dirty="0" smtClean="0">
                <a:effectLst/>
              </a:rPr>
              <a:t>Mediation</a:t>
            </a:r>
          </a:p>
          <a:p>
            <a:pPr lvl="1" algn="just"/>
            <a:r>
              <a:rPr lang="en-US" sz="1600" dirty="0" smtClean="0">
                <a:effectLst/>
              </a:rPr>
              <a:t>Recruitment and professional selection</a:t>
            </a:r>
          </a:p>
          <a:p>
            <a:pPr lvl="1" algn="just"/>
            <a:r>
              <a:rPr lang="en-US" sz="1600" dirty="0" smtClean="0">
                <a:effectLst/>
              </a:rPr>
              <a:t>Publication of job vacancies (web, bulletin board, display board)</a:t>
            </a:r>
          </a:p>
          <a:p>
            <a:pPr lvl="1" algn="just"/>
            <a:r>
              <a:rPr lang="en-US" sz="1600" dirty="0" smtClean="0">
                <a:effectLst/>
              </a:rPr>
              <a:t>On-line advertising of job vacancies</a:t>
            </a:r>
          </a:p>
          <a:p>
            <a:pPr lvl="1" algn="just"/>
            <a:r>
              <a:rPr lang="en-US" sz="1600" dirty="0" smtClean="0">
                <a:effectLst/>
              </a:rPr>
              <a:t>ALMP</a:t>
            </a:r>
          </a:p>
          <a:p>
            <a:pPr lvl="1" algn="just"/>
            <a:r>
              <a:rPr lang="en-US" sz="1600" dirty="0" smtClean="0">
                <a:effectLst/>
              </a:rPr>
              <a:t>SME councelling</a:t>
            </a:r>
          </a:p>
          <a:p>
            <a:pPr lvl="1" algn="just"/>
            <a:r>
              <a:rPr lang="en-US" sz="1600" dirty="0" smtClean="0">
                <a:effectLst/>
              </a:rPr>
              <a:t>Mobile teams</a:t>
            </a:r>
          </a:p>
          <a:p>
            <a:pPr lvl="1"/>
            <a:endParaRPr lang="en-US" sz="1200" dirty="0" smtClean="0">
              <a:effectLst/>
            </a:endParaRPr>
          </a:p>
          <a:p>
            <a:pPr lvl="1"/>
            <a:endParaRPr lang="en-US" sz="1200" dirty="0" smtClean="0">
              <a:effectLst/>
            </a:endParaRPr>
          </a:p>
          <a:p>
            <a:pPr marL="0" indent="0">
              <a:buNone/>
            </a:pPr>
            <a:endParaRPr lang="hr-HR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67544" y="548680"/>
            <a:ext cx="8208912" cy="720080"/>
          </a:xfrm>
        </p:spPr>
        <p:txBody>
          <a:bodyPr/>
          <a:lstStyle/>
          <a:p>
            <a:pPr algn="ctr">
              <a:defRPr/>
            </a:pPr>
            <a:r>
              <a:rPr lang="en-US" sz="2600" b="1" dirty="0" smtClean="0">
                <a:solidFill>
                  <a:srgbClr val="C00000"/>
                </a:solidFill>
              </a:rPr>
              <a:t>Work with the Employers</a:t>
            </a:r>
            <a:endParaRPr lang="en-US" sz="2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37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8641313"/>
              </p:ext>
            </p:extLst>
          </p:nvPr>
        </p:nvGraphicFramePr>
        <p:xfrm>
          <a:off x="755576" y="1484784"/>
          <a:ext cx="748883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635896" y="5085184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rgbClr val="002060"/>
                </a:solidFill>
              </a:rPr>
              <a:t>ALMP </a:t>
            </a:r>
            <a:r>
              <a:rPr lang="hr-HR" sz="1400" b="1" dirty="0" err="1" smtClean="0">
                <a:solidFill>
                  <a:srgbClr val="002060"/>
                </a:solidFill>
              </a:rPr>
              <a:t>measures</a:t>
            </a:r>
            <a:r>
              <a:rPr lang="hr-HR" sz="1400" b="1" dirty="0" smtClean="0">
                <a:solidFill>
                  <a:srgbClr val="002060"/>
                </a:solidFill>
              </a:rPr>
              <a:t> for LTU</a:t>
            </a:r>
            <a:endParaRPr lang="hr-HR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46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290780346"/>
              </p:ext>
            </p:extLst>
          </p:nvPr>
        </p:nvGraphicFramePr>
        <p:xfrm>
          <a:off x="1" y="642918"/>
          <a:ext cx="9144000" cy="6215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84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5544616"/>
          </a:xfrm>
        </p:spPr>
        <p:txBody>
          <a:bodyPr/>
          <a:lstStyle/>
          <a:p>
            <a:pPr marL="0" indent="0" algn="just">
              <a:buNone/>
            </a:pPr>
            <a:r>
              <a:rPr lang="hr-HR" sz="1400" b="1" dirty="0" smtClean="0"/>
              <a:t>FINACIAL PLAN (FP) </a:t>
            </a:r>
            <a:r>
              <a:rPr lang="en-US" sz="1400" b="1" dirty="0" smtClean="0"/>
              <a:t>is prepared </a:t>
            </a:r>
            <a:r>
              <a:rPr lang="en-US" sz="1400" b="1" dirty="0"/>
              <a:t>in line with the methodology for preparation of the state budget, i.e. in line with</a:t>
            </a:r>
            <a:r>
              <a:rPr lang="en-US" sz="1400" b="1" dirty="0" smtClean="0"/>
              <a:t>:</a:t>
            </a:r>
            <a:endParaRPr lang="en-US" sz="1400" b="1" dirty="0"/>
          </a:p>
          <a:p>
            <a:pPr lvl="1" algn="just"/>
            <a:r>
              <a:rPr lang="hr-HR" sz="1400" dirty="0" smtClean="0">
                <a:effectLst/>
              </a:rPr>
              <a:t>S</a:t>
            </a:r>
            <a:r>
              <a:rPr lang="en-US" sz="1400" dirty="0" err="1" smtClean="0">
                <a:effectLst/>
              </a:rPr>
              <a:t>trategy</a:t>
            </a:r>
            <a:r>
              <a:rPr lang="en-US" sz="1400" dirty="0" smtClean="0">
                <a:effectLst/>
              </a:rPr>
              <a:t> </a:t>
            </a:r>
            <a:r>
              <a:rPr lang="en-US" sz="1400" dirty="0">
                <a:effectLst/>
              </a:rPr>
              <a:t>of government programmes for the three-year period,</a:t>
            </a:r>
          </a:p>
          <a:p>
            <a:pPr lvl="1" algn="just"/>
            <a:r>
              <a:rPr lang="hr-HR" sz="1400" dirty="0">
                <a:effectLst/>
              </a:rPr>
              <a:t>G</a:t>
            </a:r>
            <a:r>
              <a:rPr lang="en-US" sz="1400" dirty="0" err="1" smtClean="0">
                <a:effectLst/>
              </a:rPr>
              <a:t>overnment</a:t>
            </a:r>
            <a:r>
              <a:rPr lang="en-US" sz="1400" dirty="0" smtClean="0">
                <a:effectLst/>
              </a:rPr>
              <a:t> </a:t>
            </a:r>
            <a:r>
              <a:rPr lang="en-US" sz="1400" dirty="0">
                <a:effectLst/>
              </a:rPr>
              <a:t>guidelines of economic and fiscal policy for a three-year period</a:t>
            </a:r>
          </a:p>
          <a:p>
            <a:pPr lvl="1" algn="just"/>
            <a:r>
              <a:rPr lang="hr-HR" sz="1400" dirty="0">
                <a:effectLst/>
              </a:rPr>
              <a:t>I</a:t>
            </a:r>
            <a:r>
              <a:rPr lang="en-US" sz="1400" dirty="0" err="1" smtClean="0">
                <a:effectLst/>
              </a:rPr>
              <a:t>nstructions</a:t>
            </a:r>
            <a:r>
              <a:rPr lang="en-US" sz="1400" dirty="0" smtClean="0">
                <a:effectLst/>
              </a:rPr>
              <a:t> </a:t>
            </a:r>
            <a:r>
              <a:rPr lang="en-US" sz="1400" dirty="0">
                <a:effectLst/>
              </a:rPr>
              <a:t>of the Ministry of Finance and the </a:t>
            </a:r>
            <a:r>
              <a:rPr lang="hr-HR" sz="1400" dirty="0" smtClean="0">
                <a:effectLst/>
              </a:rPr>
              <a:t>supervising</a:t>
            </a:r>
            <a:r>
              <a:rPr lang="en-US" sz="1400" dirty="0" smtClean="0">
                <a:effectLst/>
              </a:rPr>
              <a:t> </a:t>
            </a:r>
            <a:r>
              <a:rPr lang="en-US" sz="1400" dirty="0">
                <a:effectLst/>
              </a:rPr>
              <a:t>Ministry of Labour and Pension </a:t>
            </a:r>
            <a:r>
              <a:rPr lang="en-US" sz="1400" dirty="0" smtClean="0">
                <a:effectLst/>
              </a:rPr>
              <a:t>System</a:t>
            </a:r>
            <a:endParaRPr lang="hr-HR" sz="1400" dirty="0">
              <a:effectLst/>
            </a:endParaRPr>
          </a:p>
          <a:p>
            <a:pPr marL="0" indent="0">
              <a:buNone/>
            </a:pPr>
            <a:r>
              <a:rPr lang="en-US" sz="1400" b="1" dirty="0" smtClean="0">
                <a:effectLst/>
              </a:rPr>
              <a:t>Resources </a:t>
            </a:r>
            <a:r>
              <a:rPr lang="en-US" sz="1400" b="1" dirty="0">
                <a:effectLst/>
              </a:rPr>
              <a:t>of financing the HZZ activities are:</a:t>
            </a:r>
            <a:endParaRPr lang="en-US" sz="1400" dirty="0">
              <a:effectLst/>
            </a:endParaRPr>
          </a:p>
          <a:p>
            <a:pPr lvl="1"/>
            <a:r>
              <a:rPr lang="en-US" sz="1400" dirty="0" smtClean="0">
                <a:effectLst/>
              </a:rPr>
              <a:t>contributions </a:t>
            </a:r>
            <a:r>
              <a:rPr lang="en-US" sz="1400" dirty="0">
                <a:effectLst/>
              </a:rPr>
              <a:t>to employment (1.7% of gross salary)</a:t>
            </a:r>
          </a:p>
          <a:p>
            <a:pPr lvl="1"/>
            <a:r>
              <a:rPr lang="en-US" sz="1400" dirty="0" smtClean="0">
                <a:effectLst/>
              </a:rPr>
              <a:t>other </a:t>
            </a:r>
            <a:r>
              <a:rPr lang="en-US" sz="1400" dirty="0">
                <a:effectLst/>
              </a:rPr>
              <a:t>resources which are paid to the account of the State Budget</a:t>
            </a:r>
          </a:p>
          <a:p>
            <a:pPr marL="0" indent="0">
              <a:buNone/>
            </a:pPr>
            <a:r>
              <a:rPr lang="en-US" sz="1400" b="1" dirty="0">
                <a:effectLst/>
              </a:rPr>
              <a:t>Structure of Expenditures</a:t>
            </a:r>
            <a:endParaRPr lang="en-US" sz="1400" dirty="0">
              <a:effectLst/>
            </a:endParaRPr>
          </a:p>
          <a:p>
            <a:pPr marL="0" indent="0">
              <a:buNone/>
            </a:pPr>
            <a:r>
              <a:rPr lang="en-US" sz="1400" dirty="0">
                <a:effectLst/>
              </a:rPr>
              <a:t>In the HZZ Financial Plan the resources for the following expenditures are foreseen for:</a:t>
            </a:r>
          </a:p>
          <a:p>
            <a:pPr lvl="1"/>
            <a:r>
              <a:rPr lang="en-US" sz="1400" dirty="0" smtClean="0">
                <a:effectLst/>
              </a:rPr>
              <a:t>unemployed </a:t>
            </a:r>
            <a:r>
              <a:rPr lang="en-US" sz="1400" dirty="0">
                <a:effectLst/>
              </a:rPr>
              <a:t>persons</a:t>
            </a:r>
          </a:p>
          <a:p>
            <a:pPr lvl="1"/>
            <a:r>
              <a:rPr lang="en-US" sz="1400" dirty="0" smtClean="0">
                <a:effectLst/>
              </a:rPr>
              <a:t>participants </a:t>
            </a:r>
            <a:r>
              <a:rPr lang="en-US" sz="1400" dirty="0">
                <a:effectLst/>
              </a:rPr>
              <a:t>in active </a:t>
            </a:r>
            <a:r>
              <a:rPr lang="en-US" sz="1400" dirty="0" err="1">
                <a:effectLst/>
              </a:rPr>
              <a:t>labour</a:t>
            </a:r>
            <a:r>
              <a:rPr lang="en-US" sz="1400" dirty="0">
                <a:effectLst/>
              </a:rPr>
              <a:t> market policy measures</a:t>
            </a:r>
          </a:p>
          <a:p>
            <a:pPr lvl="1"/>
            <a:r>
              <a:rPr lang="en-US" sz="1400" dirty="0" smtClean="0">
                <a:effectLst/>
              </a:rPr>
              <a:t>other </a:t>
            </a:r>
            <a:r>
              <a:rPr lang="en-US" sz="1400" dirty="0">
                <a:effectLst/>
              </a:rPr>
              <a:t>obligations which occur based on legal regulations or contracts (material and </a:t>
            </a:r>
            <a:r>
              <a:rPr lang="en-US" sz="1400" dirty="0" err="1">
                <a:effectLst/>
              </a:rPr>
              <a:t>financialexpenditures</a:t>
            </a:r>
            <a:r>
              <a:rPr lang="en-US" sz="1400" dirty="0">
                <a:effectLst/>
              </a:rPr>
              <a:t>, expenditures for assets, obligations towards employees…)</a:t>
            </a:r>
          </a:p>
          <a:p>
            <a:pPr marL="0" indent="0">
              <a:buNone/>
            </a:pPr>
            <a:r>
              <a:rPr lang="en-US" sz="1400" b="1" dirty="0" smtClean="0">
                <a:effectLst/>
              </a:rPr>
              <a:t>Control </a:t>
            </a:r>
            <a:r>
              <a:rPr lang="en-US" sz="1400" b="1" dirty="0">
                <a:effectLst/>
              </a:rPr>
              <a:t>and supervision of the financial affairs of the HZZ can be performed by:</a:t>
            </a:r>
            <a:endParaRPr lang="en-US" sz="1400" dirty="0">
              <a:effectLst/>
            </a:endParaRPr>
          </a:p>
          <a:p>
            <a:pPr lvl="1"/>
            <a:r>
              <a:rPr lang="en-US" sz="1400" dirty="0" smtClean="0">
                <a:effectLst/>
              </a:rPr>
              <a:t>National </a:t>
            </a:r>
            <a:r>
              <a:rPr lang="en-US" sz="1400" dirty="0">
                <a:effectLst/>
              </a:rPr>
              <a:t>Audit Office - the audit of public revenues and expenditures, financial statements and financial transactions</a:t>
            </a:r>
          </a:p>
          <a:p>
            <a:pPr lvl="1"/>
            <a:r>
              <a:rPr lang="en-US" sz="1400" dirty="0" smtClean="0">
                <a:effectLst/>
              </a:rPr>
              <a:t>Budgetary </a:t>
            </a:r>
            <a:r>
              <a:rPr lang="en-US" sz="1400" dirty="0">
                <a:effectLst/>
              </a:rPr>
              <a:t>control - inspection of legality, purposefulness and timeliness of budgetary funds</a:t>
            </a:r>
          </a:p>
          <a:p>
            <a:pPr lvl="1"/>
            <a:r>
              <a:rPr lang="en-US" sz="1400" dirty="0" smtClean="0">
                <a:effectLst/>
              </a:rPr>
              <a:t>Internal </a:t>
            </a:r>
            <a:r>
              <a:rPr lang="en-US" sz="1400" dirty="0">
                <a:effectLst/>
              </a:rPr>
              <a:t>audit - an independent activity which evaluates the internal control system, provides expertise and advice for business improvement</a:t>
            </a:r>
          </a:p>
          <a:p>
            <a:pPr lvl="1"/>
            <a:r>
              <a:rPr lang="en-US" sz="1400" dirty="0" smtClean="0">
                <a:effectLst/>
              </a:rPr>
              <a:t>Agency </a:t>
            </a:r>
            <a:r>
              <a:rPr lang="en-US" sz="1400" dirty="0">
                <a:effectLst/>
              </a:rPr>
              <a:t>audits of the implementation of EU programs</a:t>
            </a:r>
          </a:p>
          <a:p>
            <a:pPr marL="457200" lvl="1" indent="0" algn="just">
              <a:buNone/>
            </a:pPr>
            <a:endParaRPr lang="hr-HR" sz="1800" dirty="0" smtClean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251520" y="620688"/>
            <a:ext cx="7543800" cy="432048"/>
          </a:xfrm>
        </p:spPr>
        <p:txBody>
          <a:bodyPr/>
          <a:lstStyle/>
          <a:p>
            <a:pPr algn="ctr"/>
            <a:r>
              <a:rPr lang="hr-HR" sz="2600" b="1" dirty="0" smtClean="0"/>
              <a:t>Financial Management</a:t>
            </a:r>
            <a:endParaRPr lang="hr-HR" sz="2600" b="1" dirty="0"/>
          </a:p>
        </p:txBody>
      </p:sp>
    </p:spTree>
    <p:extLst>
      <p:ext uri="{BB962C8B-B14F-4D97-AF65-F5344CB8AC3E}">
        <p14:creationId xmlns:p14="http://schemas.microsoft.com/office/powerpoint/2010/main" val="327109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ZZ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837486"/>
            <a:ext cx="1882254" cy="143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2875" y="2286000"/>
            <a:ext cx="8858250" cy="29700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Wingdings" pitchFamily="2" charset="2"/>
              <a:buChar char="n"/>
              <a:defRPr/>
            </a:pPr>
            <a:r>
              <a:rPr lang="hr-HR" sz="1900" dirty="0">
                <a:solidFill>
                  <a:srgbClr val="000000"/>
                </a:solidFill>
                <a:latin typeface="Arial" charset="0"/>
                <a:cs typeface="Arial" charset="0"/>
              </a:rPr>
              <a:t>HRVATSKI ZAVOD ZA ZAPOŠLJAVANJE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Wingdings" pitchFamily="2" charset="2"/>
              <a:buChar char="n"/>
              <a:defRPr/>
            </a:pPr>
            <a:r>
              <a:rPr lang="hr-HR" sz="1200" dirty="0">
                <a:solidFill>
                  <a:srgbClr val="000000"/>
                </a:solidFill>
                <a:latin typeface="Arial" charset="0"/>
                <a:cs typeface="Arial" charset="0"/>
              </a:rPr>
              <a:t>Radnička cesta 1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Wingdings" pitchFamily="2" charset="2"/>
              <a:buChar char="n"/>
              <a:defRPr/>
            </a:pPr>
            <a:r>
              <a:rPr lang="hr-HR" sz="1200" dirty="0">
                <a:solidFill>
                  <a:srgbClr val="000000"/>
                </a:solidFill>
                <a:latin typeface="Arial" charset="0"/>
                <a:cs typeface="Arial" charset="0"/>
              </a:rPr>
              <a:t>10000 Zagreb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Wingdings" pitchFamily="2" charset="2"/>
              <a:buChar char="n"/>
              <a:defRPr/>
            </a:pPr>
            <a:r>
              <a:rPr lang="hr-HR" sz="1200" dirty="0">
                <a:solidFill>
                  <a:srgbClr val="000000"/>
                </a:solidFill>
                <a:latin typeface="Arial" charset="0"/>
                <a:cs typeface="Arial" charset="0"/>
              </a:rPr>
              <a:t>+385-1-6126-000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Wingdings" pitchFamily="2" charset="2"/>
              <a:buChar char="n"/>
              <a:defRPr/>
            </a:pPr>
            <a:r>
              <a:rPr lang="hr-HR" sz="1200" dirty="0">
                <a:solidFill>
                  <a:srgbClr val="000000"/>
                </a:solidFill>
                <a:latin typeface="Arial" charset="0"/>
                <a:cs typeface="Arial" charset="0"/>
              </a:rPr>
              <a:t>+385-1-6126-038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Wingdings" pitchFamily="2" charset="2"/>
              <a:buChar char="n"/>
              <a:defRPr/>
            </a:pPr>
            <a:endParaRPr lang="hr-HR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Wingdings" pitchFamily="2" charset="2"/>
              <a:buChar char="n"/>
              <a:defRPr/>
            </a:pPr>
            <a:r>
              <a:rPr lang="hr-HR" sz="2200" dirty="0">
                <a:solidFill>
                  <a:srgbClr val="000000"/>
                </a:solidFill>
                <a:latin typeface="Arial" charset="0"/>
                <a:cs typeface="Arial" charset="0"/>
                <a:hlinkClick r:id="rId3"/>
              </a:rPr>
              <a:t>hzz@hzz.hr</a:t>
            </a:r>
            <a:r>
              <a:rPr lang="hr-HR" sz="2200" dirty="0">
                <a:solidFill>
                  <a:srgbClr val="000000"/>
                </a:solidFill>
                <a:latin typeface="Arial" charset="0"/>
                <a:cs typeface="Arial" charset="0"/>
              </a:rPr>
              <a:t>  </a:t>
            </a:r>
            <a:r>
              <a:rPr lang="hr-HR" sz="2200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***</a:t>
            </a:r>
            <a:r>
              <a:rPr lang="hr-HR" sz="2200" dirty="0">
                <a:solidFill>
                  <a:srgbClr val="000000"/>
                </a:solidFill>
                <a:latin typeface="Arial" charset="0"/>
                <a:cs typeface="Arial" charset="0"/>
              </a:rPr>
              <a:t>  </a:t>
            </a:r>
            <a:r>
              <a:rPr lang="hr-HR" sz="2200" dirty="0">
                <a:solidFill>
                  <a:srgbClr val="7C7F87"/>
                </a:solidFill>
                <a:latin typeface="Arial" charset="0"/>
                <a:cs typeface="Arial" charset="0"/>
                <a:hlinkClick r:id="rId4"/>
              </a:rPr>
              <a:t>www.hzz.hr</a:t>
            </a:r>
            <a:r>
              <a:rPr lang="hr-HR" sz="2200" dirty="0">
                <a:solidFill>
                  <a:srgbClr val="7C7F87"/>
                </a:solidFill>
                <a:latin typeface="Arial" charset="0"/>
                <a:cs typeface="Arial" charset="0"/>
              </a:rPr>
              <a:t>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Wingdings" pitchFamily="2" charset="2"/>
              <a:buChar char="n"/>
              <a:defRPr/>
            </a:pPr>
            <a:endParaRPr lang="hr-HR" sz="28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Wingdings" pitchFamily="2" charset="2"/>
              <a:buChar char="n"/>
              <a:defRPr/>
            </a:pPr>
            <a:r>
              <a:rPr lang="hr-HR" sz="2800" dirty="0" smtClean="0">
                <a:solidFill>
                  <a:srgbClr val="000099">
                    <a:lumMod val="75000"/>
                  </a:srgbClr>
                </a:solidFill>
                <a:latin typeface="Arial" charset="0"/>
                <a:cs typeface="Arial" charset="0"/>
              </a:rPr>
              <a:t>THANK YOU FOR YOUR ATTENTION!</a:t>
            </a:r>
            <a:endParaRPr lang="hr-HR" sz="2800" dirty="0">
              <a:solidFill>
                <a:srgbClr val="000099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ctangle 10"/>
          <p:cNvSpPr>
            <a:spLocks noGrp="1" noChangeAspect="1" noChangeArrowheads="1"/>
          </p:cNvSpPr>
          <p:nvPr isPhoto="1"/>
        </p:nvSpPr>
        <p:spPr bwMode="auto">
          <a:xfrm>
            <a:off x="0" y="5143513"/>
            <a:ext cx="9142417" cy="1714488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 b="-15444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FFFFFF"/>
              </a:buClr>
              <a:buSzPct val="75000"/>
              <a:buFont typeface="Wingdings" pitchFamily="2" charset="2"/>
              <a:buChar char="n"/>
              <a:defRPr/>
            </a:pPr>
            <a:endParaRPr lang="hr-HR" sz="2800" dirty="0">
              <a:solidFill>
                <a:srgbClr val="7C7F87"/>
              </a:solidFill>
              <a:latin typeface="Bookman Old Style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37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79512" y="628059"/>
            <a:ext cx="7543800" cy="712709"/>
          </a:xfrm>
        </p:spPr>
        <p:txBody>
          <a:bodyPr/>
          <a:lstStyle/>
          <a:p>
            <a:r>
              <a:rPr lang="hr-HR" sz="2600" b="1" dirty="0" err="1" smtClean="0">
                <a:solidFill>
                  <a:srgbClr val="C00000"/>
                </a:solidFill>
              </a:rPr>
              <a:t>About</a:t>
            </a:r>
            <a:r>
              <a:rPr lang="hr-HR" sz="2600" b="1" dirty="0" smtClean="0">
                <a:solidFill>
                  <a:srgbClr val="C00000"/>
                </a:solidFill>
              </a:rPr>
              <a:t> Croatia</a:t>
            </a:r>
            <a:endParaRPr lang="hr-HR" sz="2600" b="1" dirty="0">
              <a:solidFill>
                <a:srgbClr val="C0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5536" y="1700808"/>
            <a:ext cx="4447902" cy="20162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32040" y="887135"/>
            <a:ext cx="4104456" cy="59708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endParaRPr lang="hr-HR" sz="1200" dirty="0" smtClean="0">
              <a:solidFill>
                <a:srgbClr val="00B050"/>
              </a:solidFill>
            </a:endParaRPr>
          </a:p>
          <a:p>
            <a:pPr fontAlgn="base"/>
            <a:r>
              <a:rPr lang="hr-H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GDP </a:t>
            </a:r>
            <a:r>
              <a:rPr lang="hr-HR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</a:t>
            </a:r>
            <a:r>
              <a:rPr lang="hr-H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</a:t>
            </a:r>
            <a:r>
              <a:rPr lang="hr-H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(2016): 10,990 </a:t>
            </a:r>
            <a:r>
              <a:rPr lang="hr-H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</a:p>
          <a:p>
            <a:pPr fontAlgn="base"/>
            <a:endParaRPr lang="hr-HR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hr-HR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hr-H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force</a:t>
            </a:r>
            <a:r>
              <a:rPr lang="hr-H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hr-H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hr-HR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administrative</a:t>
            </a:r>
            <a:r>
              <a:rPr lang="hr-H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lang="hr-H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hr-HR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  <a:r>
              <a:rPr lang="hr-H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</a:t>
            </a:r>
          </a:p>
          <a:p>
            <a:pPr algn="ctr" fontAlgn="base"/>
            <a:endParaRPr lang="hr-HR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hr-HR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hr-H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r>
              <a:rPr lang="hr-H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r-HR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hr-H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force</a:t>
            </a:r>
            <a:r>
              <a:rPr lang="hr-H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r>
              <a:rPr lang="hr-H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hr-H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1,557,493 </a:t>
            </a:r>
            <a:endParaRPr lang="hr-H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hr-HR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Employed</a:t>
            </a:r>
            <a:r>
              <a:rPr lang="hr-H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persons</a:t>
            </a:r>
            <a:r>
              <a:rPr lang="hr-H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1,388,559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hr-HR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Unemployed</a:t>
            </a:r>
            <a:r>
              <a:rPr lang="hr-H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persons</a:t>
            </a:r>
            <a:r>
              <a:rPr lang="hr-H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168,934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hr-HR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Registered</a:t>
            </a:r>
            <a:r>
              <a:rPr lang="hr-H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unemployment</a:t>
            </a:r>
            <a:r>
              <a:rPr lang="hr-H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rate: 10.8%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hr-HR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</a:t>
            </a:r>
            <a:r>
              <a:rPr lang="hr-H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unemployed</a:t>
            </a:r>
            <a:r>
              <a:rPr lang="hr-H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persons</a:t>
            </a:r>
            <a:r>
              <a:rPr lang="hr-H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(15-24</a:t>
            </a:r>
            <a:r>
              <a:rPr lang="hr-H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26,595 (15.7%); </a:t>
            </a:r>
            <a:r>
              <a:rPr lang="hr-H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(15-29</a:t>
            </a:r>
            <a:r>
              <a:rPr lang="hr-H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44,272 (26.2%)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hr-HR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</a:t>
            </a:r>
            <a:r>
              <a:rPr lang="hr-H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</a:t>
            </a:r>
            <a:r>
              <a:rPr lang="hr-H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unemployed</a:t>
            </a:r>
            <a:r>
              <a:rPr lang="hr-H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persons</a:t>
            </a:r>
            <a:r>
              <a:rPr lang="hr-H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(12 </a:t>
            </a:r>
            <a:r>
              <a:rPr lang="hr-HR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r>
              <a:rPr lang="hr-H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+): 83,850 (49.6%)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hr-HR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Unemployment</a:t>
            </a:r>
            <a:r>
              <a:rPr lang="hr-H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</a:t>
            </a:r>
            <a:r>
              <a:rPr lang="hr-H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lang="hr-H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27.623 (16.4%) </a:t>
            </a:r>
            <a:endParaRPr lang="hr-H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4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hr-H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Force</a:t>
            </a:r>
            <a:r>
              <a:rPr lang="hr-H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</a:t>
            </a:r>
            <a:r>
              <a:rPr lang="hr-H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hr-H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Q2, 2017</a:t>
            </a:r>
          </a:p>
          <a:p>
            <a:pPr algn="ctr"/>
            <a:endParaRPr lang="hr-HR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hr-H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</a:t>
            </a:r>
            <a:r>
              <a:rPr lang="hr-HR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r>
              <a:rPr lang="hr-H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r-H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3,548,000</a:t>
            </a:r>
            <a:endParaRPr lang="hr-H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hr-H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r>
              <a:rPr lang="hr-H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r-H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1,834,000</a:t>
            </a:r>
            <a:endParaRPr lang="hr-H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Persons</a:t>
            </a:r>
            <a:r>
              <a:rPr lang="hr-H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hr-H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employment</a:t>
            </a:r>
            <a:r>
              <a:rPr lang="hr-H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r-H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1,633,000</a:t>
            </a:r>
            <a:endParaRPr lang="hr-H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Employment</a:t>
            </a:r>
            <a:r>
              <a:rPr lang="hr-H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rate: </a:t>
            </a:r>
            <a:r>
              <a:rPr lang="hr-H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59.2% </a:t>
            </a:r>
            <a:r>
              <a:rPr lang="hr-H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(15-64)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Unemployed</a:t>
            </a:r>
            <a:r>
              <a:rPr lang="hr-H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persons</a:t>
            </a:r>
            <a:r>
              <a:rPr lang="hr-H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r-H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201,000</a:t>
            </a:r>
            <a:endParaRPr lang="hr-H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Unemployment</a:t>
            </a:r>
            <a:r>
              <a:rPr lang="hr-H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rate: </a:t>
            </a:r>
            <a:r>
              <a:rPr lang="hr-H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Youth </a:t>
            </a:r>
            <a:r>
              <a:rPr lang="hr-HR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unemployment</a:t>
            </a:r>
            <a:r>
              <a:rPr lang="hr-H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rate: 20.5% (15-24);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18.9% (15-29)</a:t>
            </a:r>
          </a:p>
          <a:p>
            <a:endParaRPr lang="hr-HR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100" dirty="0" err="1" smtClean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hr-HR" sz="1100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100" dirty="0" smtClean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Croatian </a:t>
            </a:r>
            <a:r>
              <a:rPr lang="en-US" sz="1100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Bureau of </a:t>
            </a:r>
            <a:r>
              <a:rPr lang="en-US" sz="1100" dirty="0" smtClean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Statistics</a:t>
            </a:r>
            <a:r>
              <a:rPr lang="hr-HR" sz="1100" dirty="0" smtClean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1100" dirty="0" smtClean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www.dzs.hr</a:t>
            </a:r>
            <a:endParaRPr lang="hr-HR" sz="1100" dirty="0">
              <a:solidFill>
                <a:srgbClr val="FFFFFF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100" dirty="0" smtClean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Hrvatski zavod za zapošljavanje, </a:t>
            </a:r>
            <a:r>
              <a:rPr lang="hr-HR" sz="1100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www.hzz.hr</a:t>
            </a:r>
            <a:r>
              <a:rPr lang="hr-HR" sz="1100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375463" y="4725144"/>
            <a:ext cx="41965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</a:rPr>
              <a:t>The Republic of Croatia</a:t>
            </a:r>
            <a:r>
              <a:rPr lang="hr-HR" sz="1400">
                <a:solidFill>
                  <a:srgbClr val="000000"/>
                </a:solidFill>
                <a:latin typeface="Arial" charset="0"/>
                <a:cs typeface="Arial" charset="0"/>
              </a:rPr>
              <a:t> (</a:t>
            </a:r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</a:rPr>
              <a:t>56 594 </a:t>
            </a:r>
            <a:r>
              <a:rPr lang="en-US" sz="1400" err="1">
                <a:solidFill>
                  <a:srgbClr val="000000"/>
                </a:solidFill>
                <a:latin typeface="Arial" charset="0"/>
                <a:cs typeface="Arial" charset="0"/>
              </a:rPr>
              <a:t>km2</a:t>
            </a:r>
            <a:r>
              <a:rPr lang="hr-HR" sz="1400">
                <a:solidFill>
                  <a:srgbClr val="000000"/>
                </a:solidFill>
                <a:latin typeface="Arial" charset="0"/>
                <a:cs typeface="Arial" charset="0"/>
              </a:rPr>
              <a:t>)</a:t>
            </a:r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endParaRPr lang="hr-HR" sz="14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hr-HR" sz="1400">
                <a:solidFill>
                  <a:srgbClr val="000000"/>
                </a:solidFill>
                <a:latin typeface="Arial" charset="0"/>
                <a:cs typeface="Arial" charset="0"/>
              </a:rPr>
              <a:t>Population: 4 290 612 </a:t>
            </a:r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</a:rPr>
              <a:t>inhabitants </a:t>
            </a:r>
            <a:r>
              <a:rPr lang="hr-HR" sz="1400">
                <a:solidFill>
                  <a:srgbClr val="000000"/>
                </a:solidFill>
                <a:latin typeface="Arial" charset="0"/>
                <a:cs typeface="Arial" charset="0"/>
              </a:rPr>
              <a:t>(</a:t>
            </a:r>
            <a:r>
              <a:rPr lang="hr-HR" sz="1400" err="1">
                <a:solidFill>
                  <a:srgbClr val="000000"/>
                </a:solidFill>
                <a:latin typeface="Arial" charset="0"/>
                <a:cs typeface="Arial" charset="0"/>
              </a:rPr>
              <a:t>Census</a:t>
            </a:r>
            <a:r>
              <a:rPr lang="hr-HR" sz="1400">
                <a:solidFill>
                  <a:srgbClr val="000000"/>
                </a:solidFill>
                <a:latin typeface="Arial" charset="0"/>
                <a:cs typeface="Arial" charset="0"/>
              </a:rPr>
              <a:t> 2011)</a:t>
            </a:r>
          </a:p>
          <a:p>
            <a:pPr>
              <a:defRPr/>
            </a:pPr>
            <a:r>
              <a:rPr lang="hr-HR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t>21 </a:t>
            </a:r>
            <a:r>
              <a:rPr lang="hr-HR" sz="1400" err="1">
                <a:solidFill>
                  <a:srgbClr val="000000"/>
                </a:solidFill>
                <a:latin typeface="Arial" charset="0"/>
                <a:cs typeface="Arial" charset="0"/>
              </a:rPr>
              <a:t>counties</a:t>
            </a:r>
            <a:r>
              <a:rPr lang="hr-HR" sz="1400">
                <a:solidFill>
                  <a:srgbClr val="000000"/>
                </a:solidFill>
                <a:latin typeface="Arial" charset="0"/>
                <a:cs typeface="Arial" charset="0"/>
              </a:rPr>
              <a:t>, 127 </a:t>
            </a:r>
            <a:r>
              <a:rPr lang="hr-HR" sz="1400" err="1">
                <a:solidFill>
                  <a:srgbClr val="000000"/>
                </a:solidFill>
                <a:latin typeface="Arial" charset="0"/>
                <a:cs typeface="Arial" charset="0"/>
              </a:rPr>
              <a:t>towns</a:t>
            </a:r>
            <a:endParaRPr lang="hr-HR" sz="14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hr-HR" sz="1400" err="1">
                <a:solidFill>
                  <a:srgbClr val="000000"/>
                </a:solidFill>
                <a:latin typeface="Arial" charset="0"/>
                <a:cs typeface="Arial" charset="0"/>
              </a:rPr>
              <a:t>The</a:t>
            </a:r>
            <a:r>
              <a:rPr lang="hr-HR" sz="140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hr-HR" sz="1400" err="1">
                <a:solidFill>
                  <a:srgbClr val="000000"/>
                </a:solidFill>
                <a:latin typeface="Arial" charset="0"/>
                <a:cs typeface="Arial" charset="0"/>
              </a:rPr>
              <a:t>capital</a:t>
            </a:r>
            <a:r>
              <a:rPr lang="hr-HR" sz="1400">
                <a:solidFill>
                  <a:srgbClr val="000000"/>
                </a:solidFill>
                <a:latin typeface="Arial" charset="0"/>
                <a:cs typeface="Arial" charset="0"/>
              </a:rPr>
              <a:t>: Zagreb</a:t>
            </a:r>
          </a:p>
        </p:txBody>
      </p:sp>
    </p:spTree>
    <p:extLst>
      <p:ext uri="{BB962C8B-B14F-4D97-AF65-F5344CB8AC3E}">
        <p14:creationId xmlns:p14="http://schemas.microsoft.com/office/powerpoint/2010/main" val="208292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79512" y="644332"/>
            <a:ext cx="7831832" cy="504056"/>
          </a:xfrm>
        </p:spPr>
        <p:txBody>
          <a:bodyPr/>
          <a:lstStyle/>
          <a:p>
            <a:pPr algn="ctr"/>
            <a:r>
              <a:rPr lang="hr-HR" sz="2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Registered</a:t>
            </a:r>
            <a:r>
              <a:rPr lang="hr-HR" sz="2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LTU</a:t>
            </a:r>
            <a:endParaRPr lang="hr-HR" sz="2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348880"/>
            <a:ext cx="7200800" cy="3743781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1560" y="1484784"/>
            <a:ext cx="7999040" cy="4763616"/>
          </a:xfrm>
        </p:spPr>
        <p:txBody>
          <a:bodyPr/>
          <a:lstStyle/>
          <a:p>
            <a:r>
              <a:rPr lang="hr-HR" sz="1400" dirty="0" err="1" smtClean="0"/>
              <a:t>The</a:t>
            </a:r>
            <a:r>
              <a:rPr lang="hr-HR" sz="1400" dirty="0" smtClean="0"/>
              <a:t> </a:t>
            </a:r>
            <a:r>
              <a:rPr lang="hr-HR" sz="1400" dirty="0" err="1" smtClean="0"/>
              <a:t>share</a:t>
            </a:r>
            <a:r>
              <a:rPr lang="hr-HR" sz="1400" dirty="0" smtClean="0"/>
              <a:t> </a:t>
            </a:r>
            <a:r>
              <a:rPr lang="hr-HR" sz="1400" dirty="0" err="1" smtClean="0"/>
              <a:t>of</a:t>
            </a:r>
            <a:r>
              <a:rPr lang="hr-HR" sz="1400" dirty="0" smtClean="0"/>
              <a:t> LTU </a:t>
            </a:r>
            <a:r>
              <a:rPr lang="hr-HR" sz="1400" dirty="0" err="1" smtClean="0"/>
              <a:t>ranges</a:t>
            </a:r>
            <a:r>
              <a:rPr lang="hr-HR" sz="1400" dirty="0" smtClean="0"/>
              <a:t> </a:t>
            </a:r>
            <a:r>
              <a:rPr lang="hr-HR" sz="1400" dirty="0" err="1" smtClean="0"/>
              <a:t>from</a:t>
            </a:r>
            <a:r>
              <a:rPr lang="hr-HR" sz="1400" dirty="0" smtClean="0"/>
              <a:t> 44,1% (2012) to 49,5% (2015) </a:t>
            </a:r>
            <a:r>
              <a:rPr lang="hr-HR" sz="1400" dirty="0" err="1" smtClean="0"/>
              <a:t>and</a:t>
            </a:r>
            <a:r>
              <a:rPr lang="hr-HR" sz="1400" dirty="0" smtClean="0"/>
              <a:t> 48,4% (2017)</a:t>
            </a:r>
          </a:p>
          <a:p>
            <a:pPr marL="0" indent="0">
              <a:buNone/>
            </a:pP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397786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066800" y="657988"/>
            <a:ext cx="7543800" cy="610772"/>
          </a:xfrm>
        </p:spPr>
        <p:txBody>
          <a:bodyPr/>
          <a:lstStyle/>
          <a:p>
            <a:pPr algn="ctr"/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LTU – age groups</a:t>
            </a:r>
            <a:endParaRPr lang="hr-HR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87624" y="1772816"/>
            <a:ext cx="6840760" cy="424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8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070773" y="468883"/>
            <a:ext cx="7543800" cy="857256"/>
          </a:xfrm>
        </p:spPr>
        <p:txBody>
          <a:bodyPr/>
          <a:lstStyle/>
          <a:p>
            <a:pPr algn="ctr"/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LTU –  educational level</a:t>
            </a:r>
            <a:endParaRPr lang="hr-HR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3" y="1628800"/>
            <a:ext cx="7200800" cy="448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066800" y="517392"/>
            <a:ext cx="7543800" cy="857256"/>
          </a:xfrm>
        </p:spPr>
        <p:txBody>
          <a:bodyPr/>
          <a:lstStyle/>
          <a:p>
            <a:pPr algn="ctr"/>
            <a:r>
              <a:rPr lang="hr-HR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Employment</a:t>
            </a:r>
            <a:r>
              <a:rPr lang="hr-H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hr-H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LTU</a:t>
            </a:r>
            <a:endParaRPr lang="hr-HR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5616" y="1556792"/>
            <a:ext cx="712879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3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4294967295"/>
          </p:nvPr>
        </p:nvSpPr>
        <p:spPr>
          <a:xfrm>
            <a:off x="785813" y="1628775"/>
            <a:ext cx="7783512" cy="4200525"/>
          </a:xfrm>
        </p:spPr>
        <p:txBody>
          <a:bodyPr/>
          <a:lstStyle/>
          <a:p>
            <a:pPr algn="just"/>
            <a:r>
              <a:rPr lang="hr-HR" sz="1800" b="1" dirty="0" err="1" smtClean="0">
                <a:effectLst/>
                <a:latin typeface="Arial" charset="0"/>
                <a:cs typeface="Arial" charset="0"/>
              </a:rPr>
              <a:t>Sectors</a:t>
            </a:r>
            <a:r>
              <a:rPr lang="hr-HR" sz="1800" b="1" dirty="0" smtClean="0">
                <a:effectLst/>
                <a:latin typeface="Arial" charset="0"/>
                <a:cs typeface="Arial" charset="0"/>
              </a:rPr>
              <a:t> </a:t>
            </a:r>
            <a:r>
              <a:rPr lang="hr-HR" sz="1800" b="1" dirty="0" err="1" smtClean="0">
                <a:effectLst/>
                <a:latin typeface="Arial" charset="0"/>
                <a:cs typeface="Arial" charset="0"/>
              </a:rPr>
              <a:t>and</a:t>
            </a:r>
            <a:r>
              <a:rPr lang="hr-HR" sz="1800" b="1" dirty="0" smtClean="0">
                <a:effectLst/>
                <a:latin typeface="Arial" charset="0"/>
                <a:cs typeface="Arial" charset="0"/>
              </a:rPr>
              <a:t> </a:t>
            </a:r>
            <a:r>
              <a:rPr lang="hr-HR" sz="1800" b="1" dirty="0" err="1" smtClean="0">
                <a:effectLst/>
                <a:latin typeface="Arial" charset="0"/>
                <a:cs typeface="Arial" charset="0"/>
              </a:rPr>
              <a:t>occupations</a:t>
            </a:r>
            <a:r>
              <a:rPr lang="hr-HR" sz="1800" b="1" dirty="0" smtClean="0">
                <a:effectLst/>
                <a:latin typeface="Arial" charset="0"/>
                <a:cs typeface="Arial" charset="0"/>
              </a:rPr>
              <a:t> </a:t>
            </a:r>
            <a:r>
              <a:rPr lang="hr-HR" sz="1800" b="1" dirty="0" err="1" smtClean="0">
                <a:effectLst/>
                <a:latin typeface="Arial" charset="0"/>
                <a:cs typeface="Arial" charset="0"/>
              </a:rPr>
              <a:t>where</a:t>
            </a:r>
            <a:r>
              <a:rPr lang="hr-HR" sz="1800" b="1" dirty="0" smtClean="0">
                <a:effectLst/>
                <a:latin typeface="Arial" charset="0"/>
                <a:cs typeface="Arial" charset="0"/>
              </a:rPr>
              <a:t> </a:t>
            </a:r>
            <a:r>
              <a:rPr lang="hr-HR" sz="1800" b="1" dirty="0" err="1" smtClean="0">
                <a:effectLst/>
                <a:latin typeface="Arial" charset="0"/>
                <a:cs typeface="Arial" charset="0"/>
              </a:rPr>
              <a:t>candidates</a:t>
            </a:r>
            <a:r>
              <a:rPr lang="hr-HR" sz="1800" b="1" dirty="0" smtClean="0">
                <a:effectLst/>
                <a:latin typeface="Arial" charset="0"/>
                <a:cs typeface="Arial" charset="0"/>
              </a:rPr>
              <a:t> are most </a:t>
            </a:r>
            <a:r>
              <a:rPr lang="hr-HR" sz="1800" b="1" dirty="0" err="1" smtClean="0">
                <a:effectLst/>
                <a:latin typeface="Arial" charset="0"/>
                <a:cs typeface="Arial" charset="0"/>
              </a:rPr>
              <a:t>in</a:t>
            </a:r>
            <a:r>
              <a:rPr lang="hr-HR" sz="1800" b="1" dirty="0" smtClean="0">
                <a:effectLst/>
                <a:latin typeface="Arial" charset="0"/>
                <a:cs typeface="Arial" charset="0"/>
              </a:rPr>
              <a:t> </a:t>
            </a:r>
            <a:r>
              <a:rPr lang="hr-HR" sz="1800" b="1" dirty="0" err="1" smtClean="0">
                <a:effectLst/>
                <a:latin typeface="Arial" charset="0"/>
                <a:cs typeface="Arial" charset="0"/>
              </a:rPr>
              <a:t>demand</a:t>
            </a:r>
            <a:r>
              <a:rPr lang="hr-HR" sz="1800" b="1" dirty="0" smtClean="0">
                <a:effectLst/>
                <a:latin typeface="Arial" charset="0"/>
                <a:cs typeface="Arial" charset="0"/>
              </a:rPr>
              <a:t>:</a:t>
            </a:r>
            <a:endParaRPr lang="en-GB" sz="1800" b="1" dirty="0" smtClean="0">
              <a:effectLst/>
              <a:latin typeface="Arial" charset="0"/>
              <a:cs typeface="Arial" charset="0"/>
            </a:endParaRPr>
          </a:p>
          <a:p>
            <a:pPr algn="just"/>
            <a:endParaRPr lang="en-GB" sz="1800" dirty="0" smtClean="0">
              <a:latin typeface="Arial" charset="0"/>
              <a:cs typeface="Arial" charset="0"/>
            </a:endParaRPr>
          </a:p>
          <a:p>
            <a:pPr lvl="1" algn="just"/>
            <a:r>
              <a:rPr lang="hr-HR" sz="1600" b="1" dirty="0" err="1" smtClean="0">
                <a:latin typeface="Arial" charset="0"/>
                <a:cs typeface="Arial" charset="0"/>
              </a:rPr>
              <a:t>Construction</a:t>
            </a:r>
            <a:r>
              <a:rPr lang="hr-HR" sz="1600" dirty="0" smtClean="0">
                <a:latin typeface="Arial" charset="0"/>
                <a:cs typeface="Arial" charset="0"/>
              </a:rPr>
              <a:t> </a:t>
            </a:r>
            <a:r>
              <a:rPr lang="hr-HR" sz="1600" dirty="0">
                <a:latin typeface="Arial" charset="0"/>
                <a:cs typeface="Arial" charset="0"/>
              </a:rPr>
              <a:t>(</a:t>
            </a:r>
            <a:r>
              <a:rPr lang="hr-HR" sz="1600" dirty="0" err="1" smtClean="0">
                <a:latin typeface="Arial" charset="0"/>
                <a:cs typeface="Arial" charset="0"/>
              </a:rPr>
              <a:t>carpenter</a:t>
            </a:r>
            <a:r>
              <a:rPr lang="hr-HR" sz="1600" dirty="0" smtClean="0">
                <a:latin typeface="Arial" charset="0"/>
                <a:cs typeface="Arial" charset="0"/>
              </a:rPr>
              <a:t>, </a:t>
            </a:r>
            <a:r>
              <a:rPr lang="hr-HR" sz="1600" dirty="0" err="1" smtClean="0">
                <a:latin typeface="Arial" charset="0"/>
                <a:cs typeface="Arial" charset="0"/>
              </a:rPr>
              <a:t>bricklayer</a:t>
            </a:r>
            <a:r>
              <a:rPr lang="hr-HR" sz="1600" dirty="0" smtClean="0">
                <a:latin typeface="Arial" charset="0"/>
                <a:cs typeface="Arial" charset="0"/>
              </a:rPr>
              <a:t>, </a:t>
            </a:r>
            <a:r>
              <a:rPr lang="hr-HR" sz="1600" dirty="0" err="1" smtClean="0">
                <a:latin typeface="Arial" charset="0"/>
                <a:cs typeface="Arial" charset="0"/>
              </a:rPr>
              <a:t>concrete</a:t>
            </a:r>
            <a:r>
              <a:rPr lang="hr-HR" sz="1600" dirty="0" smtClean="0">
                <a:latin typeface="Arial" charset="0"/>
                <a:cs typeface="Arial" charset="0"/>
              </a:rPr>
              <a:t> </a:t>
            </a:r>
            <a:r>
              <a:rPr lang="hr-HR" sz="1600" dirty="0" err="1" smtClean="0">
                <a:latin typeface="Arial" charset="0"/>
                <a:cs typeface="Arial" charset="0"/>
              </a:rPr>
              <a:t>placer</a:t>
            </a:r>
            <a:r>
              <a:rPr lang="hr-HR" sz="1600" dirty="0" smtClean="0">
                <a:latin typeface="Arial" charset="0"/>
                <a:cs typeface="Arial" charset="0"/>
              </a:rPr>
              <a:t>, </a:t>
            </a:r>
            <a:r>
              <a:rPr lang="hr-HR" sz="1600" dirty="0" err="1" smtClean="0">
                <a:latin typeface="Arial" charset="0"/>
                <a:cs typeface="Arial" charset="0"/>
              </a:rPr>
              <a:t>electrician</a:t>
            </a:r>
            <a:r>
              <a:rPr lang="hr-HR" sz="1600" dirty="0" smtClean="0">
                <a:latin typeface="Arial" charset="0"/>
                <a:cs typeface="Arial" charset="0"/>
              </a:rPr>
              <a:t>, </a:t>
            </a:r>
            <a:r>
              <a:rPr lang="hr-HR" sz="1600" dirty="0" err="1" smtClean="0">
                <a:latin typeface="Arial" charset="0"/>
                <a:cs typeface="Arial" charset="0"/>
              </a:rPr>
              <a:t>drywall</a:t>
            </a:r>
            <a:r>
              <a:rPr lang="hr-HR" sz="1600" dirty="0" smtClean="0">
                <a:latin typeface="Arial" charset="0"/>
                <a:cs typeface="Arial" charset="0"/>
              </a:rPr>
              <a:t> </a:t>
            </a:r>
            <a:r>
              <a:rPr lang="hr-HR" sz="1600" dirty="0" err="1" smtClean="0">
                <a:latin typeface="Arial" charset="0"/>
                <a:cs typeface="Arial" charset="0"/>
              </a:rPr>
              <a:t>fitter</a:t>
            </a:r>
            <a:r>
              <a:rPr lang="hr-HR" sz="1600" dirty="0" smtClean="0">
                <a:latin typeface="Arial" charset="0"/>
                <a:cs typeface="Arial" charset="0"/>
              </a:rPr>
              <a:t>, </a:t>
            </a:r>
            <a:r>
              <a:rPr lang="hr-HR" sz="1600" dirty="0" err="1" smtClean="0">
                <a:latin typeface="Arial" charset="0"/>
                <a:cs typeface="Arial" charset="0"/>
              </a:rPr>
              <a:t>painter</a:t>
            </a:r>
            <a:r>
              <a:rPr lang="hr-HR" sz="1600" dirty="0" smtClean="0">
                <a:latin typeface="Arial" charset="0"/>
                <a:cs typeface="Arial" charset="0"/>
              </a:rPr>
              <a:t>, </a:t>
            </a:r>
            <a:r>
              <a:rPr lang="hr-HR" sz="1600" dirty="0" err="1" smtClean="0">
                <a:latin typeface="Arial" charset="0"/>
                <a:cs typeface="Arial" charset="0"/>
              </a:rPr>
              <a:t>roofer</a:t>
            </a:r>
            <a:r>
              <a:rPr lang="hr-HR" sz="1600" dirty="0" smtClean="0">
                <a:latin typeface="Arial" charset="0"/>
                <a:cs typeface="Arial" charset="0"/>
              </a:rPr>
              <a:t>, </a:t>
            </a:r>
            <a:r>
              <a:rPr lang="hr-HR" sz="1600" dirty="0" err="1" smtClean="0">
                <a:latin typeface="Arial" charset="0"/>
                <a:cs typeface="Arial" charset="0"/>
              </a:rPr>
              <a:t>plasterer</a:t>
            </a:r>
            <a:r>
              <a:rPr lang="hr-HR" sz="1600" dirty="0" smtClean="0">
                <a:latin typeface="Arial" charset="0"/>
                <a:cs typeface="Arial" charset="0"/>
              </a:rPr>
              <a:t>, </a:t>
            </a:r>
            <a:r>
              <a:rPr lang="hr-HR" sz="1600" dirty="0" err="1" smtClean="0">
                <a:latin typeface="Arial" charset="0"/>
                <a:cs typeface="Arial" charset="0"/>
              </a:rPr>
              <a:t>tiler</a:t>
            </a:r>
            <a:r>
              <a:rPr lang="hr-HR" sz="1600" dirty="0" smtClean="0">
                <a:latin typeface="Arial" charset="0"/>
                <a:cs typeface="Arial" charset="0"/>
              </a:rPr>
              <a:t>, </a:t>
            </a:r>
            <a:r>
              <a:rPr lang="hr-HR" sz="1600" dirty="0" err="1" smtClean="0">
                <a:latin typeface="Arial" charset="0"/>
                <a:cs typeface="Arial" charset="0"/>
              </a:rPr>
              <a:t>crane</a:t>
            </a:r>
            <a:r>
              <a:rPr lang="hr-HR" sz="1600" dirty="0" smtClean="0">
                <a:latin typeface="Arial" charset="0"/>
                <a:cs typeface="Arial" charset="0"/>
              </a:rPr>
              <a:t> operator)</a:t>
            </a:r>
          </a:p>
          <a:p>
            <a:pPr lvl="1" algn="just"/>
            <a:r>
              <a:rPr lang="hr-HR" sz="1600" b="1" dirty="0" smtClean="0">
                <a:latin typeface="Arial" charset="0"/>
                <a:cs typeface="Arial" charset="0"/>
              </a:rPr>
              <a:t>Metal </a:t>
            </a:r>
            <a:r>
              <a:rPr lang="hr-HR" sz="1600" b="1" dirty="0" err="1" smtClean="0">
                <a:latin typeface="Arial" charset="0"/>
                <a:cs typeface="Arial" charset="0"/>
              </a:rPr>
              <a:t>Industry</a:t>
            </a:r>
            <a:r>
              <a:rPr lang="hr-HR" sz="1600" b="1" dirty="0" smtClean="0">
                <a:latin typeface="Arial" charset="0"/>
                <a:cs typeface="Arial" charset="0"/>
              </a:rPr>
              <a:t>/ </a:t>
            </a:r>
            <a:r>
              <a:rPr lang="hr-HR" sz="1600" b="1" dirty="0" err="1" smtClean="0">
                <a:latin typeface="Arial" charset="0"/>
                <a:cs typeface="Arial" charset="0"/>
              </a:rPr>
              <a:t>Shipbuilding</a:t>
            </a:r>
            <a:r>
              <a:rPr lang="hr-HR" sz="1600" b="1" dirty="0" smtClean="0">
                <a:latin typeface="Arial" charset="0"/>
                <a:cs typeface="Arial" charset="0"/>
              </a:rPr>
              <a:t> </a:t>
            </a:r>
            <a:r>
              <a:rPr lang="hr-HR" sz="1600" dirty="0" smtClean="0">
                <a:latin typeface="Arial" charset="0"/>
                <a:cs typeface="Arial" charset="0"/>
              </a:rPr>
              <a:t>(</a:t>
            </a:r>
            <a:r>
              <a:rPr lang="hr-HR" sz="1600" dirty="0" err="1" smtClean="0">
                <a:latin typeface="Arial" charset="0"/>
                <a:cs typeface="Arial" charset="0"/>
              </a:rPr>
              <a:t>mechanical</a:t>
            </a:r>
            <a:r>
              <a:rPr lang="hr-HR" sz="1600" dirty="0" smtClean="0">
                <a:latin typeface="Arial" charset="0"/>
                <a:cs typeface="Arial" charset="0"/>
              </a:rPr>
              <a:t> </a:t>
            </a:r>
            <a:r>
              <a:rPr lang="hr-HR" sz="1600" dirty="0" err="1" smtClean="0">
                <a:latin typeface="Arial" charset="0"/>
                <a:cs typeface="Arial" charset="0"/>
              </a:rPr>
              <a:t>engineer</a:t>
            </a:r>
            <a:r>
              <a:rPr lang="hr-HR" sz="1600" dirty="0" smtClean="0">
                <a:latin typeface="Arial" charset="0"/>
                <a:cs typeface="Arial" charset="0"/>
              </a:rPr>
              <a:t>, </a:t>
            </a:r>
            <a:r>
              <a:rPr lang="hr-HR" sz="1600" dirty="0" err="1" smtClean="0">
                <a:latin typeface="Arial" charset="0"/>
                <a:cs typeface="Arial" charset="0"/>
              </a:rPr>
              <a:t>electrical</a:t>
            </a:r>
            <a:r>
              <a:rPr lang="hr-HR" sz="1600" dirty="0" smtClean="0">
                <a:latin typeface="Arial" charset="0"/>
                <a:cs typeface="Arial" charset="0"/>
              </a:rPr>
              <a:t> </a:t>
            </a:r>
            <a:r>
              <a:rPr lang="hr-HR" sz="1600" dirty="0" err="1" smtClean="0">
                <a:latin typeface="Arial" charset="0"/>
                <a:cs typeface="Arial" charset="0"/>
              </a:rPr>
              <a:t>engineer</a:t>
            </a:r>
            <a:r>
              <a:rPr lang="hr-HR" sz="1600" dirty="0" smtClean="0">
                <a:latin typeface="Arial" charset="0"/>
                <a:cs typeface="Arial" charset="0"/>
              </a:rPr>
              <a:t>, </a:t>
            </a:r>
            <a:r>
              <a:rPr lang="hr-HR" sz="1600" dirty="0" err="1" smtClean="0">
                <a:latin typeface="Arial" charset="0"/>
                <a:cs typeface="Arial" charset="0"/>
              </a:rPr>
              <a:t>toolsharpener</a:t>
            </a:r>
            <a:r>
              <a:rPr lang="hr-HR" sz="1600" dirty="0" smtClean="0">
                <a:latin typeface="Arial" charset="0"/>
                <a:cs typeface="Arial" charset="0"/>
              </a:rPr>
              <a:t>, </a:t>
            </a:r>
            <a:r>
              <a:rPr lang="hr-HR" sz="1600" dirty="0" err="1" smtClean="0">
                <a:latin typeface="Arial" charset="0"/>
                <a:cs typeface="Arial" charset="0"/>
              </a:rPr>
              <a:t>shipfitter</a:t>
            </a:r>
            <a:r>
              <a:rPr lang="hr-HR" sz="1600" dirty="0" smtClean="0">
                <a:latin typeface="Arial" charset="0"/>
                <a:cs typeface="Arial" charset="0"/>
              </a:rPr>
              <a:t>, </a:t>
            </a:r>
            <a:r>
              <a:rPr lang="hr-HR" sz="1600" dirty="0" err="1" smtClean="0">
                <a:latin typeface="Arial" charset="0"/>
                <a:cs typeface="Arial" charset="0"/>
              </a:rPr>
              <a:t>welder</a:t>
            </a:r>
            <a:r>
              <a:rPr lang="hr-HR" sz="1600" dirty="0" smtClean="0">
                <a:latin typeface="Arial" charset="0"/>
                <a:cs typeface="Arial" charset="0"/>
              </a:rPr>
              <a:t>, </a:t>
            </a:r>
            <a:r>
              <a:rPr lang="hr-HR" sz="1600" dirty="0" err="1" smtClean="0">
                <a:latin typeface="Arial" charset="0"/>
                <a:cs typeface="Arial" charset="0"/>
              </a:rPr>
              <a:t>shippipefitter</a:t>
            </a:r>
            <a:r>
              <a:rPr lang="hr-HR" sz="1600" dirty="0" smtClean="0">
                <a:latin typeface="Arial" charset="0"/>
                <a:cs typeface="Arial" charset="0"/>
              </a:rPr>
              <a:t>, </a:t>
            </a:r>
            <a:r>
              <a:rPr lang="hr-HR" sz="1600" dirty="0" err="1" smtClean="0">
                <a:latin typeface="Arial" charset="0"/>
                <a:cs typeface="Arial" charset="0"/>
              </a:rPr>
              <a:t>scaffolder</a:t>
            </a:r>
            <a:r>
              <a:rPr lang="hr-HR" sz="1600" dirty="0" smtClean="0">
                <a:latin typeface="Arial" charset="0"/>
                <a:cs typeface="Arial" charset="0"/>
              </a:rPr>
              <a:t>, </a:t>
            </a:r>
            <a:r>
              <a:rPr lang="hr-HR" sz="1600" dirty="0" err="1" smtClean="0">
                <a:latin typeface="Arial" charset="0"/>
                <a:cs typeface="Arial" charset="0"/>
              </a:rPr>
              <a:t>electrowelder</a:t>
            </a:r>
            <a:r>
              <a:rPr lang="hr-HR" sz="1600" dirty="0" smtClean="0">
                <a:latin typeface="Arial" charset="0"/>
                <a:cs typeface="Arial" charset="0"/>
              </a:rPr>
              <a:t>, </a:t>
            </a:r>
            <a:r>
              <a:rPr lang="hr-HR" sz="1600" dirty="0" err="1" smtClean="0">
                <a:latin typeface="Arial" charset="0"/>
                <a:cs typeface="Arial" charset="0"/>
              </a:rPr>
              <a:t>blacksmith</a:t>
            </a:r>
            <a:r>
              <a:rPr lang="hr-HR" sz="1600" dirty="0" smtClean="0">
                <a:latin typeface="Arial" charset="0"/>
                <a:cs typeface="Arial" charset="0"/>
              </a:rPr>
              <a:t>, </a:t>
            </a:r>
            <a:r>
              <a:rPr lang="hr-HR" sz="1600" dirty="0" err="1" smtClean="0">
                <a:latin typeface="Arial" charset="0"/>
                <a:cs typeface="Arial" charset="0"/>
              </a:rPr>
              <a:t>painter</a:t>
            </a:r>
            <a:r>
              <a:rPr lang="hr-HR" sz="1600" dirty="0" smtClean="0">
                <a:latin typeface="Arial" charset="0"/>
                <a:cs typeface="Arial" charset="0"/>
              </a:rPr>
              <a:t>/ </a:t>
            </a:r>
            <a:r>
              <a:rPr lang="hr-HR" sz="1600" dirty="0" err="1" smtClean="0">
                <a:latin typeface="Arial" charset="0"/>
                <a:cs typeface="Arial" charset="0"/>
              </a:rPr>
              <a:t>anticorrosion</a:t>
            </a:r>
            <a:r>
              <a:rPr lang="hr-HR" sz="1600" dirty="0" smtClean="0">
                <a:latin typeface="Arial" charset="0"/>
                <a:cs typeface="Arial" charset="0"/>
              </a:rPr>
              <a:t> </a:t>
            </a:r>
            <a:r>
              <a:rPr lang="hr-HR" sz="1600" dirty="0" err="1" smtClean="0">
                <a:latin typeface="Arial" charset="0"/>
                <a:cs typeface="Arial" charset="0"/>
              </a:rPr>
              <a:t>painter</a:t>
            </a:r>
            <a:r>
              <a:rPr lang="hr-HR" sz="1600" dirty="0" smtClean="0">
                <a:latin typeface="Arial" charset="0"/>
                <a:cs typeface="Arial" charset="0"/>
              </a:rPr>
              <a:t>)</a:t>
            </a:r>
            <a:endParaRPr lang="en-GB" sz="1600" dirty="0" smtClean="0">
              <a:latin typeface="Arial" charset="0"/>
              <a:cs typeface="Arial" charset="0"/>
            </a:endParaRPr>
          </a:p>
          <a:p>
            <a:pPr lvl="1" algn="just"/>
            <a:r>
              <a:rPr lang="hr-HR" sz="1600" b="1" dirty="0" err="1" smtClean="0">
                <a:latin typeface="Arial" charset="0"/>
                <a:cs typeface="Arial" charset="0"/>
              </a:rPr>
              <a:t>Tourism</a:t>
            </a:r>
            <a:r>
              <a:rPr lang="hr-HR" sz="1600" b="1" dirty="0" smtClean="0">
                <a:latin typeface="Arial" charset="0"/>
                <a:cs typeface="Arial" charset="0"/>
              </a:rPr>
              <a:t> </a:t>
            </a:r>
            <a:r>
              <a:rPr lang="hr-HR" sz="1600" b="1" dirty="0" err="1" smtClean="0">
                <a:latin typeface="Arial" charset="0"/>
                <a:cs typeface="Arial" charset="0"/>
              </a:rPr>
              <a:t>and</a:t>
            </a:r>
            <a:r>
              <a:rPr lang="hr-HR" sz="1600" b="1" dirty="0" smtClean="0">
                <a:latin typeface="Arial" charset="0"/>
                <a:cs typeface="Arial" charset="0"/>
              </a:rPr>
              <a:t> </a:t>
            </a:r>
            <a:r>
              <a:rPr lang="hr-HR" sz="1600" b="1" dirty="0" err="1" smtClean="0">
                <a:latin typeface="Arial" charset="0"/>
                <a:cs typeface="Arial" charset="0"/>
              </a:rPr>
              <a:t>catering</a:t>
            </a:r>
            <a:r>
              <a:rPr lang="hr-HR" sz="1600" b="1" dirty="0" smtClean="0">
                <a:latin typeface="Arial" charset="0"/>
                <a:cs typeface="Arial" charset="0"/>
              </a:rPr>
              <a:t> </a:t>
            </a:r>
            <a:r>
              <a:rPr lang="hr-HR" sz="1600" dirty="0" smtClean="0">
                <a:latin typeface="Arial" charset="0"/>
                <a:cs typeface="Arial" charset="0"/>
              </a:rPr>
              <a:t>(</a:t>
            </a:r>
            <a:r>
              <a:rPr lang="hr-HR" sz="1600" dirty="0" err="1" smtClean="0">
                <a:latin typeface="Arial" charset="0"/>
                <a:cs typeface="Arial" charset="0"/>
              </a:rPr>
              <a:t>waiter</a:t>
            </a:r>
            <a:r>
              <a:rPr lang="hr-HR" sz="1600" dirty="0" smtClean="0">
                <a:latin typeface="Arial" charset="0"/>
                <a:cs typeface="Arial" charset="0"/>
              </a:rPr>
              <a:t>, </a:t>
            </a:r>
            <a:r>
              <a:rPr lang="hr-HR" sz="1600" dirty="0" err="1" smtClean="0">
                <a:latin typeface="Arial" charset="0"/>
                <a:cs typeface="Arial" charset="0"/>
              </a:rPr>
              <a:t>cook</a:t>
            </a:r>
            <a:r>
              <a:rPr lang="hr-HR" sz="1600" dirty="0">
                <a:latin typeface="Arial" charset="0"/>
                <a:cs typeface="Arial" charset="0"/>
              </a:rPr>
              <a:t> </a:t>
            </a:r>
            <a:r>
              <a:rPr lang="hr-HR" sz="1600" dirty="0" smtClean="0">
                <a:latin typeface="Arial" charset="0"/>
                <a:cs typeface="Arial" charset="0"/>
              </a:rPr>
              <a:t>)</a:t>
            </a:r>
            <a:endParaRPr lang="en-GB" sz="1600" dirty="0" smtClean="0">
              <a:latin typeface="Arial" charset="0"/>
              <a:cs typeface="Arial" charset="0"/>
            </a:endParaRPr>
          </a:p>
          <a:p>
            <a:pPr lvl="1" algn="just"/>
            <a:r>
              <a:rPr lang="hr-HR" sz="1600" b="1" dirty="0" smtClean="0">
                <a:latin typeface="Arial" charset="0"/>
                <a:cs typeface="Arial" charset="0"/>
              </a:rPr>
              <a:t>Transport</a:t>
            </a:r>
            <a:r>
              <a:rPr lang="hr-HR" sz="1600" dirty="0" smtClean="0">
                <a:latin typeface="Arial" charset="0"/>
                <a:cs typeface="Arial" charset="0"/>
              </a:rPr>
              <a:t> (</a:t>
            </a:r>
            <a:r>
              <a:rPr lang="hr-HR" sz="1600" dirty="0" err="1" smtClean="0">
                <a:latin typeface="Arial" charset="0"/>
                <a:cs typeface="Arial" charset="0"/>
              </a:rPr>
              <a:t>lorry</a:t>
            </a:r>
            <a:r>
              <a:rPr lang="hr-HR" sz="1600" dirty="0" smtClean="0">
                <a:latin typeface="Arial" charset="0"/>
                <a:cs typeface="Arial" charset="0"/>
              </a:rPr>
              <a:t> driver, bus driver)</a:t>
            </a:r>
          </a:p>
          <a:p>
            <a:pPr lvl="1" algn="just"/>
            <a:r>
              <a:rPr lang="hr-HR" sz="1600" b="1" dirty="0" err="1" smtClean="0">
                <a:latin typeface="Arial" charset="0"/>
                <a:cs typeface="Arial" charset="0"/>
              </a:rPr>
              <a:t>Healthcare</a:t>
            </a:r>
            <a:r>
              <a:rPr lang="hr-HR" sz="1600" b="1" dirty="0" smtClean="0">
                <a:latin typeface="Arial" charset="0"/>
                <a:cs typeface="Arial" charset="0"/>
              </a:rPr>
              <a:t> </a:t>
            </a:r>
            <a:r>
              <a:rPr lang="hr-HR" sz="1600" dirty="0" smtClean="0">
                <a:latin typeface="Arial" charset="0"/>
                <a:cs typeface="Arial" charset="0"/>
              </a:rPr>
              <a:t>(</a:t>
            </a:r>
            <a:r>
              <a:rPr lang="hr-HR" sz="1600" dirty="0" err="1" smtClean="0">
                <a:latin typeface="Arial" charset="0"/>
                <a:cs typeface="Arial" charset="0"/>
              </a:rPr>
              <a:t>medical</a:t>
            </a:r>
            <a:r>
              <a:rPr lang="hr-HR" sz="1600" dirty="0" smtClean="0">
                <a:latin typeface="Arial" charset="0"/>
                <a:cs typeface="Arial" charset="0"/>
              </a:rPr>
              <a:t> </a:t>
            </a:r>
            <a:r>
              <a:rPr lang="hr-HR" sz="1600" dirty="0" err="1" smtClean="0">
                <a:latin typeface="Arial" charset="0"/>
                <a:cs typeface="Arial" charset="0"/>
              </a:rPr>
              <a:t>doctor</a:t>
            </a:r>
            <a:r>
              <a:rPr lang="hr-HR" sz="1600" dirty="0" smtClean="0">
                <a:latin typeface="Arial" charset="0"/>
                <a:cs typeface="Arial" charset="0"/>
              </a:rPr>
              <a:t>, dentist, </a:t>
            </a:r>
            <a:r>
              <a:rPr lang="hr-HR" sz="1600" dirty="0" err="1" smtClean="0">
                <a:latin typeface="Arial" charset="0"/>
                <a:cs typeface="Arial" charset="0"/>
              </a:rPr>
              <a:t>nurse</a:t>
            </a:r>
            <a:r>
              <a:rPr lang="hr-HR" sz="1600" dirty="0" smtClean="0">
                <a:latin typeface="Arial" charset="0"/>
                <a:cs typeface="Arial" charset="0"/>
              </a:rPr>
              <a:t>, </a:t>
            </a:r>
            <a:r>
              <a:rPr lang="hr-HR" sz="1600" dirty="0" err="1" smtClean="0">
                <a:latin typeface="Arial" charset="0"/>
                <a:cs typeface="Arial" charset="0"/>
              </a:rPr>
              <a:t>pharmacist</a:t>
            </a:r>
            <a:r>
              <a:rPr lang="hr-HR" sz="1600" dirty="0" smtClean="0">
                <a:latin typeface="Arial" charset="0"/>
                <a:cs typeface="Arial" charset="0"/>
              </a:rPr>
              <a:t>, </a:t>
            </a:r>
            <a:r>
              <a:rPr lang="hr-HR" sz="1600" dirty="0" err="1" smtClean="0">
                <a:latin typeface="Arial" charset="0"/>
                <a:cs typeface="Arial" charset="0"/>
              </a:rPr>
              <a:t>physical</a:t>
            </a:r>
            <a:r>
              <a:rPr lang="hr-HR" sz="1600" dirty="0" smtClean="0">
                <a:latin typeface="Arial" charset="0"/>
                <a:cs typeface="Arial" charset="0"/>
              </a:rPr>
              <a:t> </a:t>
            </a:r>
            <a:r>
              <a:rPr lang="hr-HR" sz="1600" dirty="0" err="1" smtClean="0">
                <a:latin typeface="Arial" charset="0"/>
                <a:cs typeface="Arial" charset="0"/>
              </a:rPr>
              <a:t>therapist</a:t>
            </a:r>
            <a:r>
              <a:rPr lang="hr-HR" sz="1600" dirty="0" smtClean="0">
                <a:latin typeface="Arial" charset="0"/>
                <a:cs typeface="Arial" charset="0"/>
              </a:rPr>
              <a:t>)</a:t>
            </a:r>
          </a:p>
          <a:p>
            <a:pPr lvl="1" algn="just"/>
            <a:r>
              <a:rPr lang="hr-HR" sz="1600" b="1" dirty="0" err="1" smtClean="0">
                <a:latin typeface="Arial" charset="0"/>
                <a:cs typeface="Arial" charset="0"/>
              </a:rPr>
              <a:t>Manufacturing</a:t>
            </a:r>
            <a:r>
              <a:rPr lang="hr-HR" sz="1600" b="1" dirty="0" smtClean="0">
                <a:latin typeface="Arial" charset="0"/>
                <a:cs typeface="Arial" charset="0"/>
              </a:rPr>
              <a:t> </a:t>
            </a:r>
            <a:r>
              <a:rPr lang="hr-HR" sz="1600" dirty="0" smtClean="0">
                <a:latin typeface="Arial" charset="0"/>
                <a:cs typeface="Arial" charset="0"/>
              </a:rPr>
              <a:t>(</a:t>
            </a:r>
            <a:r>
              <a:rPr lang="hr-HR" sz="1600" dirty="0" err="1">
                <a:latin typeface="Arial" charset="0"/>
                <a:cs typeface="Arial" charset="0"/>
              </a:rPr>
              <a:t>b</a:t>
            </a:r>
            <a:r>
              <a:rPr lang="hr-HR" sz="1600" dirty="0" err="1" smtClean="0">
                <a:latin typeface="Arial" charset="0"/>
                <a:cs typeface="Arial" charset="0"/>
              </a:rPr>
              <a:t>utcher</a:t>
            </a:r>
            <a:r>
              <a:rPr lang="hr-HR" sz="1600" dirty="0" smtClean="0">
                <a:latin typeface="Arial" charset="0"/>
                <a:cs typeface="Arial" charset="0"/>
              </a:rPr>
              <a:t>)</a:t>
            </a:r>
          </a:p>
          <a:p>
            <a:pPr lvl="1" algn="just"/>
            <a:r>
              <a:rPr lang="hr-HR" sz="1600" dirty="0" smtClean="0">
                <a:latin typeface="Arial" charset="0"/>
                <a:cs typeface="Arial" charset="0"/>
              </a:rPr>
              <a:t>IT (IT </a:t>
            </a:r>
            <a:r>
              <a:rPr lang="hr-HR" sz="1600" dirty="0" err="1">
                <a:latin typeface="Arial" charset="0"/>
                <a:cs typeface="Arial" charset="0"/>
              </a:rPr>
              <a:t>s</a:t>
            </a:r>
            <a:r>
              <a:rPr lang="hr-HR" sz="1600" dirty="0" err="1" smtClean="0">
                <a:latin typeface="Arial" charset="0"/>
                <a:cs typeface="Arial" charset="0"/>
              </a:rPr>
              <a:t>pecialist</a:t>
            </a:r>
            <a:r>
              <a:rPr lang="hr-HR" sz="1600" dirty="0" smtClean="0">
                <a:latin typeface="Arial" charset="0"/>
                <a:cs typeface="Arial" charset="0"/>
              </a:rPr>
              <a:t>, </a:t>
            </a:r>
            <a:r>
              <a:rPr lang="hr-HR" sz="1600" dirty="0" err="1">
                <a:latin typeface="Arial" charset="0"/>
                <a:cs typeface="Arial" charset="0"/>
              </a:rPr>
              <a:t>p</a:t>
            </a:r>
            <a:r>
              <a:rPr lang="hr-HR" sz="1600" dirty="0" err="1" smtClean="0">
                <a:latin typeface="Arial" charset="0"/>
                <a:cs typeface="Arial" charset="0"/>
              </a:rPr>
              <a:t>rogrammer</a:t>
            </a:r>
            <a:r>
              <a:rPr lang="hr-HR" sz="1600" dirty="0" smtClean="0">
                <a:latin typeface="Arial" charset="0"/>
                <a:cs typeface="Arial" charset="0"/>
              </a:rPr>
              <a:t>, software </a:t>
            </a:r>
            <a:r>
              <a:rPr lang="hr-HR" sz="1600" dirty="0" err="1" smtClean="0">
                <a:latin typeface="Arial" charset="0"/>
                <a:cs typeface="Arial" charset="0"/>
              </a:rPr>
              <a:t>engineer</a:t>
            </a:r>
            <a:r>
              <a:rPr lang="hr-HR" sz="1600" dirty="0" smtClean="0">
                <a:latin typeface="Arial" charset="0"/>
                <a:cs typeface="Arial" charset="0"/>
              </a:rPr>
              <a:t>, system </a:t>
            </a:r>
            <a:r>
              <a:rPr lang="hr-HR" sz="1600" dirty="0" err="1" smtClean="0">
                <a:latin typeface="Arial" charset="0"/>
                <a:cs typeface="Arial" charset="0"/>
              </a:rPr>
              <a:t>engineer</a:t>
            </a:r>
            <a:r>
              <a:rPr lang="hr-HR" sz="1600" dirty="0" smtClean="0">
                <a:latin typeface="Arial" charset="0"/>
                <a:cs typeface="Arial" charset="0"/>
              </a:rPr>
              <a:t>)</a:t>
            </a:r>
          </a:p>
          <a:p>
            <a:pPr lvl="1" algn="just">
              <a:buFontTx/>
              <a:buNone/>
            </a:pPr>
            <a:endParaRPr lang="hr-HR" sz="1600" dirty="0" smtClean="0">
              <a:latin typeface="Arial" charset="0"/>
              <a:cs typeface="Arial" charset="0"/>
            </a:endParaRPr>
          </a:p>
          <a:p>
            <a:pPr lvl="1" algn="just"/>
            <a:endParaRPr lang="hr-HR" sz="1600" dirty="0" smtClean="0">
              <a:latin typeface="Arial" charset="0"/>
              <a:cs typeface="Arial" charset="0"/>
            </a:endParaRPr>
          </a:p>
          <a:p>
            <a:pPr lvl="1" algn="just"/>
            <a:endParaRPr lang="hr-HR" sz="1600" dirty="0" smtClean="0">
              <a:latin typeface="Arial" charset="0"/>
              <a:cs typeface="Arial" charset="0"/>
            </a:endParaRPr>
          </a:p>
          <a:p>
            <a:pPr lvl="1" algn="just"/>
            <a:endParaRPr lang="en-GB" sz="1600" dirty="0" smtClean="0">
              <a:latin typeface="Arial" charset="0"/>
              <a:cs typeface="Arial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811213" y="914400"/>
            <a:ext cx="7046912" cy="49244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hr-HR" sz="2600" b="1" dirty="0" err="1" smtClean="0">
                <a:solidFill>
                  <a:srgbClr val="C00000"/>
                </a:solidFill>
              </a:rPr>
              <a:t>Shortages</a:t>
            </a:r>
            <a:r>
              <a:rPr lang="hr-HR" sz="2600" b="1" dirty="0" smtClean="0">
                <a:solidFill>
                  <a:srgbClr val="C00000"/>
                </a:solidFill>
              </a:rPr>
              <a:t> </a:t>
            </a:r>
            <a:r>
              <a:rPr lang="hr-HR" sz="2600" b="1" dirty="0" err="1">
                <a:solidFill>
                  <a:srgbClr val="C00000"/>
                </a:solidFill>
              </a:rPr>
              <a:t>in</a:t>
            </a:r>
            <a:r>
              <a:rPr lang="hr-HR" sz="2600" b="1" dirty="0">
                <a:solidFill>
                  <a:srgbClr val="C00000"/>
                </a:solidFill>
              </a:rPr>
              <a:t> </a:t>
            </a:r>
            <a:r>
              <a:rPr lang="hr-HR" sz="2600" b="1" dirty="0" err="1">
                <a:solidFill>
                  <a:srgbClr val="C00000"/>
                </a:solidFill>
              </a:rPr>
              <a:t>the</a:t>
            </a:r>
            <a:r>
              <a:rPr lang="hr-HR" sz="2600" b="1" dirty="0">
                <a:solidFill>
                  <a:srgbClr val="C00000"/>
                </a:solidFill>
              </a:rPr>
              <a:t> Croatian </a:t>
            </a:r>
            <a:r>
              <a:rPr lang="hr-HR" sz="2600" b="1" dirty="0" err="1">
                <a:solidFill>
                  <a:srgbClr val="C00000"/>
                </a:solidFill>
              </a:rPr>
              <a:t>labour</a:t>
            </a:r>
            <a:r>
              <a:rPr lang="hr-HR" sz="2600" b="1" dirty="0">
                <a:solidFill>
                  <a:srgbClr val="C00000"/>
                </a:solidFill>
              </a:rPr>
              <a:t> </a:t>
            </a:r>
            <a:r>
              <a:rPr lang="hr-HR" sz="2600" b="1" dirty="0" err="1">
                <a:solidFill>
                  <a:srgbClr val="C00000"/>
                </a:solidFill>
              </a:rPr>
              <a:t>market</a:t>
            </a:r>
            <a:endParaRPr lang="en-GB" sz="2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3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188" y="765175"/>
            <a:ext cx="7543800" cy="892175"/>
          </a:xfrm>
        </p:spPr>
        <p:txBody>
          <a:bodyPr/>
          <a:lstStyle/>
          <a:p>
            <a:pPr algn="ctr">
              <a:defRPr/>
            </a:pPr>
            <a:r>
              <a:rPr lang="en-GB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External migrations</a:t>
            </a:r>
            <a:br>
              <a:rPr lang="en-GB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GB" sz="2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able Placeholder 1"/>
          <p:cNvSpPr>
            <a:spLocks noGrp="1"/>
          </p:cNvSpPr>
          <p:nvPr>
            <p:ph type="tbl" idx="1"/>
          </p:nvPr>
        </p:nvSpPr>
        <p:spPr/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92" y="1981200"/>
            <a:ext cx="7529007" cy="416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1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1350" y="1557338"/>
            <a:ext cx="7993063" cy="5040312"/>
          </a:xfrm>
        </p:spPr>
        <p:txBody>
          <a:bodyPr/>
          <a:lstStyle/>
          <a:p>
            <a:pPr algn="just" eaLnBrk="1" hangingPunct="1">
              <a:buSzPct val="120000"/>
              <a:buFont typeface="Wingdings" panose="05000000000000000000" pitchFamily="2" charset="2"/>
              <a:buChar char="§"/>
              <a:defRPr/>
            </a:pPr>
            <a:r>
              <a:rPr lang="hr-HR" sz="2200" dirty="0" smtClean="0">
                <a:effectLst/>
              </a:rPr>
              <a:t>New </a:t>
            </a:r>
            <a:r>
              <a:rPr lang="hr-HR" sz="2200" dirty="0" err="1" smtClean="0">
                <a:effectLst/>
              </a:rPr>
              <a:t>services</a:t>
            </a:r>
            <a:r>
              <a:rPr lang="hr-HR" sz="2200" dirty="0" smtClean="0">
                <a:effectLst/>
              </a:rPr>
              <a:t> for </a:t>
            </a:r>
            <a:r>
              <a:rPr lang="hr-HR" sz="2200" dirty="0" err="1" smtClean="0">
                <a:effectLst/>
              </a:rPr>
              <a:t>long-term</a:t>
            </a:r>
            <a:r>
              <a:rPr lang="hr-HR" sz="2200" dirty="0" smtClean="0">
                <a:effectLst/>
              </a:rPr>
              <a:t> </a:t>
            </a:r>
            <a:r>
              <a:rPr lang="hr-HR" sz="2200" dirty="0" err="1" smtClean="0">
                <a:effectLst/>
              </a:rPr>
              <a:t>unemployed</a:t>
            </a:r>
            <a:endParaRPr lang="hr-HR" sz="2200" dirty="0" smtClean="0">
              <a:effectLst/>
            </a:endParaRPr>
          </a:p>
          <a:p>
            <a:pPr algn="just" eaLnBrk="1" hangingPunct="1">
              <a:buSzPct val="120000"/>
              <a:buFont typeface="Wingdings" panose="05000000000000000000" pitchFamily="2" charset="2"/>
              <a:buChar char="§"/>
              <a:defRPr/>
            </a:pPr>
            <a:endParaRPr lang="hr-HR" sz="2200" dirty="0" smtClean="0">
              <a:effectLst/>
            </a:endParaRPr>
          </a:p>
          <a:p>
            <a:pPr lvl="1" algn="just" eaLnBrk="1" hangingPunct="1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hr-HR" sz="1800" dirty="0" err="1">
                <a:effectLst/>
              </a:rPr>
              <a:t>S</a:t>
            </a:r>
            <a:r>
              <a:rPr lang="hr-HR" sz="1800" dirty="0" err="1" smtClean="0">
                <a:effectLst/>
              </a:rPr>
              <a:t>pecialized</a:t>
            </a:r>
            <a:r>
              <a:rPr lang="hr-HR" sz="1800" dirty="0" smtClean="0">
                <a:effectLst/>
              </a:rPr>
              <a:t> </a:t>
            </a:r>
            <a:r>
              <a:rPr lang="hr-HR" sz="1800" dirty="0" err="1" smtClean="0">
                <a:effectLst/>
              </a:rPr>
              <a:t>counsellors</a:t>
            </a:r>
            <a:r>
              <a:rPr lang="hr-HR" sz="1800" dirty="0" smtClean="0">
                <a:effectLst/>
              </a:rPr>
              <a:t> for LTU</a:t>
            </a:r>
          </a:p>
          <a:p>
            <a:pPr lvl="1" algn="just" eaLnBrk="1" hangingPunct="1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effectLst/>
              </a:rPr>
              <a:t>Motivation counselling and activation programmes</a:t>
            </a:r>
          </a:p>
          <a:p>
            <a:pPr lvl="1" algn="just" eaLnBrk="1" hangingPunct="1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effectLst/>
              </a:rPr>
              <a:t>Statistically Assisted Profiling (StAP)</a:t>
            </a:r>
          </a:p>
          <a:p>
            <a:pPr lvl="1" algn="just" eaLnBrk="1" hangingPunct="1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effectLst/>
              </a:rPr>
              <a:t>Lifelong career guidance services</a:t>
            </a:r>
          </a:p>
          <a:p>
            <a:pPr lvl="1" algn="just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effectLst/>
              </a:rPr>
              <a:t>New </a:t>
            </a:r>
            <a:r>
              <a:rPr lang="hr-HR" sz="1800" dirty="0">
                <a:solidFill>
                  <a:srgbClr val="000000"/>
                </a:solidFill>
                <a:effectLst/>
              </a:rPr>
              <a:t>ALMP </a:t>
            </a:r>
            <a:r>
              <a:rPr lang="hr-HR" sz="1800" dirty="0" err="1">
                <a:solidFill>
                  <a:srgbClr val="000000"/>
                </a:solidFill>
                <a:effectLst/>
              </a:rPr>
              <a:t>measures</a:t>
            </a:r>
            <a:r>
              <a:rPr lang="hr-HR" sz="1800" dirty="0">
                <a:solidFill>
                  <a:srgbClr val="000000"/>
                </a:solidFill>
                <a:effectLst/>
              </a:rPr>
              <a:t> for </a:t>
            </a:r>
            <a:r>
              <a:rPr lang="hr-HR" sz="1800" dirty="0" err="1">
                <a:solidFill>
                  <a:srgbClr val="000000"/>
                </a:solidFill>
                <a:effectLst/>
              </a:rPr>
              <a:t>vulnerable</a:t>
            </a:r>
            <a:r>
              <a:rPr lang="hr-HR" sz="1800" dirty="0">
                <a:solidFill>
                  <a:srgbClr val="000000"/>
                </a:solidFill>
                <a:effectLst/>
              </a:rPr>
              <a:t> </a:t>
            </a:r>
            <a:r>
              <a:rPr lang="hr-HR" sz="1800" dirty="0" err="1">
                <a:solidFill>
                  <a:srgbClr val="000000"/>
                </a:solidFill>
                <a:effectLst/>
              </a:rPr>
              <a:t>groups</a:t>
            </a:r>
            <a:r>
              <a:rPr lang="hr-HR" sz="1800" dirty="0">
                <a:solidFill>
                  <a:srgbClr val="000000"/>
                </a:solidFill>
                <a:effectLst/>
              </a:rPr>
              <a:t> (LTU</a:t>
            </a:r>
            <a:r>
              <a:rPr lang="hr-HR" sz="1800" dirty="0" smtClean="0">
                <a:solidFill>
                  <a:srgbClr val="000000"/>
                </a:solidFill>
                <a:effectLst/>
              </a:rPr>
              <a:t>)</a:t>
            </a:r>
          </a:p>
          <a:p>
            <a:pPr lvl="1" algn="just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hr-HR" sz="1800" dirty="0" err="1" smtClean="0">
                <a:solidFill>
                  <a:srgbClr val="000000"/>
                </a:solidFill>
                <a:effectLst/>
              </a:rPr>
              <a:t>Several</a:t>
            </a:r>
            <a:r>
              <a:rPr lang="hr-HR" sz="1800" dirty="0" smtClean="0">
                <a:solidFill>
                  <a:srgbClr val="000000"/>
                </a:solidFill>
                <a:effectLst/>
              </a:rPr>
              <a:t> </a:t>
            </a:r>
            <a:r>
              <a:rPr lang="pl-PL" sz="1800" dirty="0">
                <a:effectLst/>
              </a:rPr>
              <a:t>partnerships with schools, Social Welfare Centres and Local Partnerships for Employment</a:t>
            </a:r>
          </a:p>
          <a:p>
            <a:pPr lvl="1" algn="just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pl-PL" sz="1800" dirty="0">
              <a:solidFill>
                <a:srgbClr val="000000"/>
              </a:solidFill>
              <a:effectLst/>
            </a:endParaRPr>
          </a:p>
          <a:p>
            <a:pPr lvl="1" algn="just" eaLnBrk="1" hangingPunct="1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pl-PL" sz="1800" dirty="0" smtClean="0">
              <a:effectLst/>
            </a:endParaRPr>
          </a:p>
          <a:p>
            <a:pPr marL="457200" lvl="1" indent="0" algn="just" eaLnBrk="1" hangingPunct="1">
              <a:buClr>
                <a:srgbClr val="C00000"/>
              </a:buClr>
              <a:buSzPct val="100000"/>
              <a:buFontTx/>
              <a:buNone/>
              <a:defRPr/>
            </a:pPr>
            <a:endParaRPr lang="hr-HR" sz="1800" dirty="0" smtClean="0">
              <a:effectLst/>
            </a:endParaRPr>
          </a:p>
          <a:p>
            <a:pPr marL="0" indent="0" algn="just" eaLnBrk="1" hangingPunct="1">
              <a:buFontTx/>
              <a:buNone/>
              <a:defRPr/>
            </a:pPr>
            <a:endParaRPr lang="en-US" sz="1800" dirty="0">
              <a:effectLst/>
            </a:endParaRPr>
          </a:p>
          <a:p>
            <a:pPr marL="0" indent="0" algn="just" eaLnBrk="1" hangingPunct="1">
              <a:buFontTx/>
              <a:buNone/>
              <a:defRPr/>
            </a:pPr>
            <a:endParaRPr lang="hr-HR" sz="1800" dirty="0" smtClean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539750" y="692150"/>
            <a:ext cx="8075613" cy="720725"/>
          </a:xfrm>
        </p:spPr>
        <p:txBody>
          <a:bodyPr/>
          <a:lstStyle/>
          <a:p>
            <a:pPr>
              <a:defRPr/>
            </a:pPr>
            <a:r>
              <a:rPr sz="2400" b="1" dirty="0" smtClean="0"/>
              <a:t>      </a:t>
            </a:r>
            <a:r>
              <a:rPr sz="2600" b="1" dirty="0" err="1" smtClean="0"/>
              <a:t>Institutional</a:t>
            </a:r>
            <a:r>
              <a:rPr sz="2600" b="1" dirty="0" smtClean="0"/>
              <a:t> </a:t>
            </a:r>
            <a:r>
              <a:rPr sz="2600" b="1" dirty="0" err="1" smtClean="0"/>
              <a:t>structural</a:t>
            </a:r>
            <a:r>
              <a:rPr sz="2600" b="1" dirty="0" smtClean="0"/>
              <a:t> development </a:t>
            </a:r>
            <a:r>
              <a:rPr lang="hr-HR" sz="2600" b="1" dirty="0" smtClean="0"/>
              <a:t>–</a:t>
            </a:r>
            <a:r>
              <a:rPr sz="2600" b="1" dirty="0" smtClean="0"/>
              <a:t> </a:t>
            </a:r>
            <a:r>
              <a:rPr sz="2600" b="1" dirty="0" err="1" smtClean="0"/>
              <a:t>services</a:t>
            </a:r>
            <a:endParaRPr sz="2600" b="1" dirty="0"/>
          </a:p>
        </p:txBody>
      </p:sp>
    </p:spTree>
    <p:extLst>
      <p:ext uri="{BB962C8B-B14F-4D97-AF65-F5344CB8AC3E}">
        <p14:creationId xmlns:p14="http://schemas.microsoft.com/office/powerpoint/2010/main" val="72605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ZZ_Presentation1">
  <a:themeElements>
    <a:clrScheme name="Svjetlucanje 10">
      <a:dk1>
        <a:srgbClr val="000000"/>
      </a:dk1>
      <a:lt1>
        <a:srgbClr val="E8E8E8"/>
      </a:lt1>
      <a:dk2>
        <a:srgbClr val="000099"/>
      </a:dk2>
      <a:lt2>
        <a:srgbClr val="FFFFFF"/>
      </a:lt2>
      <a:accent1>
        <a:srgbClr val="BFDEE3"/>
      </a:accent1>
      <a:accent2>
        <a:srgbClr val="C0C0C0"/>
      </a:accent2>
      <a:accent3>
        <a:srgbClr val="F2F2F2"/>
      </a:accent3>
      <a:accent4>
        <a:srgbClr val="000000"/>
      </a:accent4>
      <a:accent5>
        <a:srgbClr val="DCECEF"/>
      </a:accent5>
      <a:accent6>
        <a:srgbClr val="AEAEAE"/>
      </a:accent6>
      <a:hlink>
        <a:srgbClr val="D1000E"/>
      </a:hlink>
      <a:folHlink>
        <a:srgbClr val="5E93C9"/>
      </a:folHlink>
    </a:clrScheme>
    <a:fontScheme name="Svjetlucanj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5000"/>
          <a:buFont typeface="Wingdings" pitchFamily="2" charset="2"/>
          <a:buChar char="n"/>
          <a:tabLst/>
          <a:defRPr kumimoji="0" lang="hr-HR" sz="2800" b="0" i="0" u="none" strike="noStrike" cap="none" normalizeH="0" baseline="0" smtClean="0">
            <a:ln>
              <a:noFill/>
            </a:ln>
            <a:solidFill>
              <a:srgbClr val="7C7F87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5000"/>
          <a:buFont typeface="Wingdings" pitchFamily="2" charset="2"/>
          <a:buChar char="n"/>
          <a:tabLst/>
          <a:defRPr kumimoji="0" lang="hr-HR" sz="2800" b="0" i="0" u="none" strike="noStrike" cap="none" normalizeH="0" baseline="0" smtClean="0">
            <a:ln>
              <a:noFill/>
            </a:ln>
            <a:solidFill>
              <a:srgbClr val="7C7F87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vjetlucanje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vjetlucanje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vjetlucanje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vjetlucanje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vjetlucanje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vjetlucanje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vjetlucanje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vjetlucanje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vjetlucanje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vjetlucanje 10">
        <a:dk1>
          <a:srgbClr val="000000"/>
        </a:dk1>
        <a:lt1>
          <a:srgbClr val="E8E8E8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F2F2F2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D1000E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vjetlucanje 11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7C7F87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0727A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vjetlucanje 12">
        <a:dk1>
          <a:srgbClr val="000000"/>
        </a:dk1>
        <a:lt1>
          <a:srgbClr val="FFFFFF"/>
        </a:lt1>
        <a:dk2>
          <a:srgbClr val="000000"/>
        </a:dk2>
        <a:lt2>
          <a:srgbClr val="BCBCBC"/>
        </a:lt2>
        <a:accent1>
          <a:srgbClr val="9999FF"/>
        </a:accent1>
        <a:accent2>
          <a:srgbClr val="D1000E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BD000C"/>
        </a:accent6>
        <a:hlink>
          <a:srgbClr val="666699"/>
        </a:hlink>
        <a:folHlink>
          <a:srgbClr val="7C7F8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5596</TotalTime>
  <Words>1280</Words>
  <Application>Microsoft Office PowerPoint</Application>
  <PresentationFormat>On-screen Show (4:3)</PresentationFormat>
  <Paragraphs>242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Bookman Old Style</vt:lpstr>
      <vt:lpstr>Calibri</vt:lpstr>
      <vt:lpstr>Tahoma</vt:lpstr>
      <vt:lpstr>Webdings</vt:lpstr>
      <vt:lpstr>Wingdings</vt:lpstr>
      <vt:lpstr>HZZ_Presentation1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External migrations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Aleksandra Štengl</dc:creator>
  <cp:lastModifiedBy>Vilma Mostahinić</cp:lastModifiedBy>
  <cp:revision>664</cp:revision>
  <cp:lastPrinted>2017-11-02T12:10:08Z</cp:lastPrinted>
  <dcterms:created xsi:type="dcterms:W3CDTF">2013-11-22T14:33:26Z</dcterms:created>
  <dcterms:modified xsi:type="dcterms:W3CDTF">2017-11-06T14:19:15Z</dcterms:modified>
</cp:coreProperties>
</file>