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4"/>
  </p:notesMasterIdLst>
  <p:sldIdLst>
    <p:sldId id="271" r:id="rId2"/>
    <p:sldId id="292" r:id="rId3"/>
    <p:sldId id="273" r:id="rId4"/>
    <p:sldId id="257" r:id="rId5"/>
    <p:sldId id="308" r:id="rId6"/>
    <p:sldId id="309" r:id="rId7"/>
    <p:sldId id="310" r:id="rId8"/>
    <p:sldId id="298" r:id="rId9"/>
    <p:sldId id="256" r:id="rId10"/>
    <p:sldId id="294" r:id="rId11"/>
    <p:sldId id="306" r:id="rId12"/>
    <p:sldId id="307" r:id="rId13"/>
    <p:sldId id="311" r:id="rId14"/>
    <p:sldId id="312" r:id="rId15"/>
    <p:sldId id="313" r:id="rId16"/>
    <p:sldId id="314" r:id="rId17"/>
    <p:sldId id="315" r:id="rId18"/>
    <p:sldId id="304" r:id="rId19"/>
    <p:sldId id="293" r:id="rId20"/>
    <p:sldId id="316" r:id="rId21"/>
    <p:sldId id="305" r:id="rId22"/>
    <p:sldId id="272" r:id="rId2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3CCD9-1888-4952-BBEA-A6C4BC39B98A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21823"/>
            <a:ext cx="5618480" cy="41890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4AAC4-FBF9-4A0E-A9A4-CA69CD485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4AAC4-FBF9-4A0E-A9A4-CA69CD48518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50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8DE5-7E6A-4E86-B100-659ADEBB2819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5C631-EB98-46CC-9867-3AB40F6995A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new1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vlatko.popovski@avrm.gov.m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652" y="2976804"/>
            <a:ext cx="8928992" cy="64807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StobiSans Regular" panose="02000503030000020004" pitchFamily="50" charset="0"/>
              </a:rPr>
              <a:t>INTEGRATION OF THE LONG-TERM UNEMPLOYED</a:t>
            </a:r>
            <a:endParaRPr lang="en-GB" sz="2400" b="1" dirty="0">
              <a:solidFill>
                <a:schemeClr val="tx1"/>
              </a:solidFill>
              <a:latin typeface="StobiSans Regular" panose="02000503030000020004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5440932"/>
            <a:ext cx="4824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tobiSans Regular" panose="02000503030000020004" pitchFamily="50" charset="0"/>
              </a:rPr>
              <a:t>Budapest, 8</a:t>
            </a:r>
            <a:r>
              <a:rPr lang="en-US" sz="1600" b="1" baseline="30000" dirty="0" smtClean="0">
                <a:latin typeface="StobiSans Regular" panose="02000503030000020004" pitchFamily="50" charset="0"/>
              </a:rPr>
              <a:t>th</a:t>
            </a:r>
            <a:r>
              <a:rPr lang="en-US" sz="1600" b="1" dirty="0" smtClean="0">
                <a:latin typeface="StobiSans Regular" panose="02000503030000020004" pitchFamily="50" charset="0"/>
              </a:rPr>
              <a:t> November 2017</a:t>
            </a:r>
            <a:endParaRPr lang="en-GB" sz="1600" b="1" dirty="0">
              <a:latin typeface="StobiSans Regular" panose="02000503030000020004" pitchFamily="50" charset="0"/>
            </a:endParaRPr>
          </a:p>
        </p:txBody>
      </p:sp>
      <p:pic>
        <p:nvPicPr>
          <p:cNvPr id="4" name="Picture 9" descr="Logo samo sli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zname Mak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87297" y="908720"/>
            <a:ext cx="8928992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tobiSans Regular" panose="02000503030000020004" pitchFamily="50" charset="0"/>
              </a:rPr>
              <a:t>Employment Service Agency 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  <a:latin typeface="StobiSans Regular" panose="02000503030000020004" pitchFamily="50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tobiSans Regular" panose="02000503030000020004" pitchFamily="50" charset="0"/>
              </a:rPr>
              <a:t>of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tobiSans Regular" panose="02000503030000020004" pitchFamily="50" charset="0"/>
              </a:rPr>
              <a:t>the Republic of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tobiSans Regular" panose="02000503030000020004" pitchFamily="50" charset="0"/>
              </a:rPr>
              <a:t>Macedonia</a:t>
            </a:r>
          </a:p>
          <a:p>
            <a:endParaRPr lang="en-GB" sz="2400" b="1" dirty="0">
              <a:solidFill>
                <a:schemeClr val="accent6">
                  <a:lumMod val="75000"/>
                </a:schemeClr>
              </a:solidFill>
              <a:latin typeface="StobiSans Regular" panose="02000503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09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764703"/>
            <a:ext cx="8712968" cy="5400601"/>
          </a:xfrm>
          <a:prstGeom prst="rect">
            <a:avLst/>
          </a:prstGeom>
        </p:spPr>
      </p:pic>
      <p:pic>
        <p:nvPicPr>
          <p:cNvPr id="3" name="Picture 2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Logo samo slik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7625" y="-2282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4367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 txBox="1">
            <a:spLocks/>
          </p:cNvSpPr>
          <p:nvPr/>
        </p:nvSpPr>
        <p:spPr>
          <a:xfrm>
            <a:off x="0" y="1066800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4763">
              <a:spcBef>
                <a:spcPct val="20000"/>
              </a:spcBef>
            </a:pPr>
            <a:endParaRPr lang="en-US" sz="2000" b="1" dirty="0" smtClean="0">
              <a:latin typeface="StobiSans Regular" panose="02000503030000020004" pitchFamily="50" charset="0"/>
            </a:endParaRPr>
          </a:p>
          <a:p>
            <a:pPr marL="342900" lvl="0" indent="4763">
              <a:spcBef>
                <a:spcPct val="20000"/>
              </a:spcBef>
            </a:pPr>
            <a:r>
              <a:rPr lang="en-US" sz="2000" b="1" dirty="0" smtClean="0">
                <a:latin typeface="StobiSans Regular" panose="02000503030000020004" pitchFamily="50" charset="0"/>
              </a:rPr>
              <a:t>Profiling the Unemployed and Individual Employment Plans</a:t>
            </a:r>
          </a:p>
          <a:p>
            <a:pPr marL="342900" lvl="0" indent="4763">
              <a:spcBef>
                <a:spcPct val="20000"/>
              </a:spcBef>
            </a:pPr>
            <a:endParaRPr lang="en-US" sz="2000" dirty="0" smtClean="0">
              <a:latin typeface="StobiSans Regular" panose="02000503030000020004" pitchFamily="50" charset="0"/>
            </a:endParaRPr>
          </a:p>
          <a:p>
            <a:pPr marL="342900" indent="4763">
              <a:spcBef>
                <a:spcPct val="20000"/>
              </a:spcBef>
            </a:pPr>
            <a:endParaRPr lang="en-US" dirty="0">
              <a:latin typeface="StobiSans Regular" panose="02000503030000020004" pitchFamily="50" charset="0"/>
            </a:endParaRPr>
          </a:p>
          <a:p>
            <a:pPr marL="342900" indent="4763">
              <a:spcBef>
                <a:spcPct val="20000"/>
              </a:spcBef>
            </a:pPr>
            <a:r>
              <a:rPr lang="en-US" dirty="0" smtClean="0">
                <a:latin typeface="StobiSans Regular" panose="02000503030000020004" pitchFamily="50" charset="0"/>
              </a:rPr>
              <a:t>Employability checklist is included - </a:t>
            </a:r>
            <a:r>
              <a:rPr lang="en-US" dirty="0">
                <a:latin typeface="StobiSans Regular" panose="02000503030000020004" pitchFamily="50" charset="0"/>
              </a:rPr>
              <a:t>tool for improvement of the design of an Individual Employment Plan.  </a:t>
            </a:r>
            <a:endParaRPr lang="en-US" dirty="0" smtClean="0">
              <a:latin typeface="StobiSans Regular" panose="02000503030000020004" pitchFamily="50" charset="0"/>
            </a:endParaRPr>
          </a:p>
          <a:p>
            <a:pPr marL="342900" indent="4763">
              <a:spcBef>
                <a:spcPct val="20000"/>
              </a:spcBef>
            </a:pPr>
            <a:endParaRPr lang="en-US" dirty="0">
              <a:latin typeface="StobiSans Regular" panose="02000503030000020004" pitchFamily="50" charset="0"/>
            </a:endParaRPr>
          </a:p>
          <a:p>
            <a:pPr marL="342900" indent="4763">
              <a:spcBef>
                <a:spcPct val="20000"/>
              </a:spcBef>
            </a:pPr>
            <a:r>
              <a:rPr lang="en-US" dirty="0" smtClean="0">
                <a:latin typeface="StobiSans Regular" panose="02000503030000020004" pitchFamily="50" charset="0"/>
              </a:rPr>
              <a:t>ESARM’s officer collects </a:t>
            </a:r>
            <a:r>
              <a:rPr lang="en-US" dirty="0">
                <a:latin typeface="StobiSans Regular" panose="02000503030000020004" pitchFamily="50" charset="0"/>
              </a:rPr>
              <a:t>all personal information about the individual and </a:t>
            </a:r>
            <a:r>
              <a:rPr lang="en-US" dirty="0" smtClean="0">
                <a:latin typeface="StobiSans Regular" panose="02000503030000020004" pitchFamily="50" charset="0"/>
              </a:rPr>
              <a:t>classifies her/him </a:t>
            </a:r>
            <a:r>
              <a:rPr lang="en-US" dirty="0">
                <a:latin typeface="StobiSans Regular" panose="02000503030000020004" pitchFamily="50" charset="0"/>
              </a:rPr>
              <a:t>in one of the three profiles </a:t>
            </a:r>
            <a:r>
              <a:rPr lang="en-US" dirty="0" smtClean="0">
                <a:latin typeface="StobiSans Regular" panose="02000503030000020004" pitchFamily="50" charset="0"/>
              </a:rPr>
              <a:t>as </a:t>
            </a:r>
            <a:r>
              <a:rPr lang="en-US" dirty="0">
                <a:latin typeface="StobiSans Regular" panose="02000503030000020004" pitchFamily="50" charset="0"/>
              </a:rPr>
              <a:t>directly employable, moderate obstacles, significant obstacles.</a:t>
            </a:r>
          </a:p>
          <a:p>
            <a:pPr marL="342900" indent="4763">
              <a:spcBef>
                <a:spcPct val="20000"/>
              </a:spcBef>
            </a:pPr>
            <a:endParaRPr lang="en-US" dirty="0">
              <a:latin typeface="StobiSans Regular" panose="02000503030000020004" pitchFamily="50" charset="0"/>
            </a:endParaRPr>
          </a:p>
          <a:p>
            <a:pPr marL="342900" lvl="0" indent="4763">
              <a:spcBef>
                <a:spcPct val="20000"/>
              </a:spcBef>
            </a:pPr>
            <a:endParaRPr lang="en-US" sz="2000" dirty="0" smtClean="0">
              <a:latin typeface="StobiSans Regular" panose="02000503030000020004" pitchFamily="50" charset="0"/>
            </a:endParaRPr>
          </a:p>
          <a:p>
            <a:pPr marL="342900" lvl="0">
              <a:spcBef>
                <a:spcPct val="20000"/>
              </a:spcBef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tobiSans Regular" panose="02000503030000020004" pitchFamily="50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0" y="3048000"/>
            <a:ext cx="9144000" cy="609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4763">
              <a:spcBef>
                <a:spcPct val="20000"/>
              </a:spcBef>
            </a:pPr>
            <a:endParaRPr lang="en-US" sz="2000" dirty="0" smtClean="0"/>
          </a:p>
          <a:p>
            <a:pPr marL="342900" lvl="0" indent="4763">
              <a:spcBef>
                <a:spcPct val="20000"/>
              </a:spcBef>
            </a:pPr>
            <a:r>
              <a:rPr lang="en-US" sz="2000" dirty="0" smtClean="0"/>
              <a:t>    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 descr="zname Mak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133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Logo samo sli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58839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 txBox="1">
            <a:spLocks/>
          </p:cNvSpPr>
          <p:nvPr/>
        </p:nvSpPr>
        <p:spPr>
          <a:xfrm>
            <a:off x="323528" y="1268760"/>
            <a:ext cx="8496944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4763">
              <a:spcBef>
                <a:spcPct val="20000"/>
              </a:spcBef>
            </a:pPr>
            <a:r>
              <a:rPr lang="en-US" sz="2000" b="1" dirty="0" smtClean="0">
                <a:latin typeface="StobiSans Regular" panose="02000503030000020004" pitchFamily="50" charset="0"/>
              </a:rPr>
              <a:t>Profiling the Unemployed and Individual Employment Plans</a:t>
            </a:r>
          </a:p>
          <a:p>
            <a:pPr marL="342900" lvl="0" indent="4763">
              <a:spcBef>
                <a:spcPct val="20000"/>
              </a:spcBef>
            </a:pPr>
            <a:endParaRPr lang="en-US" sz="2000" dirty="0" smtClean="0">
              <a:latin typeface="StobiSans Regular" panose="02000503030000020004" pitchFamily="50" charset="0"/>
            </a:endParaRPr>
          </a:p>
          <a:p>
            <a:pPr marL="342900" indent="4763">
              <a:spcBef>
                <a:spcPct val="20000"/>
              </a:spcBef>
            </a:pPr>
            <a:r>
              <a:rPr lang="en-US" dirty="0" smtClean="0">
                <a:latin typeface="StobiSans Regular" panose="02000503030000020004" pitchFamily="50" charset="0"/>
              </a:rPr>
              <a:t>Individual </a:t>
            </a:r>
            <a:r>
              <a:rPr lang="en-US" dirty="0">
                <a:latin typeface="StobiSans Regular" panose="02000503030000020004" pitchFamily="50" charset="0"/>
              </a:rPr>
              <a:t>Employment Plan is designed for each person who is registered in ESARM as an unemployed person – Active Job-Seeker, within 30 days. </a:t>
            </a:r>
          </a:p>
          <a:p>
            <a:pPr marL="342900" indent="4763">
              <a:spcBef>
                <a:spcPct val="20000"/>
              </a:spcBef>
            </a:pPr>
            <a:endParaRPr lang="en-US" dirty="0">
              <a:latin typeface="StobiSans Regular" panose="02000503030000020004" pitchFamily="50" charset="0"/>
            </a:endParaRPr>
          </a:p>
          <a:p>
            <a:pPr marL="342900" indent="4763">
              <a:spcBef>
                <a:spcPct val="20000"/>
              </a:spcBef>
            </a:pPr>
            <a:r>
              <a:rPr lang="en-US" dirty="0">
                <a:latin typeface="StobiSans Regular" panose="02000503030000020004" pitchFamily="50" charset="0"/>
              </a:rPr>
              <a:t>IPV is valid for a period of 6 months (if the person does not find a job within this period, the Individual Employment Plan is reviewed and modified).</a:t>
            </a:r>
          </a:p>
          <a:p>
            <a:pPr marL="342900" lvl="0" indent="4763">
              <a:spcBef>
                <a:spcPct val="20000"/>
              </a:spcBef>
            </a:pPr>
            <a:endParaRPr lang="en-US" dirty="0" smtClean="0">
              <a:latin typeface="StobiSans Regular" panose="02000503030000020004" pitchFamily="50" charset="0"/>
            </a:endParaRPr>
          </a:p>
          <a:p>
            <a:r>
              <a:rPr lang="en-US" dirty="0">
                <a:latin typeface="StobiSans Regular" panose="02000503030000020004" pitchFamily="50" charset="0"/>
              </a:rPr>
              <a:t>Individual Employment Plan (IEP version 1 </a:t>
            </a:r>
            <a:r>
              <a:rPr lang="en-US" dirty="0" smtClean="0">
                <a:latin typeface="StobiSans Regular" panose="02000503030000020004" pitchFamily="50" charset="0"/>
              </a:rPr>
              <a:t>) - for </a:t>
            </a:r>
            <a:r>
              <a:rPr lang="en-US" dirty="0">
                <a:latin typeface="StobiSans Regular" panose="02000503030000020004" pitchFamily="50" charset="0"/>
              </a:rPr>
              <a:t>unemployed </a:t>
            </a:r>
            <a:r>
              <a:rPr lang="en-US" dirty="0" smtClean="0">
                <a:latin typeface="StobiSans Regular" panose="02000503030000020004" pitchFamily="50" charset="0"/>
              </a:rPr>
              <a:t>people </a:t>
            </a:r>
            <a:r>
              <a:rPr lang="en-US" dirty="0">
                <a:latin typeface="StobiSans Regular" panose="02000503030000020004" pitchFamily="50" charset="0"/>
              </a:rPr>
              <a:t>classified as directly employable or with moderate obstacles during </a:t>
            </a:r>
            <a:r>
              <a:rPr lang="en-US" dirty="0" smtClean="0">
                <a:latin typeface="StobiSans Regular" panose="02000503030000020004" pitchFamily="50" charset="0"/>
              </a:rPr>
              <a:t>employment</a:t>
            </a:r>
          </a:p>
          <a:p>
            <a:endParaRPr lang="en-US" dirty="0">
              <a:latin typeface="StobiSans Regular" panose="02000503030000020004" pitchFamily="50" charset="0"/>
            </a:endParaRPr>
          </a:p>
          <a:p>
            <a:r>
              <a:rPr lang="en-US" dirty="0">
                <a:latin typeface="StobiSans Regular" panose="02000503030000020004" pitchFamily="50" charset="0"/>
              </a:rPr>
              <a:t>Individual Employment </a:t>
            </a:r>
            <a:r>
              <a:rPr lang="en-US" dirty="0" smtClean="0">
                <a:latin typeface="StobiSans Regular" panose="02000503030000020004" pitchFamily="50" charset="0"/>
              </a:rPr>
              <a:t>Plan (IEP </a:t>
            </a:r>
            <a:r>
              <a:rPr lang="en-US" dirty="0">
                <a:latin typeface="StobiSans Regular" panose="02000503030000020004" pitchFamily="50" charset="0"/>
              </a:rPr>
              <a:t>version </a:t>
            </a:r>
            <a:r>
              <a:rPr lang="en-US" dirty="0" smtClean="0">
                <a:latin typeface="StobiSans Regular" panose="02000503030000020004" pitchFamily="50" charset="0"/>
              </a:rPr>
              <a:t>2) – for unemployed people who faces </a:t>
            </a:r>
            <a:r>
              <a:rPr lang="en-US" dirty="0">
                <a:latin typeface="StobiSans Regular" panose="02000503030000020004" pitchFamily="50" charset="0"/>
              </a:rPr>
              <a:t>significant obstacles during employment, the first session is completed by entering the information about the individual and scheduling a second (longer) meeting for formulation of an Individual Strategy for </a:t>
            </a:r>
            <a:r>
              <a:rPr lang="en-US" dirty="0" smtClean="0">
                <a:latin typeface="StobiSans Regular" panose="02000503030000020004" pitchFamily="50" charset="0"/>
              </a:rPr>
              <a:t>Employment</a:t>
            </a:r>
          </a:p>
          <a:p>
            <a:endParaRPr lang="en-US" dirty="0">
              <a:latin typeface="StobiSans Regular" panose="02000503030000020004" pitchFamily="50" charset="0"/>
            </a:endParaRPr>
          </a:p>
          <a:p>
            <a:endParaRPr lang="en-US" dirty="0">
              <a:latin typeface="StobiSans Regular" panose="02000503030000020004" pitchFamily="50" charset="0"/>
            </a:endParaRPr>
          </a:p>
          <a:p>
            <a:pPr marL="342900" lvl="0" indent="4763">
              <a:spcBef>
                <a:spcPct val="20000"/>
              </a:spcBef>
            </a:pPr>
            <a:endParaRPr lang="en-US" sz="2000" dirty="0" smtClean="0">
              <a:latin typeface="StobiSans Regular" panose="02000503030000020004" pitchFamily="50" charset="0"/>
            </a:endParaRPr>
          </a:p>
          <a:p>
            <a:pPr marL="342900" lvl="0">
              <a:spcBef>
                <a:spcPct val="20000"/>
              </a:spcBef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tobiSans Regular" panose="02000503030000020004" pitchFamily="50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0" y="3048000"/>
            <a:ext cx="9144000" cy="609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4763">
              <a:spcBef>
                <a:spcPct val="20000"/>
              </a:spcBef>
            </a:pPr>
            <a:endParaRPr lang="en-US" sz="2000" dirty="0" smtClean="0"/>
          </a:p>
          <a:p>
            <a:pPr marL="342900" lvl="0" indent="4763">
              <a:spcBef>
                <a:spcPct val="20000"/>
              </a:spcBef>
            </a:pPr>
            <a:r>
              <a:rPr lang="en-US" sz="2000" dirty="0" smtClean="0"/>
              <a:t>    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 descr="zname Mak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133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Logo samo sli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0474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3345" y="1343055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mbria" pitchFamily="18" charset="0"/>
              </a:rPr>
              <a:t>Employment services for the unemployed</a:t>
            </a:r>
            <a:endParaRPr lang="en-GB" sz="2000" b="1" dirty="0">
              <a:latin typeface="Cambria" pitchFamily="18" charset="0"/>
            </a:endParaRPr>
          </a:p>
        </p:txBody>
      </p:sp>
      <p:pic>
        <p:nvPicPr>
          <p:cNvPr id="4" name="Picture 3" descr="Logo samo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666" y="-2309"/>
            <a:ext cx="14763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9120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2000250"/>
            <a:ext cx="84605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mk-MK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Informing</a:t>
            </a:r>
            <a:endParaRPr lang="mk-MK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mk-MK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Counseling</a:t>
            </a:r>
            <a:r>
              <a:rPr lang="mk-MK" dirty="0" smtClean="0">
                <a:latin typeface="Cambria" pitchFamily="18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mk-MK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Guidance</a:t>
            </a:r>
            <a:endParaRPr lang="mk-MK" dirty="0" smtClean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mk-MK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Job search skills</a:t>
            </a:r>
            <a:endParaRPr lang="mk-MK" dirty="0" smtClean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mk-MK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Mediation in employment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490" y="4086255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mbria" pitchFamily="18" charset="0"/>
              </a:rPr>
              <a:t>Forms of working with the unemployed</a:t>
            </a:r>
            <a:endParaRPr lang="en-GB" sz="2000" b="1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648200"/>
            <a:ext cx="8460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mk-MK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Individual approach</a:t>
            </a:r>
            <a:endParaRPr lang="mk-MK" dirty="0" smtClean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mk-MK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Group work</a:t>
            </a:r>
            <a:endParaRPr lang="mk-MK" dirty="0">
              <a:latin typeface="Cambria" pitchFamily="18" charset="0"/>
            </a:endParaRPr>
          </a:p>
          <a:p>
            <a:endParaRPr lang="mk-MK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03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490" y="1324185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mbria" pitchFamily="18" charset="0"/>
              </a:rPr>
              <a:t>S</a:t>
            </a:r>
            <a:r>
              <a:rPr lang="en-US" sz="2400" b="1" dirty="0" smtClean="0">
                <a:latin typeface="Cambria" pitchFamily="18" charset="0"/>
              </a:rPr>
              <a:t>ervices</a:t>
            </a:r>
            <a:r>
              <a:rPr lang="en-US" sz="2000" b="1" dirty="0" smtClean="0">
                <a:latin typeface="Cambria" pitchFamily="18" charset="0"/>
              </a:rPr>
              <a:t>:</a:t>
            </a:r>
            <a:endParaRPr lang="en-GB" sz="2000" b="1" dirty="0">
              <a:latin typeface="Cambria" pitchFamily="18" charset="0"/>
            </a:endParaRPr>
          </a:p>
        </p:txBody>
      </p:sp>
      <p:pic>
        <p:nvPicPr>
          <p:cNvPr id="4" name="Picture 3" descr="Logo samo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0"/>
            <a:ext cx="14763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83096" y="1781325"/>
            <a:ext cx="75941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mk-MK" b="1" dirty="0" smtClean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b="1" dirty="0" smtClean="0">
                <a:latin typeface="Cambria" pitchFamily="18" charset="0"/>
              </a:rPr>
              <a:t>Job search assistance</a:t>
            </a:r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Goal</a:t>
            </a:r>
            <a:r>
              <a:rPr lang="mk-MK" dirty="0" smtClean="0">
                <a:latin typeface="Cambria" pitchFamily="18" charset="0"/>
              </a:rPr>
              <a:t>: </a:t>
            </a:r>
            <a:r>
              <a:rPr lang="en-US" dirty="0" smtClean="0">
                <a:latin typeface="Cambria" pitchFamily="18" charset="0"/>
              </a:rPr>
              <a:t>to gain job search skills for the unemployed</a:t>
            </a:r>
          </a:p>
          <a:p>
            <a:pPr algn="just"/>
            <a:endParaRPr lang="mk-MK" dirty="0" smtClean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"/>
            </a:pPr>
            <a:r>
              <a:rPr lang="en-US" dirty="0" smtClean="0">
                <a:latin typeface="Cambria" pitchFamily="18" charset="0"/>
              </a:rPr>
              <a:t>Activities</a:t>
            </a:r>
            <a:r>
              <a:rPr lang="mk-MK" dirty="0" smtClean="0">
                <a:latin typeface="Cambria" pitchFamily="18" charset="0"/>
              </a:rPr>
              <a:t>: </a:t>
            </a:r>
            <a:r>
              <a:rPr lang="en-US" dirty="0" smtClean="0">
                <a:latin typeface="Cambria" pitchFamily="18" charset="0"/>
              </a:rPr>
              <a:t>information about the </a:t>
            </a:r>
            <a:r>
              <a:rPr lang="en-US" dirty="0" err="1" smtClean="0">
                <a:latin typeface="Cambria" pitchFamily="18" charset="0"/>
              </a:rPr>
              <a:t>labour</a:t>
            </a:r>
            <a:r>
              <a:rPr lang="en-US" dirty="0" smtClean="0">
                <a:latin typeface="Cambria" pitchFamily="18" charset="0"/>
              </a:rPr>
              <a:t> market (demanded occupations, free job vacancies, job conditions </a:t>
            </a:r>
            <a:r>
              <a:rPr lang="en-US" dirty="0" err="1" smtClean="0">
                <a:latin typeface="Cambria" pitchFamily="18" charset="0"/>
              </a:rPr>
              <a:t>etc</a:t>
            </a:r>
            <a:r>
              <a:rPr lang="en-US" dirty="0" smtClean="0">
                <a:latin typeface="Cambria" pitchFamily="18" charset="0"/>
              </a:rPr>
              <a:t>), assistance in writing CVs, employment counseling, Individual employment plan</a:t>
            </a:r>
          </a:p>
          <a:p>
            <a:pPr algn="just"/>
            <a:endParaRPr lang="en-US" dirty="0" smtClean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"/>
            </a:pPr>
            <a:r>
              <a:rPr lang="en-US" dirty="0" smtClean="0">
                <a:latin typeface="Cambria" pitchFamily="18" charset="0"/>
              </a:rPr>
              <a:t>Individual and group work</a:t>
            </a:r>
            <a:endParaRPr lang="mk-MK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39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amo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0"/>
            <a:ext cx="14763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85799" y="1371600"/>
            <a:ext cx="75941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mk-MK" b="1" dirty="0" smtClean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b="1" dirty="0" smtClean="0">
                <a:latin typeface="Cambria" pitchFamily="18" charset="0"/>
              </a:rPr>
              <a:t>Motivation trainings</a:t>
            </a:r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Goal: To enhance the motivation and self-confidence of the unemployed for active job search and counseling for utilization of the employment services and active programs and measures provided by ESA</a:t>
            </a:r>
          </a:p>
          <a:p>
            <a:pPr marL="285750" indent="-285750" algn="just">
              <a:buFont typeface="Symbol" pitchFamily="18" charset="2"/>
              <a:buChar char="-"/>
            </a:pPr>
            <a:endParaRPr lang="en-US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Activities: Counseling of the unemployed for job – search technics </a:t>
            </a:r>
            <a:endParaRPr lang="mk-MK" dirty="0" smtClean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endParaRPr lang="en-US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Individual and group sessions</a:t>
            </a:r>
            <a:endParaRPr lang="mk-MK" dirty="0" smtClean="0">
              <a:latin typeface="Cambria" pitchFamily="18" charset="0"/>
            </a:endParaRPr>
          </a:p>
          <a:p>
            <a:pPr algn="just"/>
            <a:endParaRPr lang="mk-MK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26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amo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0"/>
            <a:ext cx="14763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19200" y="1600200"/>
            <a:ext cx="662940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en-US" sz="2000" b="1" dirty="0" smtClean="0">
                <a:latin typeface="Cambria" pitchFamily="18" charset="0"/>
              </a:rPr>
              <a:t>Mediation in employment</a:t>
            </a:r>
            <a:endParaRPr lang="mk-MK" sz="2000" b="1" dirty="0" smtClean="0">
              <a:latin typeface="Cambria" pitchFamily="18" charset="0"/>
            </a:endParaRPr>
          </a:p>
          <a:p>
            <a:pPr algn="just"/>
            <a:endParaRPr lang="mk-MK" sz="2000" b="1" dirty="0" smtClean="0">
              <a:latin typeface="Cambria" pitchFamily="18" charset="0"/>
            </a:endParaRPr>
          </a:p>
          <a:p>
            <a:pPr algn="just"/>
            <a:endParaRPr lang="mk-MK" sz="2000" b="1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Goal: To simplify matching between supply and demand of the workforce</a:t>
            </a:r>
          </a:p>
          <a:p>
            <a:pPr marL="285750" indent="-285750" algn="just">
              <a:buFont typeface="Symbol" pitchFamily="18" charset="2"/>
              <a:buChar char="-"/>
            </a:pPr>
            <a:endParaRPr lang="en-US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Group informative meetings (information about the employer, job position, conditions of work, salary </a:t>
            </a:r>
            <a:r>
              <a:rPr lang="en-US" dirty="0" err="1" smtClean="0">
                <a:latin typeface="Cambria" pitchFamily="18" charset="0"/>
              </a:rPr>
              <a:t>etc</a:t>
            </a:r>
            <a:r>
              <a:rPr lang="en-US" dirty="0" smtClean="0">
                <a:latin typeface="Cambria" pitchFamily="18" charset="0"/>
              </a:rPr>
              <a:t>)</a:t>
            </a:r>
            <a:endParaRPr lang="mk-MK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48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amo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666" y="-2309"/>
            <a:ext cx="14763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9120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38199" y="1447800"/>
            <a:ext cx="759410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mk-MK" b="1" dirty="0" smtClean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b="1" dirty="0" smtClean="0">
                <a:latin typeface="Cambria" pitchFamily="18" charset="0"/>
              </a:rPr>
              <a:t>Work Preparedness </a:t>
            </a:r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Goal: Young unemployed people to gain knowledge and develop skills demanded on the </a:t>
            </a:r>
            <a:r>
              <a:rPr lang="en-US" dirty="0" err="1" smtClean="0">
                <a:latin typeface="Cambria" pitchFamily="18" charset="0"/>
              </a:rPr>
              <a:t>labour</a:t>
            </a:r>
            <a:r>
              <a:rPr lang="en-US" dirty="0" smtClean="0">
                <a:latin typeface="Cambria" pitchFamily="18" charset="0"/>
              </a:rPr>
              <a:t> market as work preparedness</a:t>
            </a:r>
            <a:endParaRPr lang="mk-MK" dirty="0" smtClean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endParaRPr lang="mk-MK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Activities: Training for job-search skills, personal development, communicational skills, appropriate behavior on the job </a:t>
            </a:r>
            <a:r>
              <a:rPr lang="en-US" dirty="0" err="1" smtClean="0">
                <a:latin typeface="Cambria" pitchFamily="18" charset="0"/>
              </a:rPr>
              <a:t>etc</a:t>
            </a:r>
            <a:r>
              <a:rPr lang="mk-MK" dirty="0" smtClean="0">
                <a:latin typeface="Cambria" pitchFamily="18" charset="0"/>
              </a:rPr>
              <a:t> </a:t>
            </a:r>
          </a:p>
          <a:p>
            <a:pPr marL="285750" indent="-285750" algn="just">
              <a:buFont typeface="Symbol" pitchFamily="18" charset="2"/>
              <a:buChar char="-"/>
            </a:pPr>
            <a:endParaRPr lang="mk-MK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Workshops with training and counseling</a:t>
            </a:r>
            <a:r>
              <a:rPr lang="mk-MK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</a:t>
            </a:r>
            <a:endParaRPr lang="mk-MK" dirty="0" smtClean="0">
              <a:latin typeface="Cambria" pitchFamily="18" charset="0"/>
            </a:endParaRPr>
          </a:p>
          <a:p>
            <a:pPr algn="just"/>
            <a:endParaRPr lang="mk-MK" dirty="0" smtClean="0">
              <a:latin typeface="Cambria" pitchFamily="18" charset="0"/>
            </a:endParaRPr>
          </a:p>
          <a:p>
            <a:pPr algn="just"/>
            <a:endParaRPr lang="mk-MK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54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amo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666" y="-2309"/>
            <a:ext cx="14763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9120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38199" y="1447800"/>
            <a:ext cx="759410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mk-MK" b="1" dirty="0" smtClean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b="1" dirty="0" smtClean="0">
                <a:latin typeface="Cambria" pitchFamily="18" charset="0"/>
              </a:rPr>
              <a:t>Professional orientation and career guidance</a:t>
            </a:r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 smtClean="0">
              <a:latin typeface="Cambria" pitchFamily="18" charset="0"/>
            </a:endParaRPr>
          </a:p>
          <a:p>
            <a:pPr algn="just"/>
            <a:endParaRPr lang="mk-MK" b="1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Goal: Unemployed people to gain skills for searching the career possibilities, job-search skills and planning personal career development</a:t>
            </a:r>
          </a:p>
          <a:p>
            <a:pPr marL="285750" indent="-285750" algn="just">
              <a:buFont typeface="Symbol" pitchFamily="18" charset="2"/>
              <a:buChar char="-"/>
            </a:pPr>
            <a:endParaRPr lang="en-US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Model of group career counseling</a:t>
            </a:r>
          </a:p>
          <a:p>
            <a:pPr marL="285750" indent="-285750" algn="just">
              <a:buFont typeface="Symbol" pitchFamily="18" charset="2"/>
              <a:buChar char="-"/>
            </a:pPr>
            <a:endParaRPr lang="en-US" dirty="0">
              <a:latin typeface="Cambria" pitchFamily="18" charset="0"/>
            </a:endParaRPr>
          </a:p>
          <a:p>
            <a:pPr marL="285750" indent="-285750" algn="just">
              <a:buFont typeface="Symbol" pitchFamily="18" charset="2"/>
              <a:buChar char="-"/>
            </a:pPr>
            <a:r>
              <a:rPr lang="en-US" dirty="0" smtClean="0">
                <a:latin typeface="Cambria" pitchFamily="18" charset="0"/>
              </a:rPr>
              <a:t>Career counseling and action plan</a:t>
            </a:r>
            <a:r>
              <a:rPr lang="mk-MK" dirty="0" smtClean="0">
                <a:latin typeface="Cambria" pitchFamily="18" charset="0"/>
              </a:rPr>
              <a:t> </a:t>
            </a:r>
          </a:p>
          <a:p>
            <a:pPr marL="285750" indent="-285750" algn="just">
              <a:buFont typeface="Symbol" pitchFamily="18" charset="2"/>
              <a:buChar char="-"/>
            </a:pPr>
            <a:endParaRPr lang="mk-MK" dirty="0" smtClean="0">
              <a:latin typeface="Cambria" pitchFamily="18" charset="0"/>
            </a:endParaRPr>
          </a:p>
          <a:p>
            <a:pPr algn="just"/>
            <a:endParaRPr lang="mk-MK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04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576064"/>
          </a:xfrm>
        </p:spPr>
        <p:txBody>
          <a:bodyPr>
            <a:normAutofit/>
          </a:bodyPr>
          <a:lstStyle/>
          <a:p>
            <a:pPr lvl="0" algn="l"/>
            <a:r>
              <a:rPr lang="en-US" sz="2000" b="1" dirty="0" smtClean="0">
                <a:latin typeface="StobiSans Regular" panose="02000503030000020004" pitchFamily="50" charset="0"/>
              </a:rPr>
              <a:t>Active Employment Programs and Measures</a:t>
            </a:r>
            <a:endParaRPr lang="en-US" sz="2000" b="1" dirty="0">
              <a:latin typeface="StobiSans Regular" panose="02000503030000020004" pitchFamily="50" charset="0"/>
            </a:endParaRPr>
          </a:p>
        </p:txBody>
      </p:sp>
      <p:pic>
        <p:nvPicPr>
          <p:cNvPr id="4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600200"/>
            <a:ext cx="8928992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latin typeface="StobiSans Regular" panose="02000503030000020004" pitchFamily="50" charset="0"/>
              </a:rPr>
              <a:t>Annual Operational </a:t>
            </a:r>
            <a:r>
              <a:rPr lang="en-US" sz="1600" b="1" dirty="0" smtClean="0">
                <a:latin typeface="StobiSans Regular" panose="02000503030000020004" pitchFamily="50" charset="0"/>
              </a:rPr>
              <a:t>plans for active employment measures and services on the </a:t>
            </a:r>
            <a:r>
              <a:rPr lang="en-US" sz="1600" b="1" dirty="0" err="1" smtClean="0">
                <a:latin typeface="StobiSans Regular" panose="02000503030000020004" pitchFamily="50" charset="0"/>
              </a:rPr>
              <a:t>labour</a:t>
            </a:r>
            <a:r>
              <a:rPr lang="en-US" sz="1600" b="1" dirty="0" smtClean="0">
                <a:latin typeface="StobiSans Regular" panose="02000503030000020004" pitchFamily="50" charset="0"/>
              </a:rPr>
              <a:t> market</a:t>
            </a:r>
            <a:endParaRPr lang="en-US" sz="1600" b="1" dirty="0" smtClean="0">
              <a:latin typeface="StobiSans Regular" panose="02000503030000020004" pitchFamily="50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500" dirty="0">
              <a:latin typeface="StobiSans Regular" panose="02000503030000020004" pitchFamily="50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latin typeface="StobiSans Regular" panose="02000503030000020004" pitchFamily="50" charset="0"/>
              </a:rPr>
              <a:t>There are 2 types of programs and measures:</a:t>
            </a:r>
            <a:endParaRPr lang="mk-MK" sz="1600" dirty="0">
              <a:latin typeface="StobiSans Regular" panose="02000503030000020004" pitchFamily="50" charset="0"/>
            </a:endParaRPr>
          </a:p>
          <a:p>
            <a:pPr marL="400050" lvl="1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1400" u="sng" dirty="0" smtClean="0">
              <a:latin typeface="StobiSans Regular" panose="02000503030000020004" pitchFamily="50" charset="0"/>
            </a:endParaRPr>
          </a:p>
          <a:p>
            <a:pPr marL="400050" lvl="1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u="sng" dirty="0" smtClean="0">
                <a:latin typeface="StobiSans Regular" panose="02000503030000020004" pitchFamily="50" charset="0"/>
              </a:rPr>
              <a:t>1. Lead directly to employment</a:t>
            </a:r>
            <a:endParaRPr lang="mk-MK" sz="1500" u="sng" dirty="0" smtClean="0">
              <a:latin typeface="StobiSans Regular" panose="02000503030000020004" pitchFamily="50" charset="0"/>
            </a:endParaRPr>
          </a:p>
          <a:p>
            <a:pPr marL="400050" lvl="1" indent="0" algn="just">
              <a:buNone/>
            </a:pPr>
            <a:r>
              <a:rPr lang="mk-MK" sz="1300" dirty="0" smtClean="0">
                <a:latin typeface="StobiSans Regular" panose="02000503030000020004" pitchFamily="50" charset="0"/>
              </a:rPr>
              <a:t>    </a:t>
            </a:r>
            <a:r>
              <a:rPr lang="mk-MK" sz="1400" i="1" dirty="0" smtClean="0">
                <a:latin typeface="StobiSans Regular" panose="02000503030000020004" pitchFamily="50" charset="0"/>
              </a:rPr>
              <a:t>(</a:t>
            </a:r>
            <a:r>
              <a:rPr lang="en-US" sz="1400" i="1" dirty="0" smtClean="0">
                <a:latin typeface="StobiSans Regular" panose="02000503030000020004" pitchFamily="50" charset="0"/>
              </a:rPr>
              <a:t>self-employment, subsidies, trainings with subsidized employments,</a:t>
            </a:r>
            <a:r>
              <a:rPr lang="mk-MK" sz="1400" i="1" dirty="0" smtClean="0">
                <a:latin typeface="StobiSans Regular" panose="02000503030000020004" pitchFamily="50" charset="0"/>
              </a:rPr>
              <a:t>...)</a:t>
            </a:r>
            <a:endParaRPr lang="en-US" sz="1400" i="1" dirty="0" smtClean="0">
              <a:latin typeface="StobiSans Regular" panose="02000503030000020004" pitchFamily="50" charset="0"/>
            </a:endParaRPr>
          </a:p>
          <a:p>
            <a:pPr marL="400050" lvl="1" indent="0" algn="just">
              <a:buNone/>
            </a:pPr>
            <a:endParaRPr lang="mk-MK" sz="1300" i="1" dirty="0" smtClean="0">
              <a:latin typeface="StobiSans Regular" panose="02000503030000020004" pitchFamily="50" charset="0"/>
            </a:endParaRPr>
          </a:p>
          <a:p>
            <a:pPr marL="400050" lvl="1" indent="0" algn="just">
              <a:buNone/>
            </a:pPr>
            <a:r>
              <a:rPr lang="en-US" sz="1500" u="sng" dirty="0" smtClean="0">
                <a:latin typeface="StobiSans Regular" panose="02000503030000020004" pitchFamily="50" charset="0"/>
              </a:rPr>
              <a:t>2. Increase the employability</a:t>
            </a:r>
            <a:r>
              <a:rPr lang="mk-MK" sz="1500" u="sng" dirty="0" smtClean="0">
                <a:latin typeface="StobiSans Regular" panose="02000503030000020004" pitchFamily="50" charset="0"/>
              </a:rPr>
              <a:t> </a:t>
            </a:r>
          </a:p>
          <a:p>
            <a:pPr marL="400050" lvl="1" indent="0" algn="just">
              <a:buNone/>
            </a:pPr>
            <a:r>
              <a:rPr lang="mk-MK" sz="1400" i="1" dirty="0" smtClean="0">
                <a:latin typeface="StobiSans Regular" panose="02000503030000020004" pitchFamily="50" charset="0"/>
              </a:rPr>
              <a:t>    </a:t>
            </a:r>
            <a:r>
              <a:rPr lang="en-US" sz="1400" i="1" dirty="0" smtClean="0">
                <a:latin typeface="StobiSans Regular" panose="02000503030000020004" pitchFamily="50" charset="0"/>
              </a:rPr>
              <a:t>(</a:t>
            </a:r>
            <a:r>
              <a:rPr lang="en-US" sz="1400" i="1" dirty="0">
                <a:latin typeface="StobiSans Regular" panose="02000503030000020004" pitchFamily="50" charset="0"/>
              </a:rPr>
              <a:t>d</a:t>
            </a:r>
            <a:r>
              <a:rPr lang="en-US" sz="1400" i="1" dirty="0" smtClean="0">
                <a:latin typeface="StobiSans Regular" panose="02000503030000020004" pitchFamily="50" charset="0"/>
              </a:rPr>
              <a:t>ifferent types of trainings, internship,….)</a:t>
            </a:r>
            <a:endParaRPr lang="mk-MK" sz="1400" i="1" dirty="0">
              <a:latin typeface="StobiSans Regular" panose="02000503030000020004" pitchFamily="50" charset="0"/>
            </a:endParaRPr>
          </a:p>
          <a:p>
            <a:pPr marL="400050" lvl="1" indent="0" algn="just">
              <a:buNone/>
            </a:pPr>
            <a:endParaRPr lang="mk-MK" sz="1400" i="1" dirty="0">
              <a:latin typeface="StobiSans Regular" panose="02000503030000020004" pitchFamily="50" charset="0"/>
            </a:endParaRPr>
          </a:p>
        </p:txBody>
      </p:sp>
      <p:pic>
        <p:nvPicPr>
          <p:cNvPr id="6" name="Picture 5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757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060848"/>
            <a:ext cx="7704856" cy="342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StobiSans Regular" panose="02000503030000020004" pitchFamily="50" charset="0"/>
              </a:rPr>
              <a:t>Program of the Government of the Republic of Macedonia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StobiSans Regular" panose="02000503030000020004" pitchFamily="50" charset="0"/>
              </a:rPr>
              <a:t>National Employment Strategy 2020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StobiSans Regular" panose="02000503030000020004" pitchFamily="50" charset="0"/>
              </a:rPr>
              <a:t>National Action Plan for Employment 2017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StobiSans Regular" panose="02000503030000020004" pitchFamily="50" charset="0"/>
              </a:rPr>
              <a:t>Action Plan for Employment of Youth 2016-2020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StobiSans Regular" panose="02000503030000020004" pitchFamily="50" charset="0"/>
              </a:rPr>
              <a:t>Annual Operational Plan for Active Employment Measures and Services on the </a:t>
            </a:r>
            <a:r>
              <a:rPr lang="en-US" sz="1600" dirty="0" err="1" smtClean="0">
                <a:latin typeface="StobiSans Regular" panose="02000503030000020004" pitchFamily="50" charset="0"/>
              </a:rPr>
              <a:t>Labour</a:t>
            </a:r>
            <a:r>
              <a:rPr lang="en-US" sz="1600" dirty="0" smtClean="0">
                <a:latin typeface="StobiSans Regular" panose="02000503030000020004" pitchFamily="50" charset="0"/>
              </a:rPr>
              <a:t> Market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StobiSans Regular" panose="02000503030000020004" pitchFamily="50" charset="0"/>
              </a:rPr>
              <a:t>Multiannual Operative Program for Human Resources Development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buFont typeface="Wingdings" pitchFamily="2" charset="2"/>
              <a:buChar char="Ø"/>
            </a:pPr>
            <a:endParaRPr lang="en-US" sz="1600" dirty="0">
              <a:latin typeface="StobiSans Regular" panose="02000503030000020004" pitchFamily="50" charset="0"/>
            </a:endParaRPr>
          </a:p>
          <a:p>
            <a:pPr lvl="0">
              <a:lnSpc>
                <a:spcPct val="114000"/>
              </a:lnSpc>
            </a:pPr>
            <a:endParaRPr lang="en-GB" dirty="0">
              <a:latin typeface="StobiSans Regular" panose="02000503030000020004" pitchFamily="50" charset="0"/>
            </a:endParaRPr>
          </a:p>
        </p:txBody>
      </p:sp>
      <p:pic>
        <p:nvPicPr>
          <p:cNvPr id="3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9512" y="1412776"/>
            <a:ext cx="2390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1" dirty="0" smtClean="0">
                <a:latin typeface="StobiSans Regular" panose="02000503030000020004" pitchFamily="50" charset="0"/>
              </a:rPr>
              <a:t>Strategic documents</a:t>
            </a:r>
            <a:endParaRPr lang="mk-MK" b="1" dirty="0">
              <a:latin typeface="StobiSans Regular" panose="02000503030000020004" pitchFamily="50" charset="0"/>
            </a:endParaRPr>
          </a:p>
        </p:txBody>
      </p:sp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067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576064"/>
          </a:xfrm>
        </p:spPr>
        <p:txBody>
          <a:bodyPr>
            <a:normAutofit/>
          </a:bodyPr>
          <a:lstStyle/>
          <a:p>
            <a:pPr lvl="0" algn="l"/>
            <a:r>
              <a:rPr lang="en-US" sz="2000" b="1" dirty="0" smtClean="0">
                <a:latin typeface="StobiSans Regular" panose="02000503030000020004" pitchFamily="50" charset="0"/>
              </a:rPr>
              <a:t>ESARM’s Functioning </a:t>
            </a:r>
            <a:endParaRPr lang="en-US" sz="2000" b="1" dirty="0">
              <a:latin typeface="StobiSans Regular" panose="02000503030000020004" pitchFamily="50" charset="0"/>
            </a:endParaRPr>
          </a:p>
        </p:txBody>
      </p:sp>
      <p:pic>
        <p:nvPicPr>
          <p:cNvPr id="4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1600" b="1" dirty="0" smtClean="0">
                <a:latin typeface="StobiSans Regular" panose="02000503030000020004" pitchFamily="50" charset="0"/>
              </a:rPr>
              <a:t>Programming on the central level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1600" b="1" dirty="0" smtClean="0">
                <a:latin typeface="StobiSans Regular" panose="02000503030000020004" pitchFamily="50" charset="0"/>
              </a:rPr>
              <a:t>Targets defined on the central level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1600" b="1" dirty="0" smtClean="0">
                <a:latin typeface="StobiSans Regular" panose="02000503030000020004" pitchFamily="50" charset="0"/>
              </a:rPr>
              <a:t>Central Budgeting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1600" b="1" dirty="0" smtClean="0">
                <a:latin typeface="StobiSans Regular" panose="02000503030000020004" pitchFamily="50" charset="0"/>
              </a:rPr>
              <a:t>Delivery of employment services on the local level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1600" b="1" dirty="0" smtClean="0">
                <a:latin typeface="StobiSans Regular" panose="02000503030000020004" pitchFamily="50" charset="0"/>
              </a:rPr>
              <a:t>Implementation of annual operational plans on the local level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1600" b="1" dirty="0" smtClean="0">
                <a:latin typeface="StobiSans Regular" panose="02000503030000020004" pitchFamily="50" charset="0"/>
              </a:rPr>
              <a:t>Cooperation with other relevant stakeholders on the local and central level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en-US" sz="1500" dirty="0">
              <a:latin typeface="StobiSans Regular" panose="02000503030000020004" pitchFamily="50" charset="0"/>
            </a:endParaRPr>
          </a:p>
          <a:p>
            <a:pPr marL="400050" lvl="1" indent="0" algn="just">
              <a:buNone/>
            </a:pPr>
            <a:endParaRPr lang="mk-MK" sz="1400" i="1" dirty="0">
              <a:latin typeface="StobiSans Regular" panose="02000503030000020004" pitchFamily="50" charset="0"/>
            </a:endParaRPr>
          </a:p>
        </p:txBody>
      </p:sp>
      <p:pic>
        <p:nvPicPr>
          <p:cNvPr id="6" name="Picture 5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579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en-GB" altLang="en-US" b="1" dirty="0" smtClean="0"/>
              <a:t/>
            </a:r>
            <a:br>
              <a:rPr lang="en-GB" altLang="en-US" b="1" dirty="0" smtClean="0"/>
            </a:br>
            <a:r>
              <a:rPr lang="en-GB" altLang="en-US" b="1" dirty="0" smtClean="0"/>
              <a:t>EU </a:t>
            </a:r>
            <a:r>
              <a:rPr lang="en-GB" altLang="en-US" b="1" dirty="0"/>
              <a:t>funded Project</a:t>
            </a:r>
            <a:br>
              <a:rPr lang="en-GB" altLang="en-US" b="1" dirty="0"/>
            </a:br>
            <a:endParaRPr lang="en-US" dirty="0"/>
          </a:p>
        </p:txBody>
      </p:sp>
      <p:sp>
        <p:nvSpPr>
          <p:cNvPr id="4" name="Rectangle 8"/>
          <p:cNvSpPr txBox="1">
            <a:spLocks noGrp="1"/>
          </p:cNvSpPr>
          <p:nvPr>
            <p:ph idx="1"/>
          </p:nvPr>
        </p:nvSpPr>
        <p:spPr bwMode="auto">
          <a:xfrm>
            <a:off x="0" y="1844824"/>
            <a:ext cx="9036496" cy="428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000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en-GB" altLang="en-US" sz="1600" b="1" dirty="0"/>
              <a:t>Support to the employment of young people, long term unemployed and women </a:t>
            </a:r>
            <a:r>
              <a:rPr lang="en-GB" altLang="en-US" sz="1600" b="1" dirty="0" smtClean="0"/>
              <a:t>I </a:t>
            </a:r>
            <a:r>
              <a:rPr lang="en-GB" altLang="en-US" sz="1600" dirty="0" smtClean="0"/>
              <a:t>–1</a:t>
            </a:r>
            <a:r>
              <a:rPr lang="en-GB" altLang="en-US" sz="1600" baseline="30000" dirty="0" smtClean="0"/>
              <a:t>st</a:t>
            </a:r>
            <a:r>
              <a:rPr lang="en-GB" altLang="en-US" sz="1600" dirty="0" smtClean="0"/>
              <a:t> Direct </a:t>
            </a:r>
            <a:r>
              <a:rPr lang="en-GB" altLang="en-US" sz="1600" dirty="0"/>
              <a:t>Grant </a:t>
            </a:r>
            <a:r>
              <a:rPr lang="en-GB" altLang="en-US" sz="1600" dirty="0" smtClean="0"/>
              <a:t>   – 7950 participants planned</a:t>
            </a:r>
          </a:p>
          <a:p>
            <a:pPr marL="0" indent="0">
              <a:buNone/>
            </a:pPr>
            <a:r>
              <a:rPr lang="en-GB" sz="1600" dirty="0" smtClean="0"/>
              <a:t>       </a:t>
            </a:r>
            <a:r>
              <a:rPr lang="en-GB" sz="1600" i="1" dirty="0" smtClean="0"/>
              <a:t>(</a:t>
            </a:r>
            <a:r>
              <a:rPr lang="en-US" sz="1600" i="1" dirty="0" smtClean="0"/>
              <a:t>Internship program, Trainings </a:t>
            </a:r>
            <a:r>
              <a:rPr lang="en-US" sz="1600" i="1" dirty="0"/>
              <a:t>for general </a:t>
            </a:r>
            <a:r>
              <a:rPr lang="en-US" sz="1600" i="1" dirty="0" smtClean="0"/>
              <a:t>skills, Trainings </a:t>
            </a:r>
            <a:r>
              <a:rPr lang="en-US" sz="1600" i="1" dirty="0"/>
              <a:t>for skills demanded on the </a:t>
            </a:r>
            <a:r>
              <a:rPr lang="en-US" sz="1600" i="1" dirty="0" err="1"/>
              <a:t>labour</a:t>
            </a:r>
            <a:r>
              <a:rPr lang="en-US" sz="1600" i="1" dirty="0"/>
              <a:t> </a:t>
            </a:r>
            <a:r>
              <a:rPr lang="en-US" sz="1600" i="1" dirty="0" smtClean="0"/>
              <a:t>market</a:t>
            </a:r>
            <a:r>
              <a:rPr lang="en-US" sz="1600" i="1" dirty="0" smtClean="0"/>
              <a:t>)</a:t>
            </a:r>
          </a:p>
          <a:p>
            <a:pPr marL="0" indent="0">
              <a:buNone/>
            </a:pPr>
            <a:endParaRPr lang="en-GB" sz="16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GB" altLang="en-US" sz="1600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1600" b="1" dirty="0" smtClean="0"/>
              <a:t>Support </a:t>
            </a:r>
            <a:r>
              <a:rPr lang="en-GB" altLang="en-US" sz="1600" b="1" dirty="0"/>
              <a:t>to the employment of young people, long term unemployed and women II </a:t>
            </a:r>
            <a:r>
              <a:rPr lang="en-GB" altLang="en-US" sz="1600" dirty="0" smtClean="0"/>
              <a:t>– 2</a:t>
            </a:r>
            <a:r>
              <a:rPr lang="en-GB" altLang="en-US" sz="1600" baseline="30000" dirty="0" smtClean="0"/>
              <a:t>nd</a:t>
            </a:r>
            <a:r>
              <a:rPr lang="en-GB" altLang="en-US" sz="1600" dirty="0" smtClean="0"/>
              <a:t> Direct </a:t>
            </a:r>
            <a:r>
              <a:rPr lang="en-GB" altLang="en-US" sz="1600" dirty="0"/>
              <a:t>Grant – 4720 participants planned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GB" altLang="en-US" sz="500" dirty="0"/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1600" i="1" dirty="0"/>
              <a:t>	(internship program, training for skills demanded by specific employer, training for basic language and IT skills, Training for skills demanded on the labour market, Advanced IT skills)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600" i="1" dirty="0"/>
          </a:p>
          <a:p>
            <a:pPr>
              <a:lnSpc>
                <a:spcPct val="80000"/>
              </a:lnSpc>
            </a:pPr>
            <a:endParaRPr lang="en-GB" altLang="en-US" sz="16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1600" b="1" dirty="0" smtClean="0"/>
              <a:t>Support </a:t>
            </a:r>
            <a:r>
              <a:rPr lang="en-GB" altLang="en-US" sz="1600" b="1" dirty="0"/>
              <a:t>to the employment of young people </a:t>
            </a:r>
            <a:r>
              <a:rPr lang="en-GB" altLang="en-US" sz="1600" dirty="0" smtClean="0"/>
              <a:t>– 3</a:t>
            </a:r>
            <a:r>
              <a:rPr lang="en-GB" altLang="en-US" sz="1600" baseline="30000" dirty="0" smtClean="0"/>
              <a:t>rd</a:t>
            </a:r>
            <a:r>
              <a:rPr lang="en-GB" altLang="en-US" sz="1600" dirty="0" smtClean="0"/>
              <a:t> Direct </a:t>
            </a:r>
            <a:r>
              <a:rPr lang="en-GB" altLang="en-US" sz="1600" dirty="0"/>
              <a:t>Grant </a:t>
            </a:r>
            <a:endParaRPr lang="en-GB" altLang="en-US" sz="16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GB" altLang="en-US" sz="1600" dirty="0"/>
              <a:t> </a:t>
            </a:r>
            <a:r>
              <a:rPr lang="en-GB" altLang="en-US" sz="1600" dirty="0" smtClean="0"/>
              <a:t>        – </a:t>
            </a:r>
            <a:r>
              <a:rPr lang="en-GB" altLang="en-US" sz="1600" dirty="0"/>
              <a:t>3790 participants planned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GB" altLang="en-US" sz="1600" i="1" dirty="0" smtClean="0"/>
              <a:t>      (</a:t>
            </a:r>
            <a:r>
              <a:rPr lang="en-GB" altLang="en-US" sz="1600" i="1" dirty="0"/>
              <a:t>internship program, Training for counselling and entrepreneurship, Job search </a:t>
            </a:r>
            <a:r>
              <a:rPr lang="en-GB" altLang="en-US" sz="1600" i="1" dirty="0" smtClean="0"/>
              <a:t>and preparedness </a:t>
            </a:r>
            <a:r>
              <a:rPr lang="en-GB" altLang="en-US" sz="1600" i="1" dirty="0"/>
              <a:t>skills, Training for skills demanded on the labour market)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1600" i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25602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0455" y="2749798"/>
            <a:ext cx="6359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atin typeface="Cambria" pitchFamily="18" charset="0"/>
              </a:rPr>
              <a:t>Thank you for your attention!</a:t>
            </a:r>
            <a:endParaRPr lang="en-GB" sz="2400" b="1" i="1" dirty="0"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38997" y="4581128"/>
            <a:ext cx="471601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ambria" pitchFamily="18" charset="0"/>
              </a:rPr>
              <a:t>Employment Service Agency of the Republic of Macedonia</a:t>
            </a:r>
            <a:endParaRPr lang="mk-MK" sz="1400" dirty="0" smtClean="0">
              <a:latin typeface="Cambria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1400" dirty="0" smtClean="0">
                <a:latin typeface="Cambria" pitchFamily="18" charset="0"/>
              </a:rPr>
              <a:t>e-mail: </a:t>
            </a:r>
            <a:r>
              <a:rPr lang="en-US" sz="1400" dirty="0" smtClean="0">
                <a:latin typeface="Cambria" pitchFamily="18" charset="0"/>
                <a:hlinkClick r:id="rId2"/>
              </a:rPr>
              <a:t>info@avrm.gov.mk</a:t>
            </a:r>
            <a:endParaRPr lang="en-US" sz="1400" dirty="0" smtClean="0">
              <a:latin typeface="Cambria" pitchFamily="18" charset="0"/>
            </a:endParaRPr>
          </a:p>
          <a:p>
            <a:pPr algn="ctr"/>
            <a:r>
              <a:rPr lang="en-US" sz="1400" dirty="0" smtClean="0">
                <a:latin typeface="Cambria" pitchFamily="18" charset="0"/>
              </a:rPr>
              <a:t>www.avrm.gov.mk</a:t>
            </a:r>
            <a:endParaRPr lang="en-GB" sz="1400" dirty="0">
              <a:latin typeface="Cambria" pitchFamily="18" charset="0"/>
            </a:endParaRPr>
          </a:p>
        </p:txBody>
      </p:sp>
      <p:pic>
        <p:nvPicPr>
          <p:cNvPr id="5" name="Picture 9" descr="Logo samo sli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58270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zname Mak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650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95536" y="1484784"/>
            <a:ext cx="8136904" cy="3169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StobiSans Regular" panose="02000503030000020004" pitchFamily="50" charset="0"/>
              </a:rPr>
              <a:t>Goals of ESARM</a:t>
            </a:r>
            <a:endParaRPr lang="mk-MK" b="1" dirty="0" smtClean="0">
              <a:latin typeface="StobiSans Regular" panose="02000503030000020004" pitchFamily="50" charset="0"/>
            </a:endParaRPr>
          </a:p>
          <a:p>
            <a:endParaRPr lang="en-US" b="1" dirty="0" smtClean="0">
              <a:latin typeface="StobiSans Regular" panose="02000503030000020004" pitchFamily="50" charset="0"/>
            </a:endParaRPr>
          </a:p>
          <a:p>
            <a:endParaRPr lang="en-US" b="1" dirty="0">
              <a:latin typeface="StobiSans Regular" panose="02000503030000020004" pitchFamily="50" charset="0"/>
            </a:endParaRPr>
          </a:p>
          <a:p>
            <a:pPr marL="285750" lvl="0" indent="-285750">
              <a:lnSpc>
                <a:spcPct val="114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StobiSans Regular" panose="02000503030000020004" pitchFamily="50" charset="0"/>
              </a:rPr>
              <a:t>Development of ESA’s services in order to increase the </a:t>
            </a:r>
            <a:r>
              <a:rPr lang="en-US" sz="1600" dirty="0" err="1" smtClean="0">
                <a:latin typeface="StobiSans Regular" panose="02000503030000020004" pitchFamily="50" charset="0"/>
              </a:rPr>
              <a:t>labour</a:t>
            </a:r>
            <a:r>
              <a:rPr lang="en-US" sz="1600" dirty="0" smtClean="0">
                <a:latin typeface="StobiSans Regular" panose="02000503030000020004" pitchFamily="50" charset="0"/>
              </a:rPr>
              <a:t> force competitiveness and to satisfy the needs on the </a:t>
            </a:r>
            <a:r>
              <a:rPr lang="en-US" sz="1600" dirty="0" err="1" smtClean="0">
                <a:latin typeface="StobiSans Regular" panose="02000503030000020004" pitchFamily="50" charset="0"/>
              </a:rPr>
              <a:t>labour</a:t>
            </a:r>
            <a:r>
              <a:rPr lang="en-US" sz="1600" dirty="0" smtClean="0">
                <a:latin typeface="StobiSans Regular" panose="02000503030000020004" pitchFamily="50" charset="0"/>
              </a:rPr>
              <a:t> market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lvl="0">
              <a:lnSpc>
                <a:spcPct val="114000"/>
              </a:lnSpc>
            </a:pP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lvl="0" indent="-285750">
              <a:lnSpc>
                <a:spcPct val="114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StobiSans Regular" panose="02000503030000020004" pitchFamily="50" charset="0"/>
              </a:rPr>
              <a:t>Development of ESA’s human resources potential and administrative capacity for creation and delivery of new type of services on the </a:t>
            </a:r>
            <a:r>
              <a:rPr lang="en-US" sz="1600" dirty="0" err="1" smtClean="0">
                <a:latin typeface="StobiSans Regular" panose="02000503030000020004" pitchFamily="50" charset="0"/>
              </a:rPr>
              <a:t>labour</a:t>
            </a:r>
            <a:r>
              <a:rPr lang="en-US" sz="1600" dirty="0" smtClean="0">
                <a:latin typeface="StobiSans Regular" panose="02000503030000020004" pitchFamily="50" charset="0"/>
              </a:rPr>
              <a:t> market</a:t>
            </a:r>
            <a:endParaRPr lang="mk-MK" sz="1600" dirty="0" smtClean="0">
              <a:latin typeface="StobiSans Regular" panose="02000503030000020004" pitchFamily="50" charset="0"/>
            </a:endParaRPr>
          </a:p>
          <a:p>
            <a:pPr lvl="0">
              <a:lnSpc>
                <a:spcPct val="114000"/>
              </a:lnSpc>
            </a:pPr>
            <a:endParaRPr lang="mk-MK" sz="1600" dirty="0" smtClean="0">
              <a:latin typeface="StobiSans Regular" panose="02000503030000020004" pitchFamily="50" charset="0"/>
            </a:endParaRPr>
          </a:p>
          <a:p>
            <a:pPr marL="285750" lvl="0" indent="-285750">
              <a:lnSpc>
                <a:spcPct val="114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StobiSans Regular" panose="02000503030000020004" pitchFamily="50" charset="0"/>
              </a:rPr>
              <a:t>Establishing important role on the </a:t>
            </a:r>
            <a:r>
              <a:rPr lang="en-US" sz="1600" dirty="0" err="1" smtClean="0">
                <a:latin typeface="StobiSans Regular" panose="02000503030000020004" pitchFamily="50" charset="0"/>
              </a:rPr>
              <a:t>labour</a:t>
            </a:r>
            <a:r>
              <a:rPr lang="en-US" sz="1600" dirty="0" smtClean="0">
                <a:latin typeface="StobiSans Regular" panose="02000503030000020004" pitchFamily="50" charset="0"/>
              </a:rPr>
              <a:t> market throughout partnership relations with other actors in creation and implementation of employment policies</a:t>
            </a:r>
            <a:endParaRPr lang="en-GB" sz="1600" dirty="0">
              <a:latin typeface="StobiSans Regular" panose="02000503030000020004" pitchFamily="50" charset="0"/>
            </a:endParaRPr>
          </a:p>
        </p:txBody>
      </p:sp>
      <p:pic>
        <p:nvPicPr>
          <p:cNvPr id="4" name="Picture 3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7116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998132"/>
            <a:ext cx="9145016" cy="3496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b="1" i="1" u="sng" dirty="0" smtClean="0">
                <a:latin typeface="StobiSans Regular" panose="02000503030000020004" pitchFamily="50" charset="0"/>
              </a:rPr>
              <a:t>State Statistical Office</a:t>
            </a:r>
          </a:p>
          <a:p>
            <a:pPr>
              <a:lnSpc>
                <a:spcPct val="114000"/>
              </a:lnSpc>
            </a:pPr>
            <a:endParaRPr lang="en-US" sz="1600" b="1" i="1" u="sng" dirty="0" smtClean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1600" b="1" dirty="0" err="1">
                <a:latin typeface="StobiSans Regular" panose="02000503030000020004" pitchFamily="50" charset="0"/>
              </a:rPr>
              <a:t>Labour</a:t>
            </a:r>
            <a:r>
              <a:rPr lang="en-US" sz="1600" b="1" dirty="0">
                <a:latin typeface="StobiSans Regular" panose="02000503030000020004" pitchFamily="50" charset="0"/>
              </a:rPr>
              <a:t> Force Survey </a:t>
            </a:r>
            <a:r>
              <a:rPr lang="mk-MK" sz="1600" b="1" dirty="0">
                <a:latin typeface="StobiSans Regular" panose="02000503030000020004" pitchFamily="50" charset="0"/>
              </a:rPr>
              <a:t>(I</a:t>
            </a:r>
            <a:r>
              <a:rPr lang="en-US" sz="1600" b="1" dirty="0">
                <a:latin typeface="StobiSans Regular" panose="02000503030000020004" pitchFamily="50" charset="0"/>
              </a:rPr>
              <a:t>I</a:t>
            </a:r>
            <a:r>
              <a:rPr lang="mk-MK" sz="1600" b="1" dirty="0">
                <a:latin typeface="StobiSans Regular" panose="02000503030000020004" pitchFamily="50" charset="0"/>
              </a:rPr>
              <a:t> </a:t>
            </a:r>
            <a:r>
              <a:rPr lang="en-US" sz="1600" b="1" dirty="0">
                <a:latin typeface="StobiSans Regular" panose="02000503030000020004" pitchFamily="50" charset="0"/>
              </a:rPr>
              <a:t>quarter 2017</a:t>
            </a:r>
            <a:r>
              <a:rPr lang="mk-MK" sz="1600" b="1" dirty="0">
                <a:latin typeface="StobiSans Regular" panose="02000503030000020004" pitchFamily="50" charset="0"/>
              </a:rPr>
              <a:t>)</a:t>
            </a:r>
            <a:endParaRPr lang="en-US" sz="1600" b="1" dirty="0">
              <a:latin typeface="StobiSans Regular" panose="02000503030000020004" pitchFamily="50" charset="0"/>
            </a:endParaRPr>
          </a:p>
          <a:p>
            <a:pPr marL="285750" indent="-285750">
              <a:lnSpc>
                <a:spcPct val="114000"/>
              </a:lnSpc>
              <a:buFont typeface="Wingdings" pitchFamily="2" charset="2"/>
              <a:buChar char="Ø"/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Activity rate - 56,9%</a:t>
            </a:r>
          </a:p>
          <a:p>
            <a:pPr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Employment rate - 44,1%</a:t>
            </a:r>
          </a:p>
          <a:p>
            <a:pPr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Unemployment rate - 22,6%</a:t>
            </a:r>
          </a:p>
          <a:p>
            <a:pPr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Unemployment rate age group 15-24 - 47,1%</a:t>
            </a:r>
          </a:p>
          <a:p>
            <a:pPr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Employment rate age group 15-24 - 17,6%</a:t>
            </a:r>
          </a:p>
          <a:p>
            <a:pPr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Long term unemployment rate (2016) - 19,2 % </a:t>
            </a:r>
            <a:r>
              <a:rPr lang="en-US" sz="1600" dirty="0" smtClean="0">
                <a:latin typeface="StobiSans Regular" panose="02000503030000020004" pitchFamily="50" charset="0"/>
              </a:rPr>
              <a:t>(within </a:t>
            </a:r>
            <a:r>
              <a:rPr lang="en-US" sz="1600" dirty="0">
                <a:latin typeface="StobiSans Regular" panose="02000503030000020004" pitchFamily="50" charset="0"/>
              </a:rPr>
              <a:t>total workforce)</a:t>
            </a:r>
          </a:p>
          <a:p>
            <a:pPr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Long term unemployment rate (2016) - 80,9</a:t>
            </a:r>
            <a:r>
              <a:rPr lang="en-US" sz="1600">
                <a:latin typeface="StobiSans Regular" panose="02000503030000020004" pitchFamily="50" charset="0"/>
              </a:rPr>
              <a:t>% </a:t>
            </a:r>
            <a:r>
              <a:rPr lang="en-US" sz="1600" smtClean="0">
                <a:latin typeface="StobiSans Regular" panose="02000503030000020004" pitchFamily="50" charset="0"/>
              </a:rPr>
              <a:t>(within </a:t>
            </a:r>
            <a:r>
              <a:rPr lang="en-US" sz="1600" dirty="0">
                <a:latin typeface="StobiSans Regular" panose="02000503030000020004" pitchFamily="50" charset="0"/>
              </a:rPr>
              <a:t>the </a:t>
            </a:r>
            <a:r>
              <a:rPr lang="en-US" sz="1600" dirty="0" smtClean="0">
                <a:latin typeface="StobiSans Regular" panose="02000503030000020004" pitchFamily="50" charset="0"/>
              </a:rPr>
              <a:t>total number of </a:t>
            </a:r>
            <a:r>
              <a:rPr lang="en-US" sz="1600" dirty="0">
                <a:latin typeface="StobiSans Regular" panose="02000503030000020004" pitchFamily="50" charset="0"/>
              </a:rPr>
              <a:t>unemployed)</a:t>
            </a:r>
          </a:p>
          <a:p>
            <a:pPr lvl="0">
              <a:lnSpc>
                <a:spcPct val="114000"/>
              </a:lnSpc>
            </a:pPr>
            <a:endParaRPr lang="mk-MK" b="1" dirty="0">
              <a:latin typeface="StobiSans Regular" panose="02000503030000020004" pitchFamily="50" charset="0"/>
            </a:endParaRPr>
          </a:p>
        </p:txBody>
      </p:sp>
      <p:pic>
        <p:nvPicPr>
          <p:cNvPr id="3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51520" y="1268760"/>
            <a:ext cx="6549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1" dirty="0" smtClean="0">
                <a:latin typeface="StobiSans Regular" panose="02000503030000020004" pitchFamily="50" charset="0"/>
              </a:rPr>
              <a:t>Situation on the </a:t>
            </a:r>
            <a:r>
              <a:rPr lang="en-US" b="1" dirty="0" err="1" smtClean="0">
                <a:latin typeface="StobiSans Regular" panose="02000503030000020004" pitchFamily="50" charset="0"/>
              </a:rPr>
              <a:t>Labour</a:t>
            </a:r>
            <a:r>
              <a:rPr lang="en-US" b="1" dirty="0" smtClean="0">
                <a:latin typeface="StobiSans Regular" panose="02000503030000020004" pitchFamily="50" charset="0"/>
              </a:rPr>
              <a:t> </a:t>
            </a:r>
            <a:r>
              <a:rPr lang="en-US" b="1" dirty="0">
                <a:latin typeface="StobiSans Regular" panose="02000503030000020004" pitchFamily="50" charset="0"/>
              </a:rPr>
              <a:t>Market in </a:t>
            </a:r>
            <a:r>
              <a:rPr lang="en-US" b="1" dirty="0" smtClean="0">
                <a:latin typeface="StobiSans Regular" panose="02000503030000020004" pitchFamily="50" charset="0"/>
              </a:rPr>
              <a:t>the Republic of Macedonia</a:t>
            </a:r>
            <a:endParaRPr lang="mk-MK" b="1" dirty="0">
              <a:latin typeface="StobiSans Regular" panose="02000503030000020004" pitchFamily="50" charset="0"/>
            </a:endParaRPr>
          </a:p>
        </p:txBody>
      </p:sp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713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44824"/>
            <a:ext cx="9145016" cy="4092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</a:pPr>
            <a:r>
              <a:rPr lang="en-US" sz="1600" b="1" i="1" u="sng" dirty="0" smtClean="0">
                <a:latin typeface="StobiSans Regular" panose="02000503030000020004" pitchFamily="50" charset="0"/>
              </a:rPr>
              <a:t>Employment Service Agency (as of August 2017)</a:t>
            </a:r>
          </a:p>
          <a:p>
            <a:pPr lvl="0">
              <a:lnSpc>
                <a:spcPct val="114000"/>
              </a:lnSpc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 marL="285750" lvl="0" indent="-285750">
              <a:lnSpc>
                <a:spcPct val="114000"/>
              </a:lnSpc>
              <a:buFont typeface="Wingdings 2" panose="05020102010507070707" pitchFamily="18" charset="2"/>
              <a:buChar char=""/>
            </a:pPr>
            <a:r>
              <a:rPr lang="en-US" sz="1600" dirty="0" smtClean="0">
                <a:latin typeface="StobiSans Regular" panose="02000503030000020004" pitchFamily="50" charset="0"/>
              </a:rPr>
              <a:t>Registered unemployed people</a:t>
            </a:r>
            <a:r>
              <a:rPr lang="mk-MK" sz="1600" dirty="0" smtClean="0">
                <a:latin typeface="StobiSans Regular" panose="02000503030000020004" pitchFamily="50" charset="0"/>
              </a:rPr>
              <a:t> </a:t>
            </a:r>
            <a:r>
              <a:rPr lang="mk-MK" dirty="0" smtClean="0">
                <a:latin typeface="StobiSans Regular" panose="02000503030000020004" pitchFamily="50" charset="0"/>
              </a:rPr>
              <a:t>–</a:t>
            </a:r>
            <a:r>
              <a:rPr lang="en-US" dirty="0" smtClean="0">
                <a:latin typeface="StobiSans Regular" panose="02000503030000020004" pitchFamily="50" charset="0"/>
              </a:rPr>
              <a:t> </a:t>
            </a:r>
            <a:r>
              <a:rPr lang="mk-MK" sz="1600" u="sng" dirty="0" smtClean="0">
                <a:latin typeface="StobiSans Regular" panose="02000503030000020004" pitchFamily="50" charset="0"/>
              </a:rPr>
              <a:t>96728</a:t>
            </a:r>
            <a:endParaRPr lang="en-US" sz="1600" u="sng" dirty="0">
              <a:latin typeface="StobiSans Regular" panose="02000503030000020004" pitchFamily="50" charset="0"/>
            </a:endParaRPr>
          </a:p>
          <a:p>
            <a:pPr lvl="0">
              <a:lnSpc>
                <a:spcPct val="114000"/>
              </a:lnSpc>
            </a:pPr>
            <a:endParaRPr lang="en-US" sz="1600" u="sng" dirty="0" smtClean="0">
              <a:latin typeface="StobiSans Regular" panose="02000503030000020004" pitchFamily="50" charset="0"/>
            </a:endParaRP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u="sng" dirty="0" smtClean="0">
                <a:latin typeface="StobiSans Regular" panose="02000503030000020004" pitchFamily="50" charset="0"/>
              </a:rPr>
              <a:t>Gender</a:t>
            </a:r>
            <a:endParaRPr lang="en-US" sz="1600" u="sng" dirty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	59.1% - male</a:t>
            </a:r>
          </a:p>
          <a:p>
            <a:pPr lvl="1"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	40.9% - female</a:t>
            </a:r>
          </a:p>
          <a:p>
            <a:pPr lvl="1">
              <a:lnSpc>
                <a:spcPct val="114000"/>
              </a:lnSpc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u="sng" dirty="0" smtClean="0">
                <a:latin typeface="StobiSans Regular" panose="02000503030000020004" pitchFamily="50" charset="0"/>
              </a:rPr>
              <a:t>Age</a:t>
            </a:r>
            <a:endParaRPr lang="en-US" sz="1600" u="sng" dirty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	</a:t>
            </a:r>
            <a:r>
              <a:rPr lang="mk-MK" sz="1600" dirty="0" smtClean="0">
                <a:latin typeface="StobiSans Regular" panose="02000503030000020004" pitchFamily="50" charset="0"/>
              </a:rPr>
              <a:t>2</a:t>
            </a:r>
            <a:r>
              <a:rPr lang="en-US" sz="1600" dirty="0" smtClean="0">
                <a:latin typeface="StobiSans Regular" panose="02000503030000020004" pitchFamily="50" charset="0"/>
              </a:rPr>
              <a:t>2</a:t>
            </a:r>
            <a:r>
              <a:rPr lang="mk-MK" sz="1600" dirty="0" smtClean="0">
                <a:latin typeface="StobiSans Regular" panose="02000503030000020004" pitchFamily="50" charset="0"/>
              </a:rPr>
              <a:t>.</a:t>
            </a:r>
            <a:r>
              <a:rPr lang="en-US" sz="1600" dirty="0">
                <a:latin typeface="StobiSans Regular" panose="02000503030000020004" pitchFamily="50" charset="0"/>
              </a:rPr>
              <a:t>5</a:t>
            </a:r>
            <a:r>
              <a:rPr lang="mk-MK" sz="1600" dirty="0" smtClean="0">
                <a:latin typeface="StobiSans Regular" panose="02000503030000020004" pitchFamily="50" charset="0"/>
              </a:rPr>
              <a:t>% - </a:t>
            </a:r>
            <a:r>
              <a:rPr lang="en-US" sz="1600" dirty="0" smtClean="0">
                <a:latin typeface="StobiSans Regular" panose="02000503030000020004" pitchFamily="50" charset="0"/>
              </a:rPr>
              <a:t>young unemployed (15-2</a:t>
            </a:r>
            <a:r>
              <a:rPr lang="mk-MK" sz="1600" dirty="0" smtClean="0">
                <a:latin typeface="StobiSans Regular" panose="02000503030000020004" pitchFamily="50" charset="0"/>
              </a:rPr>
              <a:t>9</a:t>
            </a:r>
            <a:r>
              <a:rPr lang="en-US" sz="1600" dirty="0" smtClean="0">
                <a:latin typeface="StobiSans Regular" panose="02000503030000020004" pitchFamily="50" charset="0"/>
              </a:rPr>
              <a:t> years old)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 </a:t>
            </a:r>
            <a:r>
              <a:rPr lang="en-US" sz="1600" dirty="0" smtClean="0">
                <a:latin typeface="StobiSans Regular" panose="02000503030000020004" pitchFamily="50" charset="0"/>
              </a:rPr>
              <a:t>     	 41.5% - age group 30-49</a:t>
            </a:r>
          </a:p>
          <a:p>
            <a:pPr lvl="1"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       	36.0% - age group 50+</a:t>
            </a:r>
          </a:p>
          <a:p>
            <a:pPr lvl="1">
              <a:lnSpc>
                <a:spcPct val="114000"/>
              </a:lnSpc>
            </a:pPr>
            <a:endParaRPr lang="en-US" sz="1600" dirty="0">
              <a:latin typeface="StobiSans Regular" panose="02000503030000020004" pitchFamily="50" charset="0"/>
            </a:endParaRPr>
          </a:p>
          <a:p>
            <a:pPr lvl="0">
              <a:lnSpc>
                <a:spcPct val="114000"/>
              </a:lnSpc>
            </a:pPr>
            <a:endParaRPr lang="en-GB" dirty="0">
              <a:latin typeface="StobiSans Regular" panose="02000503030000020004" pitchFamily="50" charset="0"/>
            </a:endParaRPr>
          </a:p>
        </p:txBody>
      </p:sp>
      <p:pic>
        <p:nvPicPr>
          <p:cNvPr id="3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51520" y="1192106"/>
            <a:ext cx="6549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1" dirty="0" smtClean="0">
                <a:latin typeface="StobiSans Regular" panose="02000503030000020004" pitchFamily="50" charset="0"/>
              </a:rPr>
              <a:t>Situation on the </a:t>
            </a:r>
            <a:r>
              <a:rPr lang="en-US" b="1" dirty="0" err="1" smtClean="0">
                <a:latin typeface="StobiSans Regular" panose="02000503030000020004" pitchFamily="50" charset="0"/>
              </a:rPr>
              <a:t>Labour</a:t>
            </a:r>
            <a:r>
              <a:rPr lang="en-US" b="1" dirty="0" smtClean="0">
                <a:latin typeface="StobiSans Regular" panose="02000503030000020004" pitchFamily="50" charset="0"/>
              </a:rPr>
              <a:t> </a:t>
            </a:r>
            <a:r>
              <a:rPr lang="en-US" b="1" dirty="0">
                <a:latin typeface="StobiSans Regular" panose="02000503030000020004" pitchFamily="50" charset="0"/>
              </a:rPr>
              <a:t>Market in </a:t>
            </a:r>
            <a:r>
              <a:rPr lang="en-US" b="1" dirty="0" smtClean="0">
                <a:latin typeface="StobiSans Regular" panose="02000503030000020004" pitchFamily="50" charset="0"/>
              </a:rPr>
              <a:t>the Republic of Macedonia</a:t>
            </a:r>
            <a:endParaRPr lang="mk-MK" b="1" dirty="0">
              <a:latin typeface="StobiSans Regular" panose="02000503030000020004" pitchFamily="50" charset="0"/>
            </a:endParaRPr>
          </a:p>
        </p:txBody>
      </p:sp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191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998132"/>
            <a:ext cx="9145016" cy="4338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</a:pPr>
            <a:r>
              <a:rPr lang="en-US" sz="1600" b="1" i="1" u="sng" dirty="0" smtClean="0">
                <a:latin typeface="StobiSans Regular" panose="02000503030000020004" pitchFamily="50" charset="0"/>
              </a:rPr>
              <a:t>Employment Service Agency (as of August 2017)</a:t>
            </a:r>
          </a:p>
          <a:p>
            <a:pPr lvl="0">
              <a:lnSpc>
                <a:spcPct val="114000"/>
              </a:lnSpc>
            </a:pPr>
            <a:endParaRPr lang="en-US" sz="1600" b="1" dirty="0" smtClean="0">
              <a:latin typeface="StobiSans Regular" panose="02000503030000020004" pitchFamily="50" charset="0"/>
            </a:endParaRP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u="sng" dirty="0" smtClean="0">
                <a:latin typeface="StobiSans Regular" panose="02000503030000020004" pitchFamily="50" charset="0"/>
              </a:rPr>
              <a:t>Education</a:t>
            </a:r>
            <a:endParaRPr lang="en-US" sz="1600" u="sng" dirty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	</a:t>
            </a:r>
            <a:r>
              <a:rPr lang="mk-MK" sz="1600" dirty="0" smtClean="0">
                <a:latin typeface="StobiSans Regular" panose="02000503030000020004" pitchFamily="50" charset="0"/>
              </a:rPr>
              <a:t>4</a:t>
            </a:r>
            <a:r>
              <a:rPr lang="en-US" sz="1600" dirty="0" smtClean="0">
                <a:latin typeface="StobiSans Regular" panose="02000503030000020004" pitchFamily="50" charset="0"/>
              </a:rPr>
              <a:t>3</a:t>
            </a:r>
            <a:r>
              <a:rPr lang="mk-MK" sz="1600" dirty="0" smtClean="0">
                <a:latin typeface="StobiSans Regular" panose="02000503030000020004" pitchFamily="50" charset="0"/>
              </a:rPr>
              <a:t>.</a:t>
            </a:r>
            <a:r>
              <a:rPr lang="en-US" sz="1600" dirty="0" smtClean="0">
                <a:latin typeface="StobiSans Regular" panose="02000503030000020004" pitchFamily="50" charset="0"/>
              </a:rPr>
              <a:t>3</a:t>
            </a:r>
            <a:r>
              <a:rPr lang="mk-MK" sz="1600" dirty="0" smtClean="0">
                <a:latin typeface="StobiSans Regular" panose="02000503030000020004" pitchFamily="50" charset="0"/>
              </a:rPr>
              <a:t>% - </a:t>
            </a:r>
            <a:r>
              <a:rPr lang="en-US" sz="1600" dirty="0" smtClean="0">
                <a:latin typeface="StobiSans Regular" panose="02000503030000020004" pitchFamily="50" charset="0"/>
              </a:rPr>
              <a:t>without education and only primary education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12.7% - with uncompleted secondary education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29.0% - with completed secondary education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15.0% - with university or higher education</a:t>
            </a:r>
          </a:p>
          <a:p>
            <a:pPr lvl="1">
              <a:lnSpc>
                <a:spcPct val="114000"/>
              </a:lnSpc>
            </a:pPr>
            <a:endParaRPr lang="en-US" sz="1600" dirty="0">
              <a:latin typeface="StobiSans Regular" panose="02000503030000020004" pitchFamily="50" charset="0"/>
            </a:endParaRP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u="sng" dirty="0" smtClean="0">
                <a:latin typeface="StobiSans Regular" panose="02000503030000020004" pitchFamily="50" charset="0"/>
              </a:rPr>
              <a:t>Duration of being registered</a:t>
            </a:r>
          </a:p>
          <a:p>
            <a:pPr lvl="1">
              <a:lnSpc>
                <a:spcPct val="114000"/>
              </a:lnSpc>
            </a:pPr>
            <a:r>
              <a:rPr lang="en-US" sz="1600" dirty="0" smtClean="0">
                <a:latin typeface="StobiSans Regular" panose="02000503030000020004" pitchFamily="50" charset="0"/>
              </a:rPr>
              <a:t>	34.4% - up to 12 months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47.1% - between 1 – 3 years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18.5 – more than 4 years</a:t>
            </a:r>
            <a:endParaRPr lang="en-US" sz="1600" dirty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>
              <a:lnSpc>
                <a:spcPct val="114000"/>
              </a:lnSpc>
            </a:pPr>
            <a:endParaRPr lang="en-GB" dirty="0">
              <a:latin typeface="StobiSans Regular" panose="02000503030000020004" pitchFamily="50" charset="0"/>
            </a:endParaRPr>
          </a:p>
        </p:txBody>
      </p:sp>
      <p:pic>
        <p:nvPicPr>
          <p:cNvPr id="3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51520" y="1268760"/>
            <a:ext cx="6549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1" dirty="0" smtClean="0">
                <a:latin typeface="StobiSans Regular" panose="02000503030000020004" pitchFamily="50" charset="0"/>
              </a:rPr>
              <a:t>Situation on the </a:t>
            </a:r>
            <a:r>
              <a:rPr lang="en-US" b="1" dirty="0" err="1" smtClean="0">
                <a:latin typeface="StobiSans Regular" panose="02000503030000020004" pitchFamily="50" charset="0"/>
              </a:rPr>
              <a:t>Labour</a:t>
            </a:r>
            <a:r>
              <a:rPr lang="en-US" b="1" dirty="0" smtClean="0">
                <a:latin typeface="StobiSans Regular" panose="02000503030000020004" pitchFamily="50" charset="0"/>
              </a:rPr>
              <a:t> </a:t>
            </a:r>
            <a:r>
              <a:rPr lang="en-US" b="1" dirty="0">
                <a:latin typeface="StobiSans Regular" panose="02000503030000020004" pitchFamily="50" charset="0"/>
              </a:rPr>
              <a:t>Market in </a:t>
            </a:r>
            <a:r>
              <a:rPr lang="en-US" b="1" dirty="0" smtClean="0">
                <a:latin typeface="StobiSans Regular" panose="02000503030000020004" pitchFamily="50" charset="0"/>
              </a:rPr>
              <a:t>the Republic of Macedonia</a:t>
            </a:r>
            <a:endParaRPr lang="mk-MK" b="1" dirty="0">
              <a:latin typeface="StobiSans Regular" panose="02000503030000020004" pitchFamily="50" charset="0"/>
            </a:endParaRPr>
          </a:p>
        </p:txBody>
      </p:sp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666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628800"/>
            <a:ext cx="9145016" cy="6022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</a:pPr>
            <a:r>
              <a:rPr lang="en-US" sz="1600" b="1" i="1" dirty="0" smtClean="0">
                <a:latin typeface="StobiSans Regular" panose="02000503030000020004" pitchFamily="50" charset="0"/>
              </a:rPr>
              <a:t>Long – term unemployed  (63407 unemployed - 65.6%)</a:t>
            </a:r>
          </a:p>
          <a:p>
            <a:pPr lvl="0">
              <a:lnSpc>
                <a:spcPct val="114000"/>
              </a:lnSpc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u="sng" dirty="0">
                <a:latin typeface="StobiSans Regular" panose="02000503030000020004" pitchFamily="50" charset="0"/>
              </a:rPr>
              <a:t>Gender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61.7% </a:t>
            </a:r>
            <a:r>
              <a:rPr lang="en-US" sz="1600" dirty="0">
                <a:latin typeface="StobiSans Regular" panose="02000503030000020004" pitchFamily="50" charset="0"/>
              </a:rPr>
              <a:t>- male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38.3% </a:t>
            </a:r>
            <a:r>
              <a:rPr lang="en-US" sz="1600" dirty="0">
                <a:latin typeface="StobiSans Regular" panose="02000503030000020004" pitchFamily="50" charset="0"/>
              </a:rPr>
              <a:t>- female</a:t>
            </a:r>
          </a:p>
          <a:p>
            <a:pPr lvl="1">
              <a:lnSpc>
                <a:spcPct val="114000"/>
              </a:lnSpc>
            </a:pPr>
            <a:endParaRPr lang="en-US" sz="1600" dirty="0">
              <a:latin typeface="StobiSans Regular" panose="02000503030000020004" pitchFamily="50" charset="0"/>
            </a:endParaRP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u="sng" dirty="0">
                <a:latin typeface="StobiSans Regular" panose="02000503030000020004" pitchFamily="50" charset="0"/>
              </a:rPr>
              <a:t>Age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16.2</a:t>
            </a:r>
            <a:r>
              <a:rPr lang="mk-MK" sz="1600" dirty="0" smtClean="0">
                <a:latin typeface="StobiSans Regular" panose="02000503030000020004" pitchFamily="50" charset="0"/>
              </a:rPr>
              <a:t>% </a:t>
            </a:r>
            <a:r>
              <a:rPr lang="mk-MK" sz="1600" dirty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young unemployed (15-2</a:t>
            </a:r>
            <a:r>
              <a:rPr lang="mk-MK" sz="1600" dirty="0">
                <a:latin typeface="StobiSans Regular" panose="02000503030000020004" pitchFamily="50" charset="0"/>
              </a:rPr>
              <a:t>9</a:t>
            </a:r>
            <a:r>
              <a:rPr lang="en-US" sz="1600" dirty="0">
                <a:latin typeface="StobiSans Regular" panose="02000503030000020004" pitchFamily="50" charset="0"/>
              </a:rPr>
              <a:t> years old)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      	</a:t>
            </a:r>
            <a:r>
              <a:rPr lang="en-US" sz="1600" dirty="0" smtClean="0">
                <a:latin typeface="StobiSans Regular" panose="02000503030000020004" pitchFamily="50" charset="0"/>
              </a:rPr>
              <a:t>43.5% </a:t>
            </a:r>
            <a:r>
              <a:rPr lang="en-US" sz="1600" dirty="0">
                <a:latin typeface="StobiSans Regular" panose="02000503030000020004" pitchFamily="50" charset="0"/>
              </a:rPr>
              <a:t>- age group 30-49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       	</a:t>
            </a:r>
            <a:r>
              <a:rPr lang="en-US" sz="1600" dirty="0" smtClean="0">
                <a:latin typeface="StobiSans Regular" panose="02000503030000020004" pitchFamily="50" charset="0"/>
              </a:rPr>
              <a:t>40.3% </a:t>
            </a:r>
            <a:r>
              <a:rPr lang="en-US" sz="1600" dirty="0">
                <a:latin typeface="StobiSans Regular" panose="02000503030000020004" pitchFamily="50" charset="0"/>
              </a:rPr>
              <a:t>- age group 50</a:t>
            </a:r>
            <a:r>
              <a:rPr lang="en-US" sz="1600" dirty="0" smtClean="0">
                <a:latin typeface="StobiSans Regular" panose="02000503030000020004" pitchFamily="50" charset="0"/>
              </a:rPr>
              <a:t>+</a:t>
            </a:r>
          </a:p>
          <a:p>
            <a:pPr lvl="1">
              <a:lnSpc>
                <a:spcPct val="114000"/>
              </a:lnSpc>
            </a:pPr>
            <a:endParaRPr lang="en-US" sz="1600" dirty="0">
              <a:latin typeface="StobiSans Regular" panose="02000503030000020004" pitchFamily="50" charset="0"/>
            </a:endParaRP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u="sng" dirty="0">
                <a:latin typeface="StobiSans Regular" panose="02000503030000020004" pitchFamily="50" charset="0"/>
              </a:rPr>
              <a:t>Education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mk-MK" sz="1600" dirty="0" smtClean="0">
                <a:latin typeface="StobiSans Regular" panose="02000503030000020004" pitchFamily="50" charset="0"/>
              </a:rPr>
              <a:t>4</a:t>
            </a:r>
            <a:r>
              <a:rPr lang="en-US" sz="1600" dirty="0" smtClean="0">
                <a:latin typeface="StobiSans Regular" panose="02000503030000020004" pitchFamily="50" charset="0"/>
              </a:rPr>
              <a:t>7.9</a:t>
            </a:r>
            <a:r>
              <a:rPr lang="mk-MK" sz="1600" dirty="0" smtClean="0">
                <a:latin typeface="StobiSans Regular" panose="02000503030000020004" pitchFamily="50" charset="0"/>
              </a:rPr>
              <a:t>% </a:t>
            </a:r>
            <a:r>
              <a:rPr lang="mk-MK" sz="1600" dirty="0">
                <a:latin typeface="StobiSans Regular" panose="02000503030000020004" pitchFamily="50" charset="0"/>
              </a:rPr>
              <a:t>- </a:t>
            </a:r>
            <a:r>
              <a:rPr lang="en-US" sz="1600" dirty="0">
                <a:latin typeface="StobiSans Regular" panose="02000503030000020004" pitchFamily="50" charset="0"/>
              </a:rPr>
              <a:t>without education and only primary education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13.4% </a:t>
            </a:r>
            <a:r>
              <a:rPr lang="en-US" sz="1600" dirty="0">
                <a:latin typeface="StobiSans Regular" panose="02000503030000020004" pitchFamily="50" charset="0"/>
              </a:rPr>
              <a:t>- with uncompleted secondary education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26.3% </a:t>
            </a:r>
            <a:r>
              <a:rPr lang="en-US" sz="1600" dirty="0">
                <a:latin typeface="StobiSans Regular" panose="02000503030000020004" pitchFamily="50" charset="0"/>
              </a:rPr>
              <a:t>- with completed secondary education</a:t>
            </a:r>
          </a:p>
          <a:p>
            <a:pPr lvl="1">
              <a:lnSpc>
                <a:spcPct val="114000"/>
              </a:lnSpc>
            </a:pPr>
            <a:r>
              <a:rPr lang="en-US" sz="1600" dirty="0">
                <a:latin typeface="StobiSans Regular" panose="02000503030000020004" pitchFamily="50" charset="0"/>
              </a:rPr>
              <a:t>	</a:t>
            </a:r>
            <a:r>
              <a:rPr lang="en-US" sz="1600" dirty="0" smtClean="0">
                <a:latin typeface="StobiSans Regular" panose="02000503030000020004" pitchFamily="50" charset="0"/>
              </a:rPr>
              <a:t>12.4% </a:t>
            </a:r>
            <a:r>
              <a:rPr lang="en-US" sz="1600" dirty="0">
                <a:latin typeface="StobiSans Regular" panose="02000503030000020004" pitchFamily="50" charset="0"/>
              </a:rPr>
              <a:t>- with university or higher education</a:t>
            </a:r>
          </a:p>
          <a:p>
            <a:pPr lvl="1">
              <a:lnSpc>
                <a:spcPct val="114000"/>
              </a:lnSpc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endParaRPr lang="en-US" sz="1600" dirty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 lvl="1">
              <a:lnSpc>
                <a:spcPct val="114000"/>
              </a:lnSpc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>
              <a:lnSpc>
                <a:spcPct val="114000"/>
              </a:lnSpc>
            </a:pPr>
            <a:endParaRPr lang="en-GB" dirty="0">
              <a:latin typeface="StobiSans Regular" panose="02000503030000020004" pitchFamily="50" charset="0"/>
            </a:endParaRPr>
          </a:p>
        </p:txBody>
      </p:sp>
      <p:pic>
        <p:nvPicPr>
          <p:cNvPr id="3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51520" y="1156102"/>
            <a:ext cx="6549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1" dirty="0" smtClean="0">
                <a:latin typeface="StobiSans Regular" panose="02000503030000020004" pitchFamily="50" charset="0"/>
              </a:rPr>
              <a:t>Situation on the </a:t>
            </a:r>
            <a:r>
              <a:rPr lang="en-US" b="1" dirty="0" err="1" smtClean="0">
                <a:latin typeface="StobiSans Regular" panose="02000503030000020004" pitchFamily="50" charset="0"/>
              </a:rPr>
              <a:t>Labour</a:t>
            </a:r>
            <a:r>
              <a:rPr lang="en-US" b="1" dirty="0" smtClean="0">
                <a:latin typeface="StobiSans Regular" panose="02000503030000020004" pitchFamily="50" charset="0"/>
              </a:rPr>
              <a:t> </a:t>
            </a:r>
            <a:r>
              <a:rPr lang="en-US" b="1" dirty="0">
                <a:latin typeface="StobiSans Regular" panose="02000503030000020004" pitchFamily="50" charset="0"/>
              </a:rPr>
              <a:t>Market in </a:t>
            </a:r>
            <a:r>
              <a:rPr lang="en-US" b="1" dirty="0" smtClean="0">
                <a:latin typeface="StobiSans Regular" panose="02000503030000020004" pitchFamily="50" charset="0"/>
              </a:rPr>
              <a:t>the Republic of Macedonia</a:t>
            </a:r>
            <a:endParaRPr lang="mk-MK" b="1" dirty="0">
              <a:latin typeface="StobiSans Regular" panose="02000503030000020004" pitchFamily="50" charset="0"/>
            </a:endParaRPr>
          </a:p>
        </p:txBody>
      </p:sp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280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268760"/>
            <a:ext cx="856895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b="1" dirty="0" smtClean="0">
                <a:latin typeface="StobiSans Regular" panose="02000503030000020004" pitchFamily="50" charset="0"/>
              </a:rPr>
              <a:t>Organizational structure of the </a:t>
            </a:r>
          </a:p>
          <a:p>
            <a:pPr lvl="0" algn="ctr"/>
            <a:r>
              <a:rPr lang="en-US" b="1" dirty="0" smtClean="0">
                <a:latin typeface="StobiSans Regular" panose="02000503030000020004" pitchFamily="50" charset="0"/>
              </a:rPr>
              <a:t>Employment Service Agency of the Republic of Macedonia</a:t>
            </a:r>
            <a:endParaRPr lang="en-GB" dirty="0">
              <a:latin typeface="StobiSans Regular" panose="02000503030000020004" pitchFamily="50" charset="0"/>
            </a:endParaRPr>
          </a:p>
          <a:p>
            <a:r>
              <a:rPr lang="mk-MK" dirty="0">
                <a:latin typeface="StobiSans Regular" panose="02000503030000020004" pitchFamily="50" charset="0"/>
              </a:rPr>
              <a:t> </a:t>
            </a:r>
            <a:endParaRPr lang="mk-MK" dirty="0" smtClean="0">
              <a:latin typeface="StobiSans Regular" panose="02000503030000020004" pitchFamily="50" charset="0"/>
            </a:endParaRPr>
          </a:p>
          <a:p>
            <a:pPr lvl="0"/>
            <a:r>
              <a:rPr lang="en-US" b="1" dirty="0" smtClean="0">
                <a:latin typeface="StobiSans Regular" panose="02000503030000020004" pitchFamily="50" charset="0"/>
              </a:rPr>
              <a:t>Management</a:t>
            </a:r>
          </a:p>
          <a:p>
            <a:pPr lvl="0"/>
            <a:endParaRPr lang="en-US" sz="1600" dirty="0" smtClean="0">
              <a:latin typeface="StobiSans Regular" panose="02000503030000020004" pitchFamily="50" charset="0"/>
            </a:endParaRPr>
          </a:p>
          <a:p>
            <a:pPr lvl="0"/>
            <a:r>
              <a:rPr lang="en-US" sz="1600" b="1" u="sng" dirty="0" smtClean="0">
                <a:latin typeface="StobiSans Regular" panose="02000503030000020004" pitchFamily="50" charset="0"/>
              </a:rPr>
              <a:t>Management Board </a:t>
            </a:r>
          </a:p>
          <a:p>
            <a:pPr lvl="0"/>
            <a:endParaRPr lang="en-US" sz="1600" dirty="0" smtClean="0">
              <a:latin typeface="StobiSans Regular" panose="02000503030000020004" pitchFamily="50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obiSans Regular" panose="02000503030000020004" pitchFamily="50" charset="0"/>
              </a:rPr>
              <a:t>9 members  - 5 members nominated by the Government of RM</a:t>
            </a:r>
          </a:p>
          <a:p>
            <a:pPr lvl="0"/>
            <a:r>
              <a:rPr lang="en-US" sz="1600" dirty="0">
                <a:latin typeface="StobiSans Regular" panose="02000503030000020004" pitchFamily="50" charset="0"/>
              </a:rPr>
              <a:t> </a:t>
            </a:r>
            <a:r>
              <a:rPr lang="en-US" sz="1600" dirty="0" smtClean="0">
                <a:latin typeface="StobiSans Regular" panose="02000503030000020004" pitchFamily="50" charset="0"/>
              </a:rPr>
              <a:t>                              - 2 members nominated by employers’ organization</a:t>
            </a:r>
          </a:p>
          <a:p>
            <a:pPr lvl="0"/>
            <a:r>
              <a:rPr lang="en-US" sz="1600" dirty="0">
                <a:latin typeface="StobiSans Regular" panose="02000503030000020004" pitchFamily="50" charset="0"/>
              </a:rPr>
              <a:t> </a:t>
            </a:r>
            <a:r>
              <a:rPr lang="en-US" sz="1600" dirty="0" smtClean="0">
                <a:latin typeface="StobiSans Regular" panose="02000503030000020004" pitchFamily="50" charset="0"/>
              </a:rPr>
              <a:t>                              - 2 members nominated by trade unions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obiSans Regular" panose="02000503030000020004" pitchFamily="50" charset="0"/>
              </a:rPr>
              <a:t>Mandate of 4 years</a:t>
            </a:r>
          </a:p>
          <a:p>
            <a:pPr lvl="0"/>
            <a:endParaRPr lang="en-US" sz="1600" dirty="0" smtClean="0">
              <a:latin typeface="StobiSans Regular" panose="02000503030000020004" pitchFamily="50" charset="0"/>
            </a:endParaRPr>
          </a:p>
          <a:p>
            <a:pPr lvl="0"/>
            <a:r>
              <a:rPr lang="en-US" sz="1600" b="1" u="sng" dirty="0" smtClean="0">
                <a:latin typeface="StobiSans Regular" panose="02000503030000020004" pitchFamily="50" charset="0"/>
              </a:rPr>
              <a:t>Director</a:t>
            </a:r>
          </a:p>
          <a:p>
            <a:pPr lvl="0"/>
            <a:r>
              <a:rPr lang="en-US" sz="1600" dirty="0">
                <a:latin typeface="StobiSans Regular" panose="02000503030000020004" pitchFamily="50" charset="0"/>
              </a:rPr>
              <a:t> </a:t>
            </a:r>
            <a:r>
              <a:rPr lang="en-US" sz="1600" dirty="0" smtClean="0">
                <a:latin typeface="StobiSans Regular" panose="02000503030000020004" pitchFamily="50" charset="0"/>
              </a:rPr>
              <a:t>      </a:t>
            </a:r>
            <a:r>
              <a:rPr lang="en-US" sz="1600" u="sng" dirty="0" smtClean="0">
                <a:latin typeface="StobiSans Regular" panose="02000503030000020004" pitchFamily="50" charset="0"/>
              </a:rPr>
              <a:t>Deputy Director</a:t>
            </a:r>
          </a:p>
          <a:p>
            <a:pPr lvl="0"/>
            <a:endParaRPr lang="en-US" sz="1600" dirty="0">
              <a:latin typeface="StobiSans Regular" panose="02000503030000020004" pitchFamily="50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obiSans Regular" panose="02000503030000020004" pitchFamily="50" charset="0"/>
              </a:rPr>
              <a:t>Nominated by the Government of RM</a:t>
            </a:r>
          </a:p>
          <a:p>
            <a:pPr lvl="0"/>
            <a:endParaRPr lang="en-US" sz="1600" dirty="0">
              <a:latin typeface="StobiSans Regular" panose="02000503030000020004" pitchFamily="50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obiSans Regular" panose="02000503030000020004" pitchFamily="50" charset="0"/>
              </a:rPr>
              <a:t>Mandate of 4 years</a:t>
            </a:r>
          </a:p>
        </p:txBody>
      </p:sp>
      <p:pic>
        <p:nvPicPr>
          <p:cNvPr id="3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224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268760"/>
            <a:ext cx="856895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b="1" dirty="0" smtClean="0">
                <a:latin typeface="StobiSans Regular" panose="02000503030000020004" pitchFamily="50" charset="0"/>
              </a:rPr>
              <a:t>Organizational structure of the </a:t>
            </a:r>
          </a:p>
          <a:p>
            <a:pPr lvl="0" algn="ctr"/>
            <a:r>
              <a:rPr lang="en-US" b="1" dirty="0" smtClean="0">
                <a:latin typeface="StobiSans Regular" panose="02000503030000020004" pitchFamily="50" charset="0"/>
              </a:rPr>
              <a:t>Employment Service Agency of the Republic of Macedonia</a:t>
            </a:r>
            <a:endParaRPr lang="en-GB" dirty="0">
              <a:latin typeface="StobiSans Regular" panose="02000503030000020004" pitchFamily="50" charset="0"/>
            </a:endParaRPr>
          </a:p>
          <a:p>
            <a:r>
              <a:rPr lang="mk-MK" dirty="0">
                <a:latin typeface="StobiSans Regular" panose="02000503030000020004" pitchFamily="50" charset="0"/>
              </a:rPr>
              <a:t> </a:t>
            </a:r>
            <a:endParaRPr lang="mk-MK" dirty="0" smtClean="0">
              <a:latin typeface="StobiSans Regular" panose="02000503030000020004" pitchFamily="50" charset="0"/>
            </a:endParaRPr>
          </a:p>
          <a:p>
            <a:pPr lvl="0">
              <a:spcBef>
                <a:spcPts val="1200"/>
              </a:spcBef>
            </a:pPr>
            <a:r>
              <a:rPr lang="en-US" sz="1600" b="1" u="sng" dirty="0" smtClean="0">
                <a:latin typeface="StobiSans Regular" panose="02000503030000020004" pitchFamily="50" charset="0"/>
              </a:rPr>
              <a:t>Rulebook for Internal Organization of ESARM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latin typeface="StobiSans Regular" panose="02000503030000020004" pitchFamily="50" charset="0"/>
              </a:rPr>
              <a:t>Central Office</a:t>
            </a:r>
            <a:endParaRPr lang="en-GB" sz="1600" b="1" i="1" dirty="0" smtClean="0">
              <a:latin typeface="StobiSans Regular" panose="02000503030000020004" pitchFamily="50" charset="0"/>
            </a:endParaRPr>
          </a:p>
          <a:p>
            <a:pPr lvl="0">
              <a:spcBef>
                <a:spcPts val="1200"/>
              </a:spcBef>
            </a:pPr>
            <a:r>
              <a:rPr lang="en-US" sz="1600" dirty="0">
                <a:latin typeface="StobiSans Regular" panose="02000503030000020004" pitchFamily="50" charset="0"/>
              </a:rPr>
              <a:t> </a:t>
            </a:r>
            <a:r>
              <a:rPr lang="en-US" sz="1600" dirty="0" smtClean="0">
                <a:latin typeface="StobiSans Regular" panose="02000503030000020004" pitchFamily="50" charset="0"/>
              </a:rPr>
              <a:t>      - 9 Departments</a:t>
            </a:r>
          </a:p>
          <a:p>
            <a:pPr lvl="0">
              <a:spcBef>
                <a:spcPts val="1200"/>
              </a:spcBef>
            </a:pPr>
            <a:r>
              <a:rPr lang="en-US" sz="1600" dirty="0" smtClean="0">
                <a:latin typeface="StobiSans Regular" panose="02000503030000020004" pitchFamily="50" charset="0"/>
              </a:rPr>
              <a:t>       - 22 Units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latin typeface="StobiSans Regular" panose="02000503030000020004" pitchFamily="50" charset="0"/>
              </a:rPr>
              <a:t>Local Offices </a:t>
            </a:r>
          </a:p>
          <a:p>
            <a:pPr lvl="0">
              <a:spcBef>
                <a:spcPts val="1200"/>
              </a:spcBef>
            </a:pPr>
            <a:r>
              <a:rPr lang="en-US" sz="1600" dirty="0" smtClean="0">
                <a:latin typeface="StobiSans Regular" panose="02000503030000020004" pitchFamily="50" charset="0"/>
              </a:rPr>
              <a:t>       - 30 employment centers</a:t>
            </a:r>
          </a:p>
          <a:p>
            <a:pPr lvl="0">
              <a:spcBef>
                <a:spcPts val="1200"/>
              </a:spcBef>
            </a:pPr>
            <a:r>
              <a:rPr lang="en-US" sz="1600" dirty="0" smtClean="0">
                <a:latin typeface="StobiSans Regular" panose="02000503030000020004" pitchFamily="50" charset="0"/>
              </a:rPr>
              <a:t>       - 29 </a:t>
            </a:r>
            <a:r>
              <a:rPr lang="en-US" sz="1600" dirty="0">
                <a:latin typeface="StobiSans Regular" panose="02000503030000020004" pitchFamily="50" charset="0"/>
              </a:rPr>
              <a:t>d</a:t>
            </a:r>
            <a:r>
              <a:rPr lang="en-US" sz="1600" dirty="0" smtClean="0">
                <a:latin typeface="StobiSans Regular" panose="02000503030000020004" pitchFamily="50" charset="0"/>
              </a:rPr>
              <a:t>ispersive offices</a:t>
            </a:r>
          </a:p>
          <a:p>
            <a:pPr lvl="0">
              <a:spcBef>
                <a:spcPts val="1200"/>
              </a:spcBef>
            </a:pPr>
            <a:endParaRPr lang="en-US" sz="1600" dirty="0">
              <a:latin typeface="StobiSans Regular" panose="02000503030000020004" pitchFamily="50" charset="0"/>
            </a:endParaRPr>
          </a:p>
          <a:p>
            <a:pPr>
              <a:spcBef>
                <a:spcPts val="1200"/>
              </a:spcBef>
            </a:pPr>
            <a:r>
              <a:rPr lang="en-US" sz="1600" b="1" u="sng" dirty="0">
                <a:latin typeface="StobiSans Regular" panose="02000503030000020004" pitchFamily="50" charset="0"/>
              </a:rPr>
              <a:t>Rulebook for </a:t>
            </a:r>
            <a:r>
              <a:rPr lang="en-US" sz="1600" b="1" u="sng" dirty="0" smtClean="0">
                <a:latin typeface="StobiSans Regular" panose="02000503030000020004" pitchFamily="50" charset="0"/>
              </a:rPr>
              <a:t>Systematization of the job positions in ESARM – in total 500 employees</a:t>
            </a:r>
            <a:endParaRPr lang="en-US" sz="1600" b="1" u="sng" dirty="0">
              <a:latin typeface="StobiSans Regular" panose="02000503030000020004" pitchFamily="50" charset="0"/>
            </a:endParaRPr>
          </a:p>
          <a:p>
            <a:pPr lvl="0">
              <a:spcBef>
                <a:spcPts val="1200"/>
              </a:spcBef>
            </a:pPr>
            <a:endParaRPr lang="en-US" sz="1600" dirty="0" smtClean="0">
              <a:latin typeface="StobiSans Regular" panose="02000503030000020004" pitchFamily="50" charset="0"/>
            </a:endParaRPr>
          </a:p>
          <a:p>
            <a:pPr lvl="0">
              <a:spcBef>
                <a:spcPts val="1200"/>
              </a:spcBef>
            </a:pPr>
            <a:endParaRPr lang="en-US" sz="1600" dirty="0" smtClean="0">
              <a:latin typeface="StobiSans Regular" panose="02000503030000020004" pitchFamily="50" charset="0"/>
            </a:endParaRPr>
          </a:p>
        </p:txBody>
      </p:sp>
      <p:pic>
        <p:nvPicPr>
          <p:cNvPr id="3" name="Picture 9" descr="Logo samo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-22820"/>
            <a:ext cx="1476375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zname Ma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06" y="0"/>
            <a:ext cx="101500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438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 za izmenite vo Zakonot</Template>
  <TotalTime>1077</TotalTime>
  <Words>927</Words>
  <Application>Microsoft Office PowerPoint</Application>
  <PresentationFormat>On-screen Show (4:3)</PresentationFormat>
  <Paragraphs>227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Cambria</vt:lpstr>
      <vt:lpstr>StobiSans Regular</vt:lpstr>
      <vt:lpstr>Symbol</vt:lpstr>
      <vt:lpstr>Wingdings</vt:lpstr>
      <vt:lpstr>Wingdings 2</vt:lpstr>
      <vt:lpstr>test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Employment Programs and Measures</vt:lpstr>
      <vt:lpstr>ESARM’s Functioning </vt:lpstr>
      <vt:lpstr> EU funded Project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Biljana Zivkovska</dc:creator>
  <cp:lastModifiedBy>Biljana Zivkovska</cp:lastModifiedBy>
  <cp:revision>183</cp:revision>
  <cp:lastPrinted>2017-11-06T14:05:23Z</cp:lastPrinted>
  <dcterms:created xsi:type="dcterms:W3CDTF">2012-05-04T11:57:58Z</dcterms:created>
  <dcterms:modified xsi:type="dcterms:W3CDTF">2017-11-06T14:09:45Z</dcterms:modified>
</cp:coreProperties>
</file>