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9" r:id="rId3"/>
    <p:sldId id="263" r:id="rId4"/>
    <p:sldId id="280" r:id="rId5"/>
    <p:sldId id="264" r:id="rId6"/>
    <p:sldId id="265" r:id="rId7"/>
    <p:sldId id="266" r:id="rId8"/>
    <p:sldId id="270" r:id="rId9"/>
    <p:sldId id="259" r:id="rId10"/>
    <p:sldId id="278" r:id="rId11"/>
    <p:sldId id="277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003" autoAdjust="0"/>
  </p:normalViewPr>
  <p:slideViewPr>
    <p:cSldViewPr snapToGrid="0">
      <p:cViewPr varScale="1">
        <p:scale>
          <a:sx n="101" d="100"/>
          <a:sy n="101" d="100"/>
        </p:scale>
        <p:origin x="9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46BD1-E64F-4A7D-B29D-1BAB74B993C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11FB1-C2D8-43C8-B07A-318C282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3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1FB1-C2D8-43C8-B07A-318C2820D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3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6603-922B-43B8-8842-BCF6598FA5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6603-922B-43B8-8842-BCF6598FA5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2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1FB1-C2D8-43C8-B07A-318C2820D6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839B-45D0-4543-A4BC-BE62E8E505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8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1FB1-C2D8-43C8-B07A-318C2820D6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839B-45D0-4543-A4BC-BE62E8E505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6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1FB1-C2D8-43C8-B07A-318C2820D6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1FB1-C2D8-43C8-B07A-318C2820D6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11FB1-C2D8-43C8-B07A-318C2820D6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1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11FB1-C2D8-43C8-B07A-318C2820D6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70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11FB1-C2D8-43C8-B07A-318C2820D6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7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0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2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19CB-3323-41D0-BFFF-40FD0AA1FD5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53FF-8B19-4E41-B9CB-B2CA338FD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portal.oecd.org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jp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2125"/>
            <a:ext cx="12192000" cy="11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4" y="309454"/>
            <a:ext cx="3343687" cy="7475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947862" y="58636"/>
            <a:ext cx="2084295" cy="1094977"/>
          </a:xfrm>
          <a:prstGeom prst="rect">
            <a:avLst/>
          </a:prstGeom>
        </p:spPr>
      </p:pic>
      <p:pic>
        <p:nvPicPr>
          <p:cNvPr id="7" name="Picture 6" descr="OECD better policies for better lives">
            <a:hlinkClick r:id="rId5" tooltip="&quot;OECD Intranet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078" y="196424"/>
            <a:ext cx="1994546" cy="9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14301" y="1929304"/>
            <a:ext cx="107514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Portraits of Labor Market Exclusion 2</a:t>
            </a:r>
            <a:b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</a:b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Snapshots from Bulgaria, Croatia, Hungary and Romania</a:t>
            </a:r>
          </a:p>
          <a:p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  <a:p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  <a:p>
            <a:r>
              <a:rPr lang="hu-H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CPESSEC Conference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  <a:p>
            <a:r>
              <a:rPr lang="hu-H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Budapest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hu-H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November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8, 2017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BAD9BF17-C7F4-40FA-9539-737C48A082C0" descr="6E9E5716-818B-47DF-820E-93A9F56430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6657"/>
            <a:ext cx="12192000" cy="14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4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0290" y="966777"/>
            <a:ext cx="107514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THANK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YOU!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lvl="0"/>
            <a:r>
              <a:rPr lang="en-US" sz="2400" dirty="0">
                <a:solidFill>
                  <a:srgbClr val="ED7D31">
                    <a:lumMod val="20000"/>
                    <a:lumOff val="80000"/>
                  </a:srgbClr>
                </a:solidFill>
                <a:latin typeface="Cambria" panose="02040503050406030204" pitchFamily="18" charset="0"/>
              </a:rPr>
              <a:t>Portraits of Labor Market Exclusion 2 				</a:t>
            </a:r>
          </a:p>
          <a:p>
            <a:pPr lvl="0"/>
            <a:r>
              <a:rPr lang="en-US" sz="2400" dirty="0">
                <a:solidFill>
                  <a:srgbClr val="ED7D31">
                    <a:lumMod val="20000"/>
                    <a:lumOff val="80000"/>
                  </a:srgbClr>
                </a:solidFill>
                <a:latin typeface="Cambria" panose="02040503050406030204" pitchFamily="18" charset="0"/>
              </a:rPr>
              <a:t>Snapshots from Bulgaria, Croatia, Hungary and Romania</a:t>
            </a:r>
          </a:p>
          <a:p>
            <a:pPr lvl="0"/>
            <a:r>
              <a:rPr lang="en-US" sz="2400" dirty="0">
                <a:solidFill>
                  <a:srgbClr val="ED7D31">
                    <a:lumMod val="20000"/>
                    <a:lumOff val="80000"/>
                  </a:srgbClr>
                </a:solidFill>
                <a:latin typeface="Cambria" panose="02040503050406030204" pitchFamily="18" charset="0"/>
              </a:rPr>
              <a:t>Budapest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November 8, 2017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20000"/>
                  <a:lumOff val="8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26" name="BAD9BF17-C7F4-40FA-9539-737C48A082C0" descr="6E9E5716-818B-47DF-820E-93A9F56430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6657"/>
            <a:ext cx="12192000" cy="14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5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15" y="6235930"/>
            <a:ext cx="2931795" cy="571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200125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Annex</a:t>
            </a:r>
            <a:br>
              <a:rPr lang="en-US" sz="6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</a:br>
            <a:endParaRPr lang="en-US" sz="6600" dirty="0">
              <a:solidFill>
                <a:schemeClr val="accent2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658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Reality on the ground</a:t>
            </a:r>
          </a:p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SNAPSHOTS FROM PORTRAITS</a:t>
            </a:r>
          </a:p>
        </p:txBody>
      </p:sp>
    </p:spTree>
    <p:extLst>
      <p:ext uri="{BB962C8B-B14F-4D97-AF65-F5344CB8AC3E}">
        <p14:creationId xmlns:p14="http://schemas.microsoft.com/office/powerpoint/2010/main" val="318255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792"/>
            <a:ext cx="121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22832"/>
            <a:ext cx="11114613" cy="90075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Policies and programs differ across countries however some common themes emerge……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08" y="1460665"/>
            <a:ext cx="8708867" cy="51448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mbria" panose="02040503050406030204" pitchFamily="18" charset="0"/>
              </a:rPr>
              <a:t>Fragmentation of activation and employment support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mbria" panose="02040503050406030204" pitchFamily="18" charset="0"/>
              </a:rPr>
              <a:t>Though nascent in many, countries are starting to adopt a more coherent approach with menus of coordinated programs and services (e.g. BLG)</a:t>
            </a:r>
            <a:endParaRPr lang="en-GB" dirty="0">
              <a:latin typeface="Cambria" panose="020405030504060302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Proliferation of programs with low coverage, and limited capacity in some key services, in particular, on childcare (e.g. POL, HRV, GRC)</a:t>
            </a:r>
          </a:p>
          <a:p>
            <a:pPr marL="457200" lvl="1" indent="0">
              <a:buNone/>
            </a:pPr>
            <a:endParaRPr lang="en-GB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mbria" panose="02040503050406030204" pitchFamily="18" charset="0"/>
              </a:rPr>
              <a:t>Integration across Social Assistance (e.g. GMI), PES and social services at different stages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Low across newer EU member states and Mediterranean countries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Different approaches under implementation; physical versus data/system based </a:t>
            </a:r>
          </a:p>
          <a:p>
            <a:pPr marL="0" indent="0">
              <a:buNone/>
            </a:pPr>
            <a:endParaRPr lang="en-GB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8" y="1460665"/>
            <a:ext cx="2327904" cy="201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8" y="4583442"/>
            <a:ext cx="2156698" cy="17049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476" y="6177765"/>
            <a:ext cx="293179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22832"/>
            <a:ext cx="11114613" cy="90075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Policies and programs differ across countries however some common themes emerge……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58" y="1310832"/>
            <a:ext cx="9939647" cy="4987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mbria" panose="02040503050406030204" pitchFamily="18" charset="0"/>
              </a:rPr>
              <a:t>Relatively low (national) spending on ALMPs  (e.g. in HRV and ROU)</a:t>
            </a:r>
            <a:r>
              <a:rPr lang="en-GB" dirty="0">
                <a:latin typeface="Cambria" panose="02040503050406030204" pitchFamily="18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mbria" panose="02040503050406030204" pitchFamily="18" charset="0"/>
              </a:rPr>
              <a:t>Low coverage, and not all needs are addressed for those who are covered</a:t>
            </a:r>
            <a:endParaRPr lang="en-GB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mbria" panose="02040503050406030204" pitchFamily="18" charset="0"/>
              </a:rPr>
              <a:t>ALMP spending is not always targeted to priority needs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e.g. skewed towards relatively well educated/skilled youth</a:t>
            </a:r>
          </a:p>
          <a:p>
            <a:pPr marL="457200" lvl="1" indent="0">
              <a:buNone/>
            </a:pPr>
            <a:r>
              <a:rPr lang="en-GB" dirty="0">
                <a:latin typeface="Cambria" panose="02040503050406030204" pitchFamily="18" charset="0"/>
              </a:rPr>
              <a:t>who are short term unemployed as opposed to low educated LTU with low work experience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mbria" panose="02040503050406030204" pitchFamily="18" charset="0"/>
              </a:rPr>
              <a:t>Few monitoring &amp; evaluation best practices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</a:rPr>
              <a:t>e.g. lack of data exchange between institutions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</a:rPr>
              <a:t>Lack of national framework for identifying outcomes and assessing impacts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293704"/>
            <a:ext cx="1889886" cy="1257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0225"/>
            <a:ext cx="2137558" cy="1500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7" y="4689672"/>
            <a:ext cx="2025660" cy="15192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410" y="6208917"/>
            <a:ext cx="293179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1"/>
            <a:ext cx="11080845" cy="1224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Pointing to Common Emerging Challenges…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18" y="1443789"/>
            <a:ext cx="10385658" cy="4704407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arenBoth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Targeting and tailoring design of Activation and Employment Support Programs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Assessment of needs/barriers through different methods (statistical profiling, employment counsellor etc.)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>
                <a:latin typeface="Cambria" panose="02040503050406030204" pitchFamily="18" charset="0"/>
              </a:rPr>
              <a:t>Cross-cutting institutional methodological consistency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</a:endParaRPr>
          </a:p>
          <a:p>
            <a:pPr marL="512064" indent="-512064">
              <a:buNone/>
            </a:pPr>
            <a:r>
              <a:rPr lang="en-US" sz="2400" dirty="0">
                <a:latin typeface="Cambria" panose="02040503050406030204" pitchFamily="18" charset="0"/>
              </a:rPr>
              <a:t>(2)	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Improving outreach, employment promotion, and individualized services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mbria" panose="02040503050406030204" pitchFamily="18" charset="0"/>
              </a:rPr>
              <a:t>Joint outreach activities on employment promotion and specialized services, in particular, targeting priority groups living in rural or remote areas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Referral and placement onto ALMPs/services: driven by demand and services available on a continuous basis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mbria" panose="02040503050406030204" pitchFamily="18" charset="0"/>
              </a:rPr>
              <a:t>Delivery capacity: private versus public provision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>
              <a:latin typeface="Cambria" panose="02040503050406030204" pitchFamily="18" charset="0"/>
            </a:endParaRPr>
          </a:p>
          <a:p>
            <a:pPr marL="512064" indent="-512064">
              <a:buNone/>
            </a:pPr>
            <a:r>
              <a:rPr lang="en-US" sz="2400" dirty="0">
                <a:latin typeface="Cambria" panose="02040503050406030204" pitchFamily="18" charset="0"/>
              </a:rPr>
              <a:t>(3)	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Integrating services to address diverse barriers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Devising a menu of policies and programs that are complementary</a:t>
            </a:r>
            <a:r>
              <a:rPr lang="en-GB" sz="1600" dirty="0">
                <a:latin typeface="Cambria" panose="02040503050406030204" pitchFamily="18" charset="0"/>
              </a:rPr>
              <a:t>  (</a:t>
            </a:r>
            <a:r>
              <a:rPr lang="en-GB" dirty="0">
                <a:latin typeface="Cambria" panose="02040503050406030204" pitchFamily="18" charset="0"/>
              </a:rPr>
              <a:t>e.g. Relevant ALMP plus child care, mobility allowance; social benefits designed to </a:t>
            </a:r>
            <a:r>
              <a:rPr lang="en-US" dirty="0">
                <a:latin typeface="Cambria" panose="02040503050406030204" pitchFamily="18" charset="0"/>
              </a:rPr>
              <a:t>promote work</a:t>
            </a:r>
            <a:r>
              <a:rPr lang="en-GB" dirty="0">
                <a:latin typeface="Cambria" panose="02040503050406030204" pitchFamily="18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mbria" panose="02040503050406030204" pitchFamily="18" charset="0"/>
              </a:rPr>
              <a:t> Integration of data systems regardless of status of physical integration/coordination efforts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>
              <a:latin typeface="Cambria" panose="02040503050406030204" pitchFamily="18" charset="0"/>
            </a:endParaRPr>
          </a:p>
          <a:p>
            <a:pPr marL="512064" indent="-512064">
              <a:buNone/>
            </a:pPr>
            <a:r>
              <a:rPr lang="en-US" sz="2400" dirty="0">
                <a:latin typeface="Cambria" panose="02040503050406030204" pitchFamily="18" charset="0"/>
              </a:rPr>
              <a:t>(4)	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Institutionalizing Monitoring and Evaluation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Systematic approach to collect and utilize administrative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Regularly assessing effectiveness of ALMPs </a:t>
            </a:r>
            <a:r>
              <a:rPr lang="en-GB" dirty="0">
                <a:latin typeface="Cambria" panose="02040503050406030204" pitchFamily="18" charset="0"/>
                <a:sym typeface="Wingdings" panose="05000000000000000000" pitchFamily="2" charset="2"/>
              </a:rPr>
              <a:t>  esp. cost effectiveness </a:t>
            </a:r>
            <a:endParaRPr lang="en-GB" dirty="0">
              <a:latin typeface="Cambria" panose="020405030504060302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Cambria" panose="02040503050406030204" pitchFamily="18" charset="0"/>
              </a:rPr>
              <a:t>Using evaluation results to tweak intervention designs</a:t>
            </a:r>
          </a:p>
          <a:p>
            <a:pPr marL="512064" indent="-512064">
              <a:buNone/>
            </a:pP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21" y="6148196"/>
            <a:ext cx="2931795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1" y="1310705"/>
            <a:ext cx="1392216" cy="14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100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819" y="154113"/>
            <a:ext cx="10608661" cy="78332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Project Rationale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/>
          <a:lstStyle/>
          <a:p>
            <a:fld id="{23533A1A-6B20-49F8-8526-EC0BBA453054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95452" y="1162112"/>
            <a:ext cx="6979115" cy="5494287"/>
          </a:xfrm>
        </p:spPr>
        <p:txBody>
          <a:bodyPr>
            <a:no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SzPct val="115000"/>
              <a:buNone/>
            </a:pP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Activation and employment support policies- </a:t>
            </a:r>
            <a:r>
              <a:rPr lang="en-US" sz="1600" dirty="0">
                <a:latin typeface="Cambria" panose="02040503050406030204" pitchFamily="18" charset="0"/>
              </a:rPr>
              <a:t>should be 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tailored</a:t>
            </a:r>
            <a:r>
              <a:rPr lang="en-US" sz="1600" dirty="0">
                <a:latin typeface="Cambria" panose="02040503050406030204" pitchFamily="18" charset="0"/>
              </a:rPr>
              <a:t> to individual 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barriers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characteristics</a:t>
            </a:r>
            <a:r>
              <a:rPr lang="en-US" sz="1600" dirty="0">
                <a:latin typeface="Cambria" panose="02040503050406030204" pitchFamily="18" charset="0"/>
              </a:rPr>
              <a:t>.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SzPct val="115000"/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395288" indent="-395288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But data on such characteristics is 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scarce</a:t>
            </a:r>
            <a:r>
              <a:rPr lang="en-US" sz="1600" dirty="0">
                <a:latin typeface="Cambria" panose="02040503050406030204" pitchFamily="18" charset="0"/>
              </a:rPr>
              <a:t>. </a:t>
            </a:r>
          </a:p>
          <a:p>
            <a:pPr marL="395288" indent="-395288">
              <a:buFont typeface="Wingdings" panose="05000000000000000000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We only talk about 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“youth”, “women”, “older workers”, “people with disabilities”</a:t>
            </a:r>
            <a:r>
              <a:rPr lang="en-US" sz="1600" dirty="0">
                <a:latin typeface="Cambria" panose="02040503050406030204" pitchFamily="18" charset="0"/>
              </a:rPr>
              <a:t> and make 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assumptions</a:t>
            </a:r>
            <a:r>
              <a:rPr lang="en-US" sz="1600" dirty="0">
                <a:latin typeface="Cambria" panose="02040503050406030204" pitchFamily="18" charset="0"/>
              </a:rPr>
              <a:t> about barriers of broad categories of individuals. </a:t>
            </a:r>
          </a:p>
          <a:p>
            <a:pPr marL="0" indent="0">
              <a:buNone/>
            </a:pPr>
            <a:r>
              <a:rPr lang="en-US" sz="1600" dirty="0">
                <a:latin typeface="Cambria" panose="02040503050406030204" pitchFamily="18" charset="0"/>
              </a:rPr>
              <a:t>So how do we know if the 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right programs </a:t>
            </a:r>
            <a:r>
              <a:rPr lang="en-US" sz="1600" dirty="0">
                <a:latin typeface="Cambria" panose="02040503050406030204" pitchFamily="18" charset="0"/>
              </a:rPr>
              <a:t>and 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policies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</a:rPr>
              <a:t>are 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in place</a:t>
            </a:r>
            <a:r>
              <a:rPr lang="en-US" sz="1600" dirty="0">
                <a:latin typeface="Cambria" panose="02040503050406030204" pitchFamily="18" charset="0"/>
              </a:rPr>
              <a:t>? </a:t>
            </a:r>
          </a:p>
          <a:p>
            <a:pPr marL="395288" indent="-395288">
              <a:buFont typeface="Wingdings" panose="05000000000000000000" pitchFamily="2" charset="2"/>
              <a:buChar char="Ø"/>
            </a:pPr>
            <a:r>
              <a:rPr lang="en-US" sz="1600" i="1" dirty="0">
                <a:latin typeface="Cambria" panose="02040503050406030204" pitchFamily="18" charset="0"/>
              </a:rPr>
              <a:t>Portraits of Labor Market Exclusion </a:t>
            </a:r>
            <a:r>
              <a:rPr lang="en-US" sz="1600" dirty="0">
                <a:latin typeface="Cambria" panose="02040503050406030204" pitchFamily="18" charset="0"/>
              </a:rPr>
              <a:t>separates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 the out of work and marginally employed population into distinct groups </a:t>
            </a:r>
            <a:r>
              <a:rPr lang="en-US" sz="1600" dirty="0">
                <a:latin typeface="Cambria" panose="02040503050406030204" pitchFamily="18" charset="0"/>
              </a:rPr>
              <a:t>according to the 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</a:rPr>
              <a:t>employment barriers </a:t>
            </a:r>
            <a:r>
              <a:rPr lang="en-US" sz="1600" dirty="0">
                <a:latin typeface="Cambria" panose="02040503050406030204" pitchFamily="18" charset="0"/>
              </a:rPr>
              <a:t>they face- </a:t>
            </a:r>
            <a:r>
              <a:rPr lang="en-US" sz="1600" b="1" u="sng" dirty="0">
                <a:solidFill>
                  <a:schemeClr val="accent1"/>
                </a:solidFill>
                <a:latin typeface="Cambria" panose="02040503050406030204" pitchFamily="18" charset="0"/>
              </a:rPr>
              <a:t>Big Picture Snapshot</a:t>
            </a:r>
          </a:p>
          <a:p>
            <a:pPr marL="852488" lvl="1" indent="-395288">
              <a:buFont typeface="Wingdings" panose="05000000000000000000" pitchFamily="2" charset="2"/>
              <a:buChar char="Ø"/>
            </a:pPr>
            <a:r>
              <a:rPr lang="en-US" sz="1500" dirty="0">
                <a:latin typeface="Cambria" panose="02040503050406030204" pitchFamily="18" charset="0"/>
              </a:rPr>
              <a:t>contributing to a potential better </a:t>
            </a:r>
            <a:r>
              <a:rPr lang="en-US" sz="1500" dirty="0">
                <a:solidFill>
                  <a:schemeClr val="accent1"/>
                </a:solidFill>
                <a:latin typeface="Cambria" panose="02040503050406030204" pitchFamily="18" charset="0"/>
              </a:rPr>
              <a:t>match</a:t>
            </a:r>
            <a:r>
              <a:rPr lang="en-US" sz="1500" dirty="0">
                <a:latin typeface="Cambria" panose="02040503050406030204" pitchFamily="18" charset="0"/>
              </a:rPr>
              <a:t> between </a:t>
            </a:r>
            <a:r>
              <a:rPr lang="en-US" sz="1500" dirty="0">
                <a:solidFill>
                  <a:schemeClr val="accent1"/>
                </a:solidFill>
                <a:latin typeface="Cambria" panose="02040503050406030204" pitchFamily="18" charset="0"/>
              </a:rPr>
              <a:t>individual needs and available support</a:t>
            </a:r>
            <a:r>
              <a:rPr lang="en-US" sz="1500" dirty="0">
                <a:latin typeface="Cambria" panose="02040503050406030204" pitchFamily="18" charset="0"/>
              </a:rPr>
              <a:t>, making policy interventions more effective</a:t>
            </a:r>
          </a:p>
          <a:p>
            <a:pPr marL="852488" lvl="1" indent="-395288">
              <a:buFont typeface="Wingdings" panose="05000000000000000000" pitchFamily="2" charset="2"/>
              <a:buChar char="Ø"/>
            </a:pPr>
            <a:endParaRPr lang="en-US" sz="1500" dirty="0">
              <a:latin typeface="Cambria" panose="02040503050406030204" pitchFamily="18" charset="0"/>
            </a:endParaRPr>
          </a:p>
          <a:p>
            <a:pPr marL="395288" indent="-395288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mbria" panose="02040503050406030204" pitchFamily="18" charset="0"/>
              </a:rPr>
              <a:t>And takes stock of existing policies to assess whether they:</a:t>
            </a:r>
          </a:p>
          <a:p>
            <a:pPr lvl="1">
              <a:spcBef>
                <a:spcPts val="2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500" dirty="0">
                <a:latin typeface="Cambria" panose="02040503050406030204" pitchFamily="18" charset="0"/>
              </a:rPr>
              <a:t>address </a:t>
            </a:r>
            <a:r>
              <a:rPr lang="en-US" sz="1500" dirty="0">
                <a:solidFill>
                  <a:schemeClr val="accent1"/>
                </a:solidFill>
                <a:latin typeface="Cambria" panose="02040503050406030204" pitchFamily="18" charset="0"/>
              </a:rPr>
              <a:t>the common employment barriers </a:t>
            </a:r>
            <a:r>
              <a:rPr lang="en-US" sz="1500" dirty="0">
                <a:latin typeface="Cambria" panose="02040503050406030204" pitchFamily="18" charset="0"/>
              </a:rPr>
              <a:t>of priority groups?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1500" dirty="0">
                <a:latin typeface="Cambria" panose="02040503050406030204" pitchFamily="18" charset="0"/>
              </a:rPr>
              <a:t>are</a:t>
            </a:r>
            <a:r>
              <a:rPr lang="en-US" sz="1500" dirty="0">
                <a:solidFill>
                  <a:schemeClr val="accent1"/>
                </a:solidFill>
                <a:latin typeface="Cambria" panose="02040503050406030204" pitchFamily="18" charset="0"/>
              </a:rPr>
              <a:t> available </a:t>
            </a:r>
            <a:r>
              <a:rPr lang="en-US" sz="1500" dirty="0">
                <a:latin typeface="Cambria" panose="02040503050406030204" pitchFamily="18" charset="0"/>
              </a:rPr>
              <a:t>and</a:t>
            </a:r>
            <a:r>
              <a:rPr lang="en-US" sz="1500" dirty="0">
                <a:solidFill>
                  <a:schemeClr val="accent1"/>
                </a:solidFill>
                <a:latin typeface="Cambria" panose="02040503050406030204" pitchFamily="18" charset="0"/>
              </a:rPr>
              <a:t> accessible </a:t>
            </a:r>
            <a:r>
              <a:rPr lang="en-US" sz="1500" dirty="0">
                <a:latin typeface="Cambria" panose="02040503050406030204" pitchFamily="18" charset="0"/>
              </a:rPr>
              <a:t>for</a:t>
            </a:r>
            <a:r>
              <a:rPr lang="en-US" sz="1500" dirty="0">
                <a:solidFill>
                  <a:schemeClr val="accent1"/>
                </a:solidFill>
                <a:latin typeface="Cambria" panose="02040503050406030204" pitchFamily="18" charset="0"/>
              </a:rPr>
              <a:t> the various </a:t>
            </a:r>
            <a:r>
              <a:rPr lang="en-US" sz="1500" dirty="0">
                <a:latin typeface="Cambria" panose="02040503050406030204" pitchFamily="18" charset="0"/>
              </a:rPr>
              <a:t>distinct </a:t>
            </a:r>
            <a:r>
              <a:rPr lang="en-US" sz="1500" dirty="0">
                <a:solidFill>
                  <a:schemeClr val="accent1"/>
                </a:solidFill>
                <a:latin typeface="Cambria" panose="02040503050406030204" pitchFamily="18" charset="0"/>
              </a:rPr>
              <a:t>groups</a:t>
            </a:r>
            <a:r>
              <a:rPr lang="en-US" sz="1500" dirty="0">
                <a:latin typeface="Cambria" panose="02040503050406030204" pitchFamily="18" charset="0"/>
              </a:rPr>
              <a:t> identified?</a:t>
            </a:r>
          </a:p>
          <a:p>
            <a:pPr lvl="2"/>
            <a:endParaRPr lang="en-US" sz="14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endParaRPr lang="en-US" sz="14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309" y="2082713"/>
            <a:ext cx="5409346" cy="3230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0615" y="1612044"/>
            <a:ext cx="4305385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Employment Barrier Framework </a:t>
            </a:r>
          </a:p>
        </p:txBody>
      </p:sp>
    </p:spTree>
    <p:extLst>
      <p:ext uri="{BB962C8B-B14F-4D97-AF65-F5344CB8AC3E}">
        <p14:creationId xmlns:p14="http://schemas.microsoft.com/office/powerpoint/2010/main" val="154482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25359" y="474902"/>
            <a:ext cx="668598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266" y="556181"/>
            <a:ext cx="5087333" cy="9986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2" y="2285861"/>
            <a:ext cx="3429000" cy="3328416"/>
          </a:xfr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53" y="6286500"/>
            <a:ext cx="2931795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59" y="2238483"/>
            <a:ext cx="6464494" cy="2884601"/>
          </a:xfrm>
          <a:prstGeom prst="rect">
            <a:avLst/>
          </a:prstGeom>
        </p:spPr>
      </p:pic>
      <p:sp>
        <p:nvSpPr>
          <p:cNvPr id="9" name="Arrow: Bent-Up 8"/>
          <p:cNvSpPr/>
          <p:nvPr/>
        </p:nvSpPr>
        <p:spPr>
          <a:xfrm>
            <a:off x="3572759" y="5250723"/>
            <a:ext cx="5759778" cy="632351"/>
          </a:xfrm>
          <a:prstGeom prst="bent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1221" y="588561"/>
            <a:ext cx="463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  <a:t>Significant share of working age population has potential LM difficulties, but with notable differences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223" y="1592152"/>
            <a:ext cx="367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Identification of Target Population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Bulgaria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1346" y="499907"/>
            <a:ext cx="662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  <a:t>The composition target population also differs: significant shares of out of work (unemployed, retired, perform domestic tasks most common) and lower shares of precariously employed in most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36827" y="2285861"/>
            <a:ext cx="332510" cy="2934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33333" y="2285861"/>
            <a:ext cx="332510" cy="2926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68353" y="2305249"/>
            <a:ext cx="332510" cy="2926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32349" y="2314943"/>
            <a:ext cx="332510" cy="2926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12192000" cy="972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427" y="0"/>
            <a:ext cx="10596628" cy="877664"/>
          </a:xfrm>
        </p:spPr>
        <p:txBody>
          <a:bodyPr>
            <a:normAutofit fontScale="90000"/>
          </a:bodyPr>
          <a:lstStyle/>
          <a:p>
            <a:br>
              <a:rPr lang="en-GB" sz="31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</a:br>
            <a:r>
              <a:rPr lang="en-GB" sz="31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Latent Class Analysis…. </a:t>
            </a:r>
            <a:br>
              <a:rPr lang="en-GB" sz="31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</a:br>
            <a:r>
              <a:rPr lang="en-GB" sz="22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Segmenting the target population into distinct groups using an employment barrier framework </a:t>
            </a:r>
            <a:br>
              <a:rPr lang="en-GB" sz="3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</a:br>
            <a:r>
              <a:rPr lang="en-GB" sz="3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GB" sz="2800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/>
          <a:lstStyle/>
          <a:p>
            <a:fld id="{23533A1A-6B20-49F8-8526-EC0BBA453054}" type="slidenum">
              <a:rPr lang="en-GB" smtClean="0"/>
              <a:t>4</a:t>
            </a:fld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07179"/>
            <a:ext cx="6388942" cy="3227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07" y="2207179"/>
            <a:ext cx="4479093" cy="301996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68221" y="1682603"/>
            <a:ext cx="3224463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Latent Class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688" y="1682603"/>
            <a:ext cx="4201333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Employment Barrier Indicators  </a:t>
            </a:r>
          </a:p>
        </p:txBody>
      </p:sp>
    </p:spTree>
    <p:extLst>
      <p:ext uri="{BB962C8B-B14F-4D97-AF65-F5344CB8AC3E}">
        <p14:creationId xmlns:p14="http://schemas.microsoft.com/office/powerpoint/2010/main" val="21938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21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3" y="1935511"/>
            <a:ext cx="9769709" cy="2982383"/>
          </a:xfr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10" y="6176963"/>
            <a:ext cx="2931795" cy="57150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90413" y="111344"/>
            <a:ext cx="120015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  <a:t>Incidence of barriers largely depend on the context: Low skills/education &amp; low relative work experience most prevalent;  generous earnings replacements least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7924" y="3536688"/>
            <a:ext cx="823716" cy="31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10522" y="2532863"/>
            <a:ext cx="823716" cy="31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2413" y="3447610"/>
            <a:ext cx="823716" cy="31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22780" y="3915799"/>
            <a:ext cx="823716" cy="31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34899" y="4115825"/>
            <a:ext cx="823716" cy="31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210549" y="3001399"/>
            <a:ext cx="823716" cy="31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9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02" y="226243"/>
            <a:ext cx="10728490" cy="73551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  <a:t>Large share of “target” population face </a:t>
            </a:r>
            <a:r>
              <a:rPr lang="en-US" sz="32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  <a:t>multiple barriers, </a:t>
            </a:r>
            <a:r>
              <a:rPr lang="en-US" sz="32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  <a:t>with 40% facing 3 or more barriers in most countries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9" y="1913641"/>
            <a:ext cx="10228622" cy="3101419"/>
          </a:xfr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15" y="6235930"/>
            <a:ext cx="2931795" cy="571500"/>
          </a:xfrm>
          <a:prstGeom prst="rect">
            <a:avLst/>
          </a:prstGeom>
        </p:spPr>
      </p:pic>
      <p:sp>
        <p:nvSpPr>
          <p:cNvPr id="3" name="Arrow: Down 2"/>
          <p:cNvSpPr/>
          <p:nvPr/>
        </p:nvSpPr>
        <p:spPr>
          <a:xfrm rot="10800000">
            <a:off x="2025282" y="5015060"/>
            <a:ext cx="423193" cy="460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/>
        </p:nvSpPr>
        <p:spPr>
          <a:xfrm rot="10800000">
            <a:off x="4422119" y="5015060"/>
            <a:ext cx="423193" cy="460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/>
          <p:cNvSpPr/>
          <p:nvPr/>
        </p:nvSpPr>
        <p:spPr>
          <a:xfrm rot="10800000">
            <a:off x="5034238" y="5015060"/>
            <a:ext cx="423193" cy="460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 rot="10800000">
            <a:off x="8616267" y="5015060"/>
            <a:ext cx="423193" cy="460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12125"/>
            <a:ext cx="121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25" y="105736"/>
            <a:ext cx="11120545" cy="87153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The analysis leads to different groups reflecting the diverse barriers and characteristics of the LM vulnerable in each country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41" y="6176963"/>
            <a:ext cx="2931795" cy="5715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68" y="1290415"/>
            <a:ext cx="2417064" cy="241706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926" y="1189741"/>
            <a:ext cx="4138074" cy="2907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338" y="4082989"/>
            <a:ext cx="5350444" cy="2077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15" y="3966967"/>
            <a:ext cx="4524474" cy="2610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74" y="1266522"/>
            <a:ext cx="4297873" cy="2610155"/>
          </a:xfrm>
          <a:prstGeom prst="rect">
            <a:avLst/>
          </a:prstGeom>
        </p:spPr>
      </p:pic>
      <p:sp>
        <p:nvSpPr>
          <p:cNvPr id="38" name="Arrow: Right 37"/>
          <p:cNvSpPr/>
          <p:nvPr/>
        </p:nvSpPr>
        <p:spPr>
          <a:xfrm>
            <a:off x="7409506" y="2273708"/>
            <a:ext cx="644420" cy="619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row: Right 38"/>
          <p:cNvSpPr/>
          <p:nvPr/>
        </p:nvSpPr>
        <p:spPr>
          <a:xfrm rot="4593719">
            <a:off x="6120271" y="3657129"/>
            <a:ext cx="413212" cy="619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row: Right 39"/>
          <p:cNvSpPr/>
          <p:nvPr/>
        </p:nvSpPr>
        <p:spPr>
          <a:xfrm rot="8179987">
            <a:off x="4528075" y="3380714"/>
            <a:ext cx="801315" cy="619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Right 40"/>
          <p:cNvSpPr/>
          <p:nvPr/>
        </p:nvSpPr>
        <p:spPr>
          <a:xfrm rot="10800000">
            <a:off x="4465134" y="2215126"/>
            <a:ext cx="374697" cy="619676"/>
          </a:xfrm>
          <a:prstGeom prst="rightArrow">
            <a:avLst>
              <a:gd name="adj1" fmla="val 50000"/>
              <a:gd name="adj2" fmla="val 46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pessec.org/imgs/flag_hu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31" y="2317472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pessec.org/imgs/flag_hr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10" y="5030657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pessec.org/imgs/flag_b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27" y="4938876"/>
            <a:ext cx="619125" cy="333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pessec.org/imgs/flag_r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541" y="2498947"/>
            <a:ext cx="6191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9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9" y="2133599"/>
            <a:ext cx="9642284" cy="3690257"/>
          </a:xfr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15" y="6235930"/>
            <a:ext cx="2931795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25"/>
            <a:ext cx="121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3026" y="105736"/>
            <a:ext cx="10515600" cy="8715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However, common trends have emerged</a:t>
            </a:r>
          </a:p>
        </p:txBody>
      </p:sp>
      <p:sp>
        <p:nvSpPr>
          <p:cNvPr id="13" name="Arrow: Down 12"/>
          <p:cNvSpPr/>
          <p:nvPr/>
        </p:nvSpPr>
        <p:spPr>
          <a:xfrm rot="10800000">
            <a:off x="5177822" y="5593367"/>
            <a:ext cx="423193" cy="460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/>
          <p:cNvSpPr/>
          <p:nvPr/>
        </p:nvSpPr>
        <p:spPr>
          <a:xfrm rot="10800000">
            <a:off x="5672807" y="5593367"/>
            <a:ext cx="423193" cy="460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 rot="10800000">
            <a:off x="7031067" y="5593367"/>
            <a:ext cx="423193" cy="460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/>
          <p:cNvSpPr/>
          <p:nvPr/>
        </p:nvSpPr>
        <p:spPr>
          <a:xfrm rot="10800000">
            <a:off x="9728411" y="5593368"/>
            <a:ext cx="423193" cy="460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880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1"/>
            <a:ext cx="11080845" cy="1224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  <a:t>Policies and programs differ across countries - </a:t>
            </a:r>
            <a:br>
              <a:rPr lang="en-US" sz="40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</a:br>
            <a:r>
              <a:rPr lang="en-US" sz="40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</a:rPr>
              <a:t>and p</a:t>
            </a:r>
            <a:r>
              <a:rPr lang="en-US" sz="40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oint to common emerging challenges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019" y="1589837"/>
            <a:ext cx="6420051" cy="4351338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Targeting and tailoring design of Activation and Employment Support Programs </a:t>
            </a:r>
          </a:p>
          <a:p>
            <a:pPr marL="514350" indent="-514350">
              <a:buAutoNum type="arabicParenBoth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2064" indent="-512064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(2) Improving outreach, employment promotion, and individualized services</a:t>
            </a:r>
          </a:p>
          <a:p>
            <a:pPr marL="512064" indent="-512064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2064" indent="-512064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(3) Integrating services to address diverse barriers </a:t>
            </a:r>
          </a:p>
          <a:p>
            <a:pPr marL="512064" indent="-512064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512064" indent="-512064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(4) Rigorous Monitoring and Evaluation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21" y="6148196"/>
            <a:ext cx="2931795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0" y="1589837"/>
            <a:ext cx="4125542" cy="41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613</Words>
  <Application>Microsoft Office PowerPoint</Application>
  <PresentationFormat>Widescreen</PresentationFormat>
  <Paragraphs>102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PowerPoint Presentation</vt:lpstr>
      <vt:lpstr>Project Rationale</vt:lpstr>
      <vt:lpstr>PowerPoint Presentation</vt:lpstr>
      <vt:lpstr> Latent Class Analysis….  Segmenting the target population into distinct groups using an employment barrier framework   </vt:lpstr>
      <vt:lpstr>PowerPoint Presentation</vt:lpstr>
      <vt:lpstr>Large share of “target” population face multiple barriers, with 40% facing 3 or more barriers in most countries</vt:lpstr>
      <vt:lpstr>The analysis leads to different groups reflecting the diverse barriers and characteristics of the LM vulnerable in each country</vt:lpstr>
      <vt:lpstr>However, common trends have emerged</vt:lpstr>
      <vt:lpstr>Policies and programs differ across countries -  and point to common emerging challenges  </vt:lpstr>
      <vt:lpstr>PowerPoint Presentation</vt:lpstr>
      <vt:lpstr>Annex </vt:lpstr>
      <vt:lpstr>Policies and programs differ across countries however some common themes emerge…… </vt:lpstr>
      <vt:lpstr>Policies and programs differ across countries however some common themes emerge…… </vt:lpstr>
      <vt:lpstr>Pointing to Common Emerging Challenges…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Aylin Isik-Dikmelik</dc:creator>
  <cp:lastModifiedBy>Sandor Karacsony</cp:lastModifiedBy>
  <cp:revision>75</cp:revision>
  <dcterms:created xsi:type="dcterms:W3CDTF">2017-10-17T18:59:11Z</dcterms:created>
  <dcterms:modified xsi:type="dcterms:W3CDTF">2017-11-02T15:22:48Z</dcterms:modified>
</cp:coreProperties>
</file>