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16" r:id="rId2"/>
  </p:sldMasterIdLst>
  <p:notesMasterIdLst>
    <p:notesMasterId r:id="rId21"/>
  </p:notesMasterIdLst>
  <p:handoutMasterIdLst>
    <p:handoutMasterId r:id="rId22"/>
  </p:handoutMasterIdLst>
  <p:sldIdLst>
    <p:sldId id="256" r:id="rId3"/>
    <p:sldId id="287" r:id="rId4"/>
    <p:sldId id="270" r:id="rId5"/>
    <p:sldId id="329" r:id="rId6"/>
    <p:sldId id="290" r:id="rId7"/>
    <p:sldId id="279" r:id="rId8"/>
    <p:sldId id="278" r:id="rId9"/>
    <p:sldId id="307" r:id="rId10"/>
    <p:sldId id="308" r:id="rId11"/>
    <p:sldId id="300" r:id="rId12"/>
    <p:sldId id="282" r:id="rId13"/>
    <p:sldId id="310" r:id="rId14"/>
    <p:sldId id="288" r:id="rId15"/>
    <p:sldId id="327" r:id="rId16"/>
    <p:sldId id="325" r:id="rId17"/>
    <p:sldId id="328" r:id="rId18"/>
    <p:sldId id="330" r:id="rId19"/>
    <p:sldId id="320" r:id="rId20"/>
  </p:sldIdLst>
  <p:sldSz cx="9144000" cy="6858000" type="screen4x3"/>
  <p:notesSz cx="7010400" cy="9236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1E0"/>
    <a:srgbClr val="E2C5FF"/>
    <a:srgbClr val="B1F000"/>
    <a:srgbClr val="000099"/>
    <a:srgbClr val="FF3300"/>
    <a:srgbClr val="FFFF00"/>
    <a:srgbClr val="080808"/>
    <a:srgbClr val="FFE7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4758" autoAdjust="0"/>
    <p:restoredTop sz="94660"/>
  </p:normalViewPr>
  <p:slideViewPr>
    <p:cSldViewPr>
      <p:cViewPr varScale="1">
        <p:scale>
          <a:sx n="119" d="100"/>
          <a:sy n="119" d="100"/>
        </p:scale>
        <p:origin x="-140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bwMode="auto">
          <a:xfrm>
            <a:off x="0" y="0"/>
            <a:ext cx="3056750" cy="497715"/>
          </a:xfrm>
          <a:prstGeom prst="rect">
            <a:avLst/>
          </a:prstGeom>
          <a:noFill/>
          <a:ln w="9525">
            <a:noFill/>
            <a:miter lim="800000"/>
            <a:headEnd/>
            <a:tailEnd/>
          </a:ln>
          <a:effectLst/>
        </p:spPr>
        <p:txBody>
          <a:bodyPr vert="horz" wrap="square" lIns="90955" tIns="45478" rIns="90955" bIns="45478" numCol="1" anchor="t" anchorCtr="0" compatLnSpc="1">
            <a:prstTxWarp prst="textNoShape">
              <a:avLst/>
            </a:prstTxWarp>
          </a:bodyPr>
          <a:lstStyle>
            <a:lvl1pPr>
              <a:defRPr sz="1200">
                <a:latin typeface="Arial" charset="0"/>
                <a:cs typeface="Arial" charset="0"/>
              </a:defRPr>
            </a:lvl1pPr>
          </a:lstStyle>
          <a:p>
            <a:pPr>
              <a:defRPr/>
            </a:pPr>
            <a:endParaRPr lang="en-GB"/>
          </a:p>
        </p:txBody>
      </p:sp>
      <p:sp>
        <p:nvSpPr>
          <p:cNvPr id="133123" name="Rectangle 3"/>
          <p:cNvSpPr>
            <a:spLocks noGrp="1" noChangeArrowheads="1"/>
          </p:cNvSpPr>
          <p:nvPr>
            <p:ph type="dt" sz="quarter" idx="1"/>
          </p:nvPr>
        </p:nvSpPr>
        <p:spPr bwMode="auto">
          <a:xfrm>
            <a:off x="3942558" y="0"/>
            <a:ext cx="3056750" cy="497715"/>
          </a:xfrm>
          <a:prstGeom prst="rect">
            <a:avLst/>
          </a:prstGeom>
          <a:noFill/>
          <a:ln w="9525">
            <a:noFill/>
            <a:miter lim="800000"/>
            <a:headEnd/>
            <a:tailEnd/>
          </a:ln>
          <a:effectLst/>
        </p:spPr>
        <p:txBody>
          <a:bodyPr vert="horz" wrap="square" lIns="90955" tIns="45478" rIns="90955" bIns="45478" numCol="1" anchor="t" anchorCtr="0" compatLnSpc="1">
            <a:prstTxWarp prst="textNoShape">
              <a:avLst/>
            </a:prstTxWarp>
          </a:bodyPr>
          <a:lstStyle>
            <a:lvl1pPr algn="r">
              <a:defRPr sz="1200">
                <a:latin typeface="Arial" charset="0"/>
                <a:cs typeface="Arial" charset="0"/>
              </a:defRPr>
            </a:lvl1pPr>
          </a:lstStyle>
          <a:p>
            <a:pPr>
              <a:defRPr/>
            </a:pPr>
            <a:endParaRPr lang="en-GB"/>
          </a:p>
        </p:txBody>
      </p:sp>
      <p:sp>
        <p:nvSpPr>
          <p:cNvPr id="133124" name="Rectangle 4"/>
          <p:cNvSpPr>
            <a:spLocks noGrp="1" noChangeArrowheads="1"/>
          </p:cNvSpPr>
          <p:nvPr>
            <p:ph type="ftr" sz="quarter" idx="2"/>
          </p:nvPr>
        </p:nvSpPr>
        <p:spPr bwMode="auto">
          <a:xfrm>
            <a:off x="0" y="8739936"/>
            <a:ext cx="3056750" cy="497715"/>
          </a:xfrm>
          <a:prstGeom prst="rect">
            <a:avLst/>
          </a:prstGeom>
          <a:noFill/>
          <a:ln w="9525">
            <a:noFill/>
            <a:miter lim="800000"/>
            <a:headEnd/>
            <a:tailEnd/>
          </a:ln>
          <a:effectLst/>
        </p:spPr>
        <p:txBody>
          <a:bodyPr vert="horz" wrap="square" lIns="90955" tIns="45478" rIns="90955" bIns="45478" numCol="1" anchor="b" anchorCtr="0" compatLnSpc="1">
            <a:prstTxWarp prst="textNoShape">
              <a:avLst/>
            </a:prstTxWarp>
          </a:bodyPr>
          <a:lstStyle>
            <a:lvl1pPr>
              <a:defRPr sz="1200">
                <a:latin typeface="Arial" charset="0"/>
                <a:cs typeface="Arial" charset="0"/>
              </a:defRPr>
            </a:lvl1pPr>
          </a:lstStyle>
          <a:p>
            <a:pPr>
              <a:defRPr/>
            </a:pPr>
            <a:endParaRPr lang="en-GB"/>
          </a:p>
        </p:txBody>
      </p:sp>
      <p:sp>
        <p:nvSpPr>
          <p:cNvPr id="133125" name="Rectangle 5"/>
          <p:cNvSpPr>
            <a:spLocks noGrp="1" noChangeArrowheads="1"/>
          </p:cNvSpPr>
          <p:nvPr>
            <p:ph type="sldNum" sz="quarter" idx="3"/>
          </p:nvPr>
        </p:nvSpPr>
        <p:spPr bwMode="auto">
          <a:xfrm>
            <a:off x="3942558" y="8739936"/>
            <a:ext cx="3056750" cy="497715"/>
          </a:xfrm>
          <a:prstGeom prst="rect">
            <a:avLst/>
          </a:prstGeom>
          <a:noFill/>
          <a:ln w="9525">
            <a:noFill/>
            <a:miter lim="800000"/>
            <a:headEnd/>
            <a:tailEnd/>
          </a:ln>
          <a:effectLst/>
        </p:spPr>
        <p:txBody>
          <a:bodyPr vert="horz" wrap="square" lIns="90955" tIns="45478" rIns="90955" bIns="45478" numCol="1" anchor="b" anchorCtr="0" compatLnSpc="1">
            <a:prstTxWarp prst="textNoShape">
              <a:avLst/>
            </a:prstTxWarp>
          </a:bodyPr>
          <a:lstStyle>
            <a:lvl1pPr algn="r">
              <a:defRPr sz="1200">
                <a:latin typeface="Arial" charset="0"/>
                <a:cs typeface="Arial" charset="0"/>
              </a:defRPr>
            </a:lvl1pPr>
          </a:lstStyle>
          <a:p>
            <a:pPr>
              <a:defRPr/>
            </a:pPr>
            <a:fld id="{B7A8705F-591C-4EAF-BA3A-21649911B2B8}" type="slidenum">
              <a:rPr lang="en-GB"/>
              <a:pPr>
                <a:defRPr/>
              </a:pPr>
              <a:t>‹#›</a:t>
            </a:fld>
            <a:endParaRPr lang="en-GB"/>
          </a:p>
        </p:txBody>
      </p:sp>
    </p:spTree>
    <p:extLst>
      <p:ext uri="{BB962C8B-B14F-4D97-AF65-F5344CB8AC3E}">
        <p14:creationId xmlns:p14="http://schemas.microsoft.com/office/powerpoint/2010/main" val="36395830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3037735" cy="461489"/>
          </a:xfrm>
          <a:prstGeom prst="rect">
            <a:avLst/>
          </a:prstGeom>
          <a:noFill/>
          <a:ln w="9525">
            <a:noFill/>
            <a:miter lim="800000"/>
            <a:headEnd/>
            <a:tailEnd/>
          </a:ln>
          <a:effectLst/>
        </p:spPr>
        <p:txBody>
          <a:bodyPr vert="horz" wrap="square" lIns="90955" tIns="45478" rIns="90955" bIns="45478"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01379" name="Rectangle 3"/>
          <p:cNvSpPr>
            <a:spLocks noGrp="1" noChangeArrowheads="1"/>
          </p:cNvSpPr>
          <p:nvPr>
            <p:ph type="dt" idx="1"/>
          </p:nvPr>
        </p:nvSpPr>
        <p:spPr bwMode="auto">
          <a:xfrm>
            <a:off x="3969497" y="0"/>
            <a:ext cx="3039319" cy="461489"/>
          </a:xfrm>
          <a:prstGeom prst="rect">
            <a:avLst/>
          </a:prstGeom>
          <a:noFill/>
          <a:ln w="9525">
            <a:noFill/>
            <a:miter lim="800000"/>
            <a:headEnd/>
            <a:tailEnd/>
          </a:ln>
          <a:effectLst/>
        </p:spPr>
        <p:txBody>
          <a:bodyPr vert="horz" wrap="square" lIns="90955" tIns="45478" rIns="90955" bIns="45478"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96975" y="693738"/>
            <a:ext cx="4616450" cy="34623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81" name="Rectangle 5"/>
          <p:cNvSpPr>
            <a:spLocks noGrp="1" noChangeArrowheads="1"/>
          </p:cNvSpPr>
          <p:nvPr>
            <p:ph type="body" sz="quarter" idx="3"/>
          </p:nvPr>
        </p:nvSpPr>
        <p:spPr bwMode="auto">
          <a:xfrm>
            <a:off x="700406" y="4388081"/>
            <a:ext cx="5609588" cy="4154974"/>
          </a:xfrm>
          <a:prstGeom prst="rect">
            <a:avLst/>
          </a:prstGeom>
          <a:noFill/>
          <a:ln w="9525">
            <a:noFill/>
            <a:miter lim="800000"/>
            <a:headEnd/>
            <a:tailEnd/>
          </a:ln>
          <a:effectLst/>
        </p:spPr>
        <p:txBody>
          <a:bodyPr vert="horz" wrap="square" lIns="90955" tIns="45478" rIns="90955" bIns="45478" numCol="1" anchor="t" anchorCtr="0" compatLnSpc="1">
            <a:prstTxWarp prst="textNoShape">
              <a:avLst/>
            </a:prstTxWarp>
          </a:bodyPr>
          <a:lstStyle/>
          <a:p>
            <a:pPr lvl="0"/>
            <a:r>
              <a:rPr lang="en-US" noProof="0" smtClean="0"/>
              <a:t>Se face clic pentru editarea stilurilor textului Coordonatorului</a:t>
            </a:r>
          </a:p>
          <a:p>
            <a:pPr lvl="1"/>
            <a:r>
              <a:rPr lang="en-US" noProof="0" smtClean="0"/>
              <a:t>Nivelul secund</a:t>
            </a:r>
          </a:p>
          <a:p>
            <a:pPr lvl="2"/>
            <a:r>
              <a:rPr lang="en-US" noProof="0" smtClean="0"/>
              <a:t>Al treilea nivel</a:t>
            </a:r>
          </a:p>
          <a:p>
            <a:pPr lvl="3"/>
            <a:r>
              <a:rPr lang="en-US" noProof="0" smtClean="0"/>
              <a:t>Al patrulea nivel</a:t>
            </a:r>
          </a:p>
          <a:p>
            <a:pPr lvl="4"/>
            <a:r>
              <a:rPr lang="en-US" noProof="0" smtClean="0"/>
              <a:t>Al cincilea nivel</a:t>
            </a:r>
          </a:p>
        </p:txBody>
      </p:sp>
      <p:sp>
        <p:nvSpPr>
          <p:cNvPr id="101382" name="Rectangle 6"/>
          <p:cNvSpPr>
            <a:spLocks noGrp="1" noChangeArrowheads="1"/>
          </p:cNvSpPr>
          <p:nvPr>
            <p:ph type="ftr" sz="quarter" idx="4"/>
          </p:nvPr>
        </p:nvSpPr>
        <p:spPr bwMode="auto">
          <a:xfrm>
            <a:off x="0" y="8773011"/>
            <a:ext cx="3037735" cy="461489"/>
          </a:xfrm>
          <a:prstGeom prst="rect">
            <a:avLst/>
          </a:prstGeom>
          <a:noFill/>
          <a:ln w="9525">
            <a:noFill/>
            <a:miter lim="800000"/>
            <a:headEnd/>
            <a:tailEnd/>
          </a:ln>
          <a:effectLst/>
        </p:spPr>
        <p:txBody>
          <a:bodyPr vert="horz" wrap="square" lIns="90955" tIns="45478" rIns="90955" bIns="45478"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01383" name="Rectangle 7"/>
          <p:cNvSpPr>
            <a:spLocks noGrp="1" noChangeArrowheads="1"/>
          </p:cNvSpPr>
          <p:nvPr>
            <p:ph type="sldNum" sz="quarter" idx="5"/>
          </p:nvPr>
        </p:nvSpPr>
        <p:spPr bwMode="auto">
          <a:xfrm>
            <a:off x="3969497" y="8773011"/>
            <a:ext cx="3039319" cy="461489"/>
          </a:xfrm>
          <a:prstGeom prst="rect">
            <a:avLst/>
          </a:prstGeom>
          <a:noFill/>
          <a:ln w="9525">
            <a:noFill/>
            <a:miter lim="800000"/>
            <a:headEnd/>
            <a:tailEnd/>
          </a:ln>
          <a:effectLst/>
        </p:spPr>
        <p:txBody>
          <a:bodyPr vert="horz" wrap="square" lIns="90955" tIns="45478" rIns="90955" bIns="45478" numCol="1" anchor="b" anchorCtr="0" compatLnSpc="1">
            <a:prstTxWarp prst="textNoShape">
              <a:avLst/>
            </a:prstTxWarp>
          </a:bodyPr>
          <a:lstStyle>
            <a:lvl1pPr algn="r">
              <a:defRPr sz="1200">
                <a:latin typeface="Arial" charset="0"/>
                <a:cs typeface="Arial" charset="0"/>
              </a:defRPr>
            </a:lvl1pPr>
          </a:lstStyle>
          <a:p>
            <a:pPr>
              <a:defRPr/>
            </a:pPr>
            <a:fld id="{399CC4F9-2B39-4200-A00D-C908E868DB88}" type="slidenum">
              <a:rPr lang="en-US"/>
              <a:pPr>
                <a:defRPr/>
              </a:pPr>
              <a:t>‹#›</a:t>
            </a:fld>
            <a:endParaRPr lang="en-US"/>
          </a:p>
        </p:txBody>
      </p:sp>
    </p:spTree>
    <p:extLst>
      <p:ext uri="{BB962C8B-B14F-4D97-AF65-F5344CB8AC3E}">
        <p14:creationId xmlns:p14="http://schemas.microsoft.com/office/powerpoint/2010/main" val="2513602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39012" indent="-284236" eaLnBrk="0" hangingPunct="0">
              <a:defRPr>
                <a:solidFill>
                  <a:schemeClr val="tx1"/>
                </a:solidFill>
                <a:latin typeface="Arial" charset="0"/>
                <a:cs typeface="Arial" charset="0"/>
              </a:defRPr>
            </a:lvl2pPr>
            <a:lvl3pPr marL="1136942" indent="-227388" eaLnBrk="0" hangingPunct="0">
              <a:defRPr>
                <a:solidFill>
                  <a:schemeClr val="tx1"/>
                </a:solidFill>
                <a:latin typeface="Arial" charset="0"/>
                <a:cs typeface="Arial" charset="0"/>
              </a:defRPr>
            </a:lvl3pPr>
            <a:lvl4pPr marL="1591719" indent="-227388" eaLnBrk="0" hangingPunct="0">
              <a:defRPr>
                <a:solidFill>
                  <a:schemeClr val="tx1"/>
                </a:solidFill>
                <a:latin typeface="Arial" charset="0"/>
                <a:cs typeface="Arial" charset="0"/>
              </a:defRPr>
            </a:lvl4pPr>
            <a:lvl5pPr marL="2046496" indent="-227388" eaLnBrk="0" hangingPunct="0">
              <a:defRPr>
                <a:solidFill>
                  <a:schemeClr val="tx1"/>
                </a:solidFill>
                <a:latin typeface="Arial" charset="0"/>
                <a:cs typeface="Arial" charset="0"/>
              </a:defRPr>
            </a:lvl5pPr>
            <a:lvl6pPr marL="2501273" indent="-227388" eaLnBrk="0" fontAlgn="base" hangingPunct="0">
              <a:spcBef>
                <a:spcPct val="0"/>
              </a:spcBef>
              <a:spcAft>
                <a:spcPct val="0"/>
              </a:spcAft>
              <a:defRPr>
                <a:solidFill>
                  <a:schemeClr val="tx1"/>
                </a:solidFill>
                <a:latin typeface="Arial" charset="0"/>
                <a:cs typeface="Arial" charset="0"/>
              </a:defRPr>
            </a:lvl6pPr>
            <a:lvl7pPr marL="2956049" indent="-227388" eaLnBrk="0" fontAlgn="base" hangingPunct="0">
              <a:spcBef>
                <a:spcPct val="0"/>
              </a:spcBef>
              <a:spcAft>
                <a:spcPct val="0"/>
              </a:spcAft>
              <a:defRPr>
                <a:solidFill>
                  <a:schemeClr val="tx1"/>
                </a:solidFill>
                <a:latin typeface="Arial" charset="0"/>
                <a:cs typeface="Arial" charset="0"/>
              </a:defRPr>
            </a:lvl7pPr>
            <a:lvl8pPr marL="3410826" indent="-227388" eaLnBrk="0" fontAlgn="base" hangingPunct="0">
              <a:spcBef>
                <a:spcPct val="0"/>
              </a:spcBef>
              <a:spcAft>
                <a:spcPct val="0"/>
              </a:spcAft>
              <a:defRPr>
                <a:solidFill>
                  <a:schemeClr val="tx1"/>
                </a:solidFill>
                <a:latin typeface="Arial" charset="0"/>
                <a:cs typeface="Arial" charset="0"/>
              </a:defRPr>
            </a:lvl8pPr>
            <a:lvl9pPr marL="3865603" indent="-227388" eaLnBrk="0" fontAlgn="base" hangingPunct="0">
              <a:spcBef>
                <a:spcPct val="0"/>
              </a:spcBef>
              <a:spcAft>
                <a:spcPct val="0"/>
              </a:spcAft>
              <a:defRPr>
                <a:solidFill>
                  <a:schemeClr val="tx1"/>
                </a:solidFill>
                <a:latin typeface="Arial" charset="0"/>
                <a:cs typeface="Arial" charset="0"/>
              </a:defRPr>
            </a:lvl9pPr>
          </a:lstStyle>
          <a:p>
            <a:pPr eaLnBrk="1" hangingPunct="1"/>
            <a:fld id="{342DFBE0-4301-4751-ADEC-DCFE735C0BFE}" type="slidenum">
              <a:rPr lang="en-US" smtClean="0"/>
              <a:pPr eaLnBrk="1" hangingPunct="1"/>
              <a:t>1</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gd name="T0" fmla="*/ 5776 w 5740"/>
                <a:gd name="T1" fmla="*/ 617 h 4316"/>
                <a:gd name="T2" fmla="*/ 0 w 5740"/>
                <a:gd name="T3" fmla="*/ 617 h 4316"/>
                <a:gd name="T4" fmla="*/ 0 w 5740"/>
                <a:gd name="T5" fmla="*/ 0 h 4316"/>
                <a:gd name="T6" fmla="*/ 5776 w 5740"/>
                <a:gd name="T7" fmla="*/ 0 h 4316"/>
                <a:gd name="T8" fmla="*/ 5776 w 5740"/>
                <a:gd name="T9" fmla="*/ 617 h 4316"/>
                <a:gd name="T10" fmla="*/ 5776 w 5740"/>
                <a:gd name="T11" fmla="*/ 617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en-US"/>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en-US"/>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US"/>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en-US"/>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en-US"/>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en-US"/>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en-US"/>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US"/>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en-US"/>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en-US"/>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en-US"/>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US"/>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US"/>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US"/>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en-US"/>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en-US"/>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en-US"/>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en-US"/>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en-US"/>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en-US"/>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en-US"/>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en-US"/>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en-US"/>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en-US"/>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US"/>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US"/>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1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1 w 382"/>
                  <a:gd name="T19" fmla="*/ 96 h 96"/>
                  <a:gd name="T20" fmla="*/ 265 w 382"/>
                  <a:gd name="T21" fmla="*/ 90 h 96"/>
                  <a:gd name="T22" fmla="*/ 313 w 382"/>
                  <a:gd name="T23" fmla="*/ 84 h 96"/>
                  <a:gd name="T24" fmla="*/ 354 w 382"/>
                  <a:gd name="T25" fmla="*/ 66 h 96"/>
                  <a:gd name="T26" fmla="*/ 384 w 382"/>
                  <a:gd name="T27" fmla="*/ 42 h 96"/>
                  <a:gd name="T28" fmla="*/ 378 w 382"/>
                  <a:gd name="T29" fmla="*/ 42 h 96"/>
                  <a:gd name="T30" fmla="*/ 348 w 382"/>
                  <a:gd name="T31" fmla="*/ 66 h 96"/>
                  <a:gd name="T32" fmla="*/ 307 w 382"/>
                  <a:gd name="T33" fmla="*/ 78 h 96"/>
                  <a:gd name="T34" fmla="*/ 265 w 382"/>
                  <a:gd name="T35" fmla="*/ 90 h 96"/>
                  <a:gd name="T36" fmla="*/ 211 w 382"/>
                  <a:gd name="T37" fmla="*/ 96 h 96"/>
                  <a:gd name="T38" fmla="*/ 21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21 w 185"/>
                  <a:gd name="T5" fmla="*/ 36 h 210"/>
                  <a:gd name="T6" fmla="*/ 157 w 185"/>
                  <a:gd name="T7" fmla="*/ 72 h 210"/>
                  <a:gd name="T8" fmla="*/ 163 w 185"/>
                  <a:gd name="T9" fmla="*/ 90 h 210"/>
                  <a:gd name="T10" fmla="*/ 169 w 185"/>
                  <a:gd name="T11" fmla="*/ 114 h 210"/>
                  <a:gd name="T12" fmla="*/ 163 w 185"/>
                  <a:gd name="T13" fmla="*/ 138 h 210"/>
                  <a:gd name="T14" fmla="*/ 151 w 185"/>
                  <a:gd name="T15" fmla="*/ 162 h 210"/>
                  <a:gd name="T16" fmla="*/ 121 w 185"/>
                  <a:gd name="T17" fmla="*/ 180 h 210"/>
                  <a:gd name="T18" fmla="*/ 90 w 185"/>
                  <a:gd name="T19" fmla="*/ 198 h 210"/>
                  <a:gd name="T20" fmla="*/ 98 w 185"/>
                  <a:gd name="T21" fmla="*/ 210 h 210"/>
                  <a:gd name="T22" fmla="*/ 133 w 185"/>
                  <a:gd name="T23" fmla="*/ 192 h 210"/>
                  <a:gd name="T24" fmla="*/ 163 w 185"/>
                  <a:gd name="T25" fmla="*/ 168 h 210"/>
                  <a:gd name="T26" fmla="*/ 181 w 185"/>
                  <a:gd name="T27" fmla="*/ 144 h 210"/>
                  <a:gd name="T28" fmla="*/ 187 w 185"/>
                  <a:gd name="T29" fmla="*/ 114 h 210"/>
                  <a:gd name="T30" fmla="*/ 181 w 185"/>
                  <a:gd name="T31" fmla="*/ 90 h 210"/>
                  <a:gd name="T32" fmla="*/ 175 w 185"/>
                  <a:gd name="T33" fmla="*/ 66 h 210"/>
                  <a:gd name="T34" fmla="*/ 157 w 185"/>
                  <a:gd name="T35" fmla="*/ 48 h 210"/>
                  <a:gd name="T36" fmla="*/ 13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p>
              </p:txBody>
            </p:sp>
          </p:grpSp>
        </p:grpSp>
      </p:grpSp>
      <p:sp>
        <p:nvSpPr>
          <p:cNvPr id="52290"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a:t>Se face clic pentru editare stil titlu Coordonator</a:t>
            </a:r>
          </a:p>
        </p:txBody>
      </p:sp>
      <p:sp>
        <p:nvSpPr>
          <p:cNvPr id="52291"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Faceţi clic pentru editarea stilului de subtitlu al coordonatorului</a:t>
            </a:r>
          </a:p>
        </p:txBody>
      </p:sp>
      <p:sp>
        <p:nvSpPr>
          <p:cNvPr id="68" name="Rectangle 68"/>
          <p:cNvSpPr>
            <a:spLocks noGrp="1" noChangeArrowheads="1"/>
          </p:cNvSpPr>
          <p:nvPr>
            <p:ph type="dt" sz="quarter" idx="10"/>
          </p:nvPr>
        </p:nvSpPr>
        <p:spPr/>
        <p:txBody>
          <a:bodyPr/>
          <a:lstStyle>
            <a:lvl1pPr>
              <a:defRPr/>
            </a:lvl1pPr>
          </a:lstStyle>
          <a:p>
            <a:pPr>
              <a:defRPr/>
            </a:pPr>
            <a:endParaRPr lang="en-US"/>
          </a:p>
        </p:txBody>
      </p:sp>
      <p:sp>
        <p:nvSpPr>
          <p:cNvPr id="69" name="Rectangle 69"/>
          <p:cNvSpPr>
            <a:spLocks noGrp="1" noChangeArrowheads="1"/>
          </p:cNvSpPr>
          <p:nvPr>
            <p:ph type="ftr" sz="quarter" idx="11"/>
          </p:nvPr>
        </p:nvSpPr>
        <p:spPr/>
        <p:txBody>
          <a:bodyPr/>
          <a:lstStyle>
            <a:lvl1pPr>
              <a:defRPr/>
            </a:lvl1pPr>
          </a:lstStyle>
          <a:p>
            <a:pPr>
              <a:defRPr/>
            </a:pPr>
            <a:endParaRPr lang="en-US"/>
          </a:p>
        </p:txBody>
      </p:sp>
      <p:sp>
        <p:nvSpPr>
          <p:cNvPr id="70" name="Rectangle 70"/>
          <p:cNvSpPr>
            <a:spLocks noGrp="1" noChangeArrowheads="1"/>
          </p:cNvSpPr>
          <p:nvPr>
            <p:ph type="sldNum" sz="quarter" idx="12"/>
          </p:nvPr>
        </p:nvSpPr>
        <p:spPr/>
        <p:txBody>
          <a:bodyPr/>
          <a:lstStyle>
            <a:lvl1pPr>
              <a:defRPr/>
            </a:lvl1pPr>
          </a:lstStyle>
          <a:p>
            <a:pPr>
              <a:defRPr/>
            </a:pPr>
            <a:fld id="{D8FF71E5-9AFC-48AB-97AA-2EAFBDBD86FD}" type="slidenum">
              <a:rPr lang="en-US"/>
              <a:pPr>
                <a:defRPr/>
              </a:pPr>
              <a:t>‹#›</a:t>
            </a:fld>
            <a:endParaRPr lang="en-US"/>
          </a:p>
        </p:txBody>
      </p:sp>
    </p:spTree>
    <p:extLst>
      <p:ext uri="{BB962C8B-B14F-4D97-AF65-F5344CB8AC3E}">
        <p14:creationId xmlns:p14="http://schemas.microsoft.com/office/powerpoint/2010/main" val="303101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gd name="T0" fmla="*/ 5776 w 5740"/>
                <a:gd name="T1" fmla="*/ 617 h 4316"/>
                <a:gd name="T2" fmla="*/ 0 w 5740"/>
                <a:gd name="T3" fmla="*/ 617 h 4316"/>
                <a:gd name="T4" fmla="*/ 0 w 5740"/>
                <a:gd name="T5" fmla="*/ 0 h 4316"/>
                <a:gd name="T6" fmla="*/ 5776 w 5740"/>
                <a:gd name="T7" fmla="*/ 0 h 4316"/>
                <a:gd name="T8" fmla="*/ 5776 w 5740"/>
                <a:gd name="T9" fmla="*/ 617 h 4316"/>
                <a:gd name="T10" fmla="*/ 5776 w 5740"/>
                <a:gd name="T11" fmla="*/ 617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en-US">
                  <a:solidFill>
                    <a:srgbClr val="FFFFFF"/>
                  </a:solidFill>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solidFill>
                    <a:srgbClr val="FFFFFF"/>
                  </a:solidFill>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solidFill>
                    <a:srgbClr val="FFFFFF"/>
                  </a:solidFill>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en-US">
                  <a:solidFill>
                    <a:srgbClr val="FFFFFF"/>
                  </a:solidFill>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solidFill>
                    <a:srgbClr val="FFFFFF"/>
                  </a:solidFill>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en-US">
                  <a:solidFill>
                    <a:srgbClr val="FFFFFF"/>
                  </a:solidFill>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en-US">
                  <a:solidFill>
                    <a:srgbClr val="FFFFFF"/>
                  </a:solidFill>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en-US">
                  <a:solidFill>
                    <a:srgbClr val="FFFFFF"/>
                  </a:solidFill>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en-US">
                  <a:solidFill>
                    <a:srgbClr val="FFFFFF"/>
                  </a:solidFill>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en-US">
                  <a:solidFill>
                    <a:srgbClr val="FFFFFF"/>
                  </a:solidFill>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en-US">
                  <a:solidFill>
                    <a:srgbClr val="FFFFFF"/>
                  </a:solidFill>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en-US">
                  <a:solidFill>
                    <a:srgbClr val="FFFFFF"/>
                  </a:solidFill>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en-US">
                  <a:solidFill>
                    <a:srgbClr val="FFFFFF"/>
                  </a:solidFill>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en-US">
                  <a:solidFill>
                    <a:srgbClr val="FFFFFF"/>
                  </a:solidFill>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en-US">
                  <a:solidFill>
                    <a:srgbClr val="FFFFFF"/>
                  </a:solidFill>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solidFill>
                    <a:srgbClr val="FFFFFF"/>
                  </a:solidFill>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solidFill>
                    <a:srgbClr val="FFFFFF"/>
                  </a:solidFill>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en-US">
                  <a:solidFill>
                    <a:srgbClr val="FFFFFF"/>
                  </a:solidFill>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solidFill>
                    <a:srgbClr val="FFFFFF"/>
                  </a:solidFill>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solidFill>
                    <a:srgbClr val="FFFFFF"/>
                  </a:solidFill>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solidFill>
                    <a:srgbClr val="FFFFFF"/>
                  </a:solidFill>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en-US">
                  <a:solidFill>
                    <a:srgbClr val="FFFFFF"/>
                  </a:solidFill>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en-US">
                  <a:solidFill>
                    <a:srgbClr val="FFFFFF"/>
                  </a:solidFill>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en-US">
                  <a:solidFill>
                    <a:srgbClr val="FFFFFF"/>
                  </a:solidFill>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en-US">
                  <a:solidFill>
                    <a:srgbClr val="FFFFFF"/>
                  </a:solidFill>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solidFill>
                    <a:srgbClr val="FFFFFF"/>
                  </a:solidFill>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en-US">
                  <a:solidFill>
                    <a:srgbClr val="FFFFFF"/>
                  </a:solidFill>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en-US">
                  <a:solidFill>
                    <a:srgbClr val="FFFFFF"/>
                  </a:solidFill>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1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11 w 382"/>
                  <a:gd name="T19" fmla="*/ 96 h 96"/>
                  <a:gd name="T20" fmla="*/ 265 w 382"/>
                  <a:gd name="T21" fmla="*/ 90 h 96"/>
                  <a:gd name="T22" fmla="*/ 313 w 382"/>
                  <a:gd name="T23" fmla="*/ 84 h 96"/>
                  <a:gd name="T24" fmla="*/ 354 w 382"/>
                  <a:gd name="T25" fmla="*/ 66 h 96"/>
                  <a:gd name="T26" fmla="*/ 384 w 382"/>
                  <a:gd name="T27" fmla="*/ 42 h 96"/>
                  <a:gd name="T28" fmla="*/ 378 w 382"/>
                  <a:gd name="T29" fmla="*/ 42 h 96"/>
                  <a:gd name="T30" fmla="*/ 348 w 382"/>
                  <a:gd name="T31" fmla="*/ 66 h 96"/>
                  <a:gd name="T32" fmla="*/ 307 w 382"/>
                  <a:gd name="T33" fmla="*/ 78 h 96"/>
                  <a:gd name="T34" fmla="*/ 265 w 382"/>
                  <a:gd name="T35" fmla="*/ 90 h 96"/>
                  <a:gd name="T36" fmla="*/ 211 w 382"/>
                  <a:gd name="T37" fmla="*/ 96 h 96"/>
                  <a:gd name="T38" fmla="*/ 21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21 w 185"/>
                  <a:gd name="T5" fmla="*/ 36 h 210"/>
                  <a:gd name="T6" fmla="*/ 157 w 185"/>
                  <a:gd name="T7" fmla="*/ 72 h 210"/>
                  <a:gd name="T8" fmla="*/ 163 w 185"/>
                  <a:gd name="T9" fmla="*/ 90 h 210"/>
                  <a:gd name="T10" fmla="*/ 169 w 185"/>
                  <a:gd name="T11" fmla="*/ 114 h 210"/>
                  <a:gd name="T12" fmla="*/ 163 w 185"/>
                  <a:gd name="T13" fmla="*/ 138 h 210"/>
                  <a:gd name="T14" fmla="*/ 151 w 185"/>
                  <a:gd name="T15" fmla="*/ 162 h 210"/>
                  <a:gd name="T16" fmla="*/ 121 w 185"/>
                  <a:gd name="T17" fmla="*/ 180 h 210"/>
                  <a:gd name="T18" fmla="*/ 90 w 185"/>
                  <a:gd name="T19" fmla="*/ 198 h 210"/>
                  <a:gd name="T20" fmla="*/ 98 w 185"/>
                  <a:gd name="T21" fmla="*/ 210 h 210"/>
                  <a:gd name="T22" fmla="*/ 133 w 185"/>
                  <a:gd name="T23" fmla="*/ 192 h 210"/>
                  <a:gd name="T24" fmla="*/ 163 w 185"/>
                  <a:gd name="T25" fmla="*/ 168 h 210"/>
                  <a:gd name="T26" fmla="*/ 181 w 185"/>
                  <a:gd name="T27" fmla="*/ 144 h 210"/>
                  <a:gd name="T28" fmla="*/ 187 w 185"/>
                  <a:gd name="T29" fmla="*/ 114 h 210"/>
                  <a:gd name="T30" fmla="*/ 181 w 185"/>
                  <a:gd name="T31" fmla="*/ 90 h 210"/>
                  <a:gd name="T32" fmla="*/ 175 w 185"/>
                  <a:gd name="T33" fmla="*/ 66 h 210"/>
                  <a:gd name="T34" fmla="*/ 157 w 185"/>
                  <a:gd name="T35" fmla="*/ 48 h 210"/>
                  <a:gd name="T36" fmla="*/ 13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o-RO">
                    <a:solidFill>
                      <a:srgbClr val="FFFFFF"/>
                    </a:solidFill>
                  </a:endParaRPr>
                </a:p>
              </p:txBody>
            </p:sp>
          </p:grpSp>
        </p:grpSp>
      </p:grpSp>
      <p:sp>
        <p:nvSpPr>
          <p:cNvPr id="52290"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a:t>Se face clic pentru editare stil titlu Coordonator</a:t>
            </a:r>
          </a:p>
        </p:txBody>
      </p:sp>
      <p:sp>
        <p:nvSpPr>
          <p:cNvPr id="52291"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Faceţi clic pentru editarea stilului de subtitlu al coordonatorului</a:t>
            </a:r>
          </a:p>
        </p:txBody>
      </p:sp>
      <p:sp>
        <p:nvSpPr>
          <p:cNvPr id="68" name="Rectangle 68"/>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69" name="Rectangle 69"/>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0" name="Rectangle 70"/>
          <p:cNvSpPr>
            <a:spLocks noGrp="1" noChangeArrowheads="1"/>
          </p:cNvSpPr>
          <p:nvPr>
            <p:ph type="sldNum" sz="quarter" idx="12"/>
          </p:nvPr>
        </p:nvSpPr>
        <p:spPr/>
        <p:txBody>
          <a:bodyPr/>
          <a:lstStyle>
            <a:lvl1pPr>
              <a:defRPr/>
            </a:lvl1pPr>
          </a:lstStyle>
          <a:p>
            <a:pPr>
              <a:defRPr/>
            </a:pPr>
            <a:fld id="{D8FF71E5-9AFC-48AB-97AA-2EAFBDBD86F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0391969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1267"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Se face clic pentru editare stil titlu Coordonator</a:t>
            </a:r>
          </a:p>
        </p:txBody>
      </p:sp>
      <p:sp>
        <p:nvSpPr>
          <p:cNvPr id="51268"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Se face clic pentru editarea stilurilor textului Coordonatorului</a:t>
            </a:r>
          </a:p>
          <a:p>
            <a:pPr lvl="1"/>
            <a:r>
              <a:rPr lang="en-US" smtClean="0"/>
              <a:t>Nivelul secund</a:t>
            </a:r>
          </a:p>
          <a:p>
            <a:pPr lvl="2"/>
            <a:r>
              <a:rPr lang="en-US" smtClean="0"/>
              <a:t>Al treilea nivel</a:t>
            </a:r>
          </a:p>
          <a:p>
            <a:pPr lvl="3"/>
            <a:r>
              <a:rPr lang="en-US" smtClean="0"/>
              <a:t>Al patrulea nivel</a:t>
            </a:r>
          </a:p>
          <a:p>
            <a:pPr lvl="4"/>
            <a:r>
              <a:rPr lang="en-US" smtClean="0"/>
              <a:t>Al cincilea nivel</a:t>
            </a:r>
          </a:p>
        </p:txBody>
      </p:sp>
      <p:sp>
        <p:nvSpPr>
          <p:cNvPr id="136" name="Rectangle 68"/>
          <p:cNvSpPr>
            <a:spLocks noGrp="1" noChangeArrowheads="1"/>
          </p:cNvSpPr>
          <p:nvPr>
            <p:ph type="dt" sz="quarter" idx="2"/>
          </p:nvPr>
        </p:nvSpPr>
        <p:spPr bwMode="auto">
          <a:xfrm>
            <a:off x="457200" y="6248400"/>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137" name="Rectangle 69"/>
          <p:cNvSpPr>
            <a:spLocks noGrp="1" noChangeArrowheads="1"/>
          </p:cNvSpPr>
          <p:nvPr>
            <p:ph type="ftr" sz="quarter" idx="3"/>
          </p:nvPr>
        </p:nvSpPr>
        <p:spPr bwMode="auto">
          <a:xfrm>
            <a:off x="3124200" y="6248400"/>
            <a:ext cx="2895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138" name="Rectangle 70"/>
          <p:cNvSpPr>
            <a:spLocks noGrp="1" noChangeArrowheads="1"/>
          </p:cNvSpPr>
          <p:nvPr>
            <p:ph type="sldNum" sz="quarter" idx="4"/>
          </p:nvPr>
        </p:nvSpPr>
        <p:spPr bwMode="auto">
          <a:xfrm>
            <a:off x="6553200" y="6248400"/>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cs typeface="Arial" charset="0"/>
              </a:defRPr>
            </a:lvl1pPr>
          </a:lstStyle>
          <a:p>
            <a:pPr>
              <a:defRPr/>
            </a:pPr>
            <a:fld id="{678FF570-4851-447A-9022-F10044446AC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5"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Arial" charset="0"/>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Arial" charset="0"/>
          <a:cs typeface="+mn-cs"/>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Arial" charset="0"/>
          <a:cs typeface="+mn-cs"/>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Arial" charset="0"/>
          <a:cs typeface="+mn-cs"/>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Arial" charset="0"/>
          <a:cs typeface="+mn-cs"/>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1267"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Se face clic pentru editare stil titlu Coordonator</a:t>
            </a:r>
          </a:p>
        </p:txBody>
      </p:sp>
      <p:sp>
        <p:nvSpPr>
          <p:cNvPr id="51268"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Se face clic pentru editarea stilurilor textului Coordonatorului</a:t>
            </a:r>
          </a:p>
          <a:p>
            <a:pPr lvl="1"/>
            <a:r>
              <a:rPr lang="en-US" smtClean="0"/>
              <a:t>Nivelul secund</a:t>
            </a:r>
          </a:p>
          <a:p>
            <a:pPr lvl="2"/>
            <a:r>
              <a:rPr lang="en-US" smtClean="0"/>
              <a:t>Al treilea nivel</a:t>
            </a:r>
          </a:p>
          <a:p>
            <a:pPr lvl="3"/>
            <a:r>
              <a:rPr lang="en-US" smtClean="0"/>
              <a:t>Al patrulea nivel</a:t>
            </a:r>
          </a:p>
          <a:p>
            <a:pPr lvl="4"/>
            <a:r>
              <a:rPr lang="en-US" smtClean="0"/>
              <a:t>Al cincilea nivel</a:t>
            </a:r>
          </a:p>
        </p:txBody>
      </p:sp>
      <p:sp>
        <p:nvSpPr>
          <p:cNvPr id="136" name="Rectangle 68"/>
          <p:cNvSpPr>
            <a:spLocks noGrp="1" noChangeArrowheads="1"/>
          </p:cNvSpPr>
          <p:nvPr>
            <p:ph type="dt" sz="quarter" idx="2"/>
          </p:nvPr>
        </p:nvSpPr>
        <p:spPr bwMode="auto">
          <a:xfrm>
            <a:off x="457200" y="6248400"/>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cs typeface="Arial" charset="0"/>
              </a:defRPr>
            </a:lvl1pPr>
          </a:lstStyle>
          <a:p>
            <a:pPr>
              <a:defRPr/>
            </a:pPr>
            <a:endParaRPr lang="en-US">
              <a:solidFill>
                <a:srgbClr val="FFFFFF"/>
              </a:solidFill>
            </a:endParaRPr>
          </a:p>
        </p:txBody>
      </p:sp>
      <p:sp>
        <p:nvSpPr>
          <p:cNvPr id="137" name="Rectangle 69"/>
          <p:cNvSpPr>
            <a:spLocks noGrp="1" noChangeArrowheads="1"/>
          </p:cNvSpPr>
          <p:nvPr>
            <p:ph type="ftr" sz="quarter" idx="3"/>
          </p:nvPr>
        </p:nvSpPr>
        <p:spPr bwMode="auto">
          <a:xfrm>
            <a:off x="3124200" y="6248400"/>
            <a:ext cx="2895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cs typeface="Arial" charset="0"/>
              </a:defRPr>
            </a:lvl1pPr>
          </a:lstStyle>
          <a:p>
            <a:pPr>
              <a:defRPr/>
            </a:pPr>
            <a:endParaRPr lang="en-US">
              <a:solidFill>
                <a:srgbClr val="FFFFFF"/>
              </a:solidFill>
            </a:endParaRPr>
          </a:p>
        </p:txBody>
      </p:sp>
      <p:sp>
        <p:nvSpPr>
          <p:cNvPr id="138" name="Rectangle 70"/>
          <p:cNvSpPr>
            <a:spLocks noGrp="1" noChangeArrowheads="1"/>
          </p:cNvSpPr>
          <p:nvPr>
            <p:ph type="sldNum" sz="quarter" idx="4"/>
          </p:nvPr>
        </p:nvSpPr>
        <p:spPr bwMode="auto">
          <a:xfrm>
            <a:off x="6553200" y="6248400"/>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cs typeface="Arial" charset="0"/>
              </a:defRPr>
            </a:lvl1pPr>
          </a:lstStyle>
          <a:p>
            <a:pPr>
              <a:defRPr/>
            </a:pPr>
            <a:fld id="{678FF570-4851-447A-9022-F10044446AC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41703896"/>
      </p:ext>
    </p:extLst>
  </p:cSld>
  <p:clrMap bg1="dk2" tx1="lt1" bg2="dk1" tx2="lt2" accent1="accent1" accent2="accent2" accent3="accent3" accent4="accent4" accent5="accent5" accent6="accent6" hlink="hlink" folHlink="folHlink"/>
  <p:sldLayoutIdLst>
    <p:sldLayoutId id="2147483717" r:id="rId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Arial" charset="0"/>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Arial" charset="0"/>
          <a:cs typeface="+mn-cs"/>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Arial" charset="0"/>
          <a:cs typeface="+mn-cs"/>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Arial" charset="0"/>
          <a:cs typeface="+mn-cs"/>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Arial" charset="0"/>
          <a:cs typeface="+mn-cs"/>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mailto:petru.blanariu@anofm.ro"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 name="Rectangle 32"/>
          <p:cNvSpPr>
            <a:spLocks noChangeArrowheads="1"/>
          </p:cNvSpPr>
          <p:nvPr/>
        </p:nvSpPr>
        <p:spPr bwMode="auto">
          <a:xfrm>
            <a:off x="0" y="2057400"/>
            <a:ext cx="1295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31" name="Rectangle 33"/>
          <p:cNvSpPr>
            <a:spLocks noChangeArrowheads="1"/>
          </p:cNvSpPr>
          <p:nvPr/>
        </p:nvSpPr>
        <p:spPr bwMode="auto">
          <a:xfrm>
            <a:off x="1295400" y="0"/>
            <a:ext cx="7848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32" name="Text Box 35"/>
          <p:cNvSpPr>
            <a:spLocks noChangeArrowheads="1"/>
          </p:cNvSpPr>
          <p:nvPr/>
        </p:nvSpPr>
        <p:spPr bwMode="auto">
          <a:xfrm>
            <a:off x="1295400" y="0"/>
            <a:ext cx="7848600" cy="549275"/>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r>
              <a:rPr lang="en-US" sz="3000" b="1">
                <a:solidFill>
                  <a:srgbClr val="000099"/>
                </a:solidFill>
                <a:effectLst>
                  <a:outerShdw blurRad="38100" dist="38100" dir="2700000" algn="tl">
                    <a:srgbClr val="000000"/>
                  </a:outerShdw>
                </a:effectLst>
                <a:latin typeface="Arial" pitchFamily="34" charset="0"/>
                <a:cs typeface="Arial" pitchFamily="34" charset="0"/>
                <a:sym typeface="Wingdings" pitchFamily="2" charset="2"/>
              </a:rPr>
              <a:t>ROMANIA</a:t>
            </a:r>
            <a:endParaRPr lang="ro-RO" sz="3000" b="1">
              <a:solidFill>
                <a:srgbClr val="000099"/>
              </a:solidFill>
              <a:effectLst>
                <a:outerShdw blurRad="38100" dist="38100" dir="2700000" algn="tl">
                  <a:srgbClr val="000000"/>
                </a:outerShdw>
              </a:effectLst>
              <a:latin typeface="Arial" pitchFamily="34" charset="0"/>
              <a:cs typeface="Arial" pitchFamily="34" charset="0"/>
              <a:sym typeface="Wingdings" pitchFamily="2" charset="2"/>
            </a:endParaRPr>
          </a:p>
        </p:txBody>
      </p:sp>
      <p:sp>
        <p:nvSpPr>
          <p:cNvPr id="33" name="Line 39"/>
          <p:cNvSpPr>
            <a:spLocks/>
          </p:cNvSpPr>
          <p:nvPr/>
        </p:nvSpPr>
        <p:spPr bwMode="auto">
          <a:xfrm>
            <a:off x="1295400" y="2209800"/>
            <a:ext cx="7848600" cy="0"/>
          </a:xfrm>
          <a:prstGeom prst="line">
            <a:avLst/>
          </a:prstGeom>
          <a:noFill/>
          <a:ln w="31750" algn="ctr">
            <a:solidFill>
              <a:srgbClr val="333399"/>
            </a:solidFill>
            <a:round/>
            <a:headEnd/>
            <a:tailEnd/>
          </a:ln>
          <a:extLst>
            <a:ext uri="{909E8E84-426E-40DD-AFC4-6F175D3DCCD1}">
              <a14:hiddenFill xmlns:a14="http://schemas.microsoft.com/office/drawing/2010/main">
                <a:noFill/>
              </a14:hiddenFill>
            </a:ext>
          </a:extLst>
        </p:spPr>
        <p:txBody>
          <a:bodyPr/>
          <a:lstStyle/>
          <a:p>
            <a:endParaRPr lang="ro-RO"/>
          </a:p>
        </p:txBody>
      </p:sp>
      <p:grpSp>
        <p:nvGrpSpPr>
          <p:cNvPr id="34" name="Group 23"/>
          <p:cNvGrpSpPr>
            <a:grpSpLocks/>
          </p:cNvGrpSpPr>
          <p:nvPr/>
        </p:nvGrpSpPr>
        <p:grpSpPr bwMode="auto">
          <a:xfrm>
            <a:off x="0" y="0"/>
            <a:ext cx="0" cy="0"/>
            <a:chOff x="0" y="0"/>
            <a:chExt cx="0" cy="0"/>
          </a:xfrm>
        </p:grpSpPr>
        <p:sp>
          <p:nvSpPr>
            <p:cNvPr id="35" name="Line 41"/>
            <p:cNvSpPr>
              <a:spLocks/>
            </p:cNvSpPr>
            <p:nvPr/>
          </p:nvSpPr>
          <p:spPr bwMode="auto">
            <a:xfrm>
              <a:off x="816" y="1824"/>
              <a:ext cx="4944" cy="0"/>
            </a:xfrm>
            <a:prstGeom prst="line">
              <a:avLst/>
            </a:prstGeom>
            <a:noFill/>
            <a:ln w="31750" algn="ctr">
              <a:solidFill>
                <a:srgbClr val="333399"/>
              </a:solidFill>
              <a:round/>
              <a:headEnd/>
              <a:tailEnd/>
            </a:ln>
            <a:extLst>
              <a:ext uri="{909E8E84-426E-40DD-AFC4-6F175D3DCCD1}">
                <a14:hiddenFill xmlns:a14="http://schemas.microsoft.com/office/drawing/2010/main">
                  <a:noFill/>
                </a14:hiddenFill>
              </a:ext>
            </a:extLst>
          </p:spPr>
          <p:txBody>
            <a:bodyPr/>
            <a:lstStyle/>
            <a:p>
              <a:endParaRPr lang="ro-RO"/>
            </a:p>
          </p:txBody>
        </p:sp>
        <p:sp>
          <p:nvSpPr>
            <p:cNvPr id="36" name="Line 42"/>
            <p:cNvSpPr>
              <a:spLocks/>
            </p:cNvSpPr>
            <p:nvPr/>
          </p:nvSpPr>
          <p:spPr bwMode="auto">
            <a:xfrm>
              <a:off x="816" y="1872"/>
              <a:ext cx="4944" cy="0"/>
            </a:xfrm>
            <a:prstGeom prst="line">
              <a:avLst/>
            </a:prstGeom>
            <a:noFill/>
            <a:ln w="31750" algn="ctr">
              <a:solidFill>
                <a:srgbClr val="333399"/>
              </a:solidFill>
              <a:round/>
              <a:headEnd/>
              <a:tailEnd/>
            </a:ln>
            <a:extLst>
              <a:ext uri="{909E8E84-426E-40DD-AFC4-6F175D3DCCD1}">
                <a14:hiddenFill xmlns:a14="http://schemas.microsoft.com/office/drawing/2010/main">
                  <a:noFill/>
                </a14:hiddenFill>
              </a:ext>
            </a:extLst>
          </p:spPr>
          <p:txBody>
            <a:bodyPr/>
            <a:lstStyle/>
            <a:p>
              <a:endParaRPr lang="ro-RO"/>
            </a:p>
          </p:txBody>
        </p:sp>
      </p:grpSp>
      <p:sp>
        <p:nvSpPr>
          <p:cNvPr id="37" name="Text Box 43"/>
          <p:cNvSpPr>
            <a:spLocks noChangeArrowheads="1"/>
          </p:cNvSpPr>
          <p:nvPr/>
        </p:nvSpPr>
        <p:spPr bwMode="auto">
          <a:xfrm>
            <a:off x="1282700" y="5181600"/>
            <a:ext cx="7848600" cy="762000"/>
          </a:xfrm>
          <a:prstGeom prst="rect">
            <a:avLst/>
          </a:prstGeom>
          <a:solidFill>
            <a:srgbClr val="99CCFF"/>
          </a:solidFill>
          <a:ln>
            <a:noFill/>
          </a:ln>
          <a:effectLst/>
          <a:extLst>
            <a:ext uri="{91240B29-F687-4F45-9708-019B960494DF}">
              <a14:hiddenLine xmlns:a14="http://schemas.microsoft.com/office/drawing/2010/main" w="9525" algn="ctr">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endParaRPr lang="ro-RO" sz="2000">
              <a:solidFill>
                <a:srgbClr val="000099"/>
              </a:solidFill>
              <a:effectLst>
                <a:outerShdw blurRad="38100" dist="38100" dir="2700000" algn="tl">
                  <a:srgbClr val="000000"/>
                </a:outerShdw>
              </a:effectLst>
              <a:latin typeface="Arial" pitchFamily="34" charset="0"/>
              <a:cs typeface="Arial" pitchFamily="34" charset="0"/>
              <a:sym typeface="Wingdings" pitchFamily="2" charset="2"/>
            </a:endParaRPr>
          </a:p>
        </p:txBody>
      </p:sp>
      <p:sp>
        <p:nvSpPr>
          <p:cNvPr id="38" name="Rectangle 46"/>
          <p:cNvSpPr>
            <a:spLocks noChangeArrowheads="1"/>
          </p:cNvSpPr>
          <p:nvPr/>
        </p:nvSpPr>
        <p:spPr bwMode="auto">
          <a:xfrm>
            <a:off x="1295400" y="2362200"/>
            <a:ext cx="7848600" cy="461963"/>
          </a:xfrm>
          <a:prstGeom prst="rect">
            <a:avLst/>
          </a:prstGeom>
          <a:solidFill>
            <a:srgbClr val="99CCFF"/>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lnSpc>
                <a:spcPct val="85000"/>
              </a:lnSpc>
              <a:defRPr/>
            </a:pPr>
            <a:r>
              <a:rPr lang="en-US" sz="3000" b="1">
                <a:solidFill>
                  <a:srgbClr val="000099"/>
                </a:solidFill>
                <a:effectLst>
                  <a:outerShdw blurRad="38100" dist="38100" dir="2700000" algn="tl">
                    <a:srgbClr val="000000"/>
                  </a:outerShdw>
                </a:effectLst>
                <a:latin typeface="Arial" pitchFamily="34" charset="0"/>
                <a:cs typeface="Arial" pitchFamily="34" charset="0"/>
                <a:sym typeface="Wingdings" pitchFamily="2" charset="2"/>
              </a:rPr>
              <a:t>NATIONAL AGENCY FOR EMPLOYMENT</a:t>
            </a:r>
            <a:endParaRPr lang="en-US" sz="2600" b="1">
              <a:solidFill>
                <a:srgbClr val="000099"/>
              </a:solidFill>
              <a:effectLst>
                <a:outerShdw blurRad="38100" dist="38100" dir="2700000" algn="tl">
                  <a:srgbClr val="000000"/>
                </a:outerShdw>
              </a:effectLst>
              <a:latin typeface="Arial" pitchFamily="34" charset="0"/>
              <a:cs typeface="Arial" pitchFamily="34" charset="0"/>
              <a:sym typeface="Wingdings" pitchFamily="2" charset="2"/>
            </a:endParaRPr>
          </a:p>
        </p:txBody>
      </p:sp>
      <p:sp>
        <p:nvSpPr>
          <p:cNvPr id="39" name="Text Box 43"/>
          <p:cNvSpPr>
            <a:spLocks noChangeArrowheads="1"/>
          </p:cNvSpPr>
          <p:nvPr/>
        </p:nvSpPr>
        <p:spPr bwMode="auto">
          <a:xfrm>
            <a:off x="1295400" y="6096000"/>
            <a:ext cx="7848600" cy="762000"/>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r>
              <a:rPr lang="en-US" sz="2000" dirty="0" smtClean="0">
                <a:solidFill>
                  <a:srgbClr val="000099"/>
                </a:solidFill>
                <a:effectLst>
                  <a:outerShdw blurRad="38100" dist="38100" dir="2700000" algn="tl">
                    <a:srgbClr val="000000"/>
                  </a:outerShdw>
                </a:effectLst>
                <a:latin typeface="Arial" pitchFamily="34" charset="0"/>
                <a:cs typeface="Arial" pitchFamily="34" charset="0"/>
                <a:sym typeface="Wingdings" pitchFamily="2" charset="2"/>
              </a:rPr>
              <a:t>CPESSEC Managerial Conference</a:t>
            </a:r>
          </a:p>
          <a:p>
            <a:pPr algn="ctr" hangingPunct="0">
              <a:defRPr/>
            </a:pPr>
            <a:r>
              <a:rPr lang="en-US" sz="2000" dirty="0" smtClean="0">
                <a:solidFill>
                  <a:srgbClr val="000099"/>
                </a:solidFill>
                <a:effectLst>
                  <a:outerShdw blurRad="38100" dist="38100" dir="2700000" algn="tl">
                    <a:srgbClr val="000000"/>
                  </a:outerShdw>
                </a:effectLst>
                <a:latin typeface="Arial" pitchFamily="34" charset="0"/>
                <a:cs typeface="Arial" pitchFamily="34" charset="0"/>
                <a:sym typeface="Wingdings" pitchFamily="2" charset="2"/>
              </a:rPr>
              <a:t>Budapest, November 8</a:t>
            </a:r>
            <a:r>
              <a:rPr lang="en-US" sz="2000" baseline="30000" dirty="0" smtClean="0">
                <a:solidFill>
                  <a:srgbClr val="000099"/>
                </a:solidFill>
                <a:effectLst>
                  <a:outerShdw blurRad="38100" dist="38100" dir="2700000" algn="tl">
                    <a:srgbClr val="000000"/>
                  </a:outerShdw>
                </a:effectLst>
                <a:latin typeface="Arial" pitchFamily="34" charset="0"/>
                <a:cs typeface="Arial" pitchFamily="34" charset="0"/>
                <a:sym typeface="Wingdings" pitchFamily="2" charset="2"/>
              </a:rPr>
              <a:t>th</a:t>
            </a:r>
            <a:r>
              <a:rPr lang="en-US" sz="2000" dirty="0" smtClean="0">
                <a:solidFill>
                  <a:srgbClr val="000099"/>
                </a:solidFill>
                <a:effectLst>
                  <a:outerShdw blurRad="38100" dist="38100" dir="2700000" algn="tl">
                    <a:srgbClr val="000000"/>
                  </a:outerShdw>
                </a:effectLst>
                <a:latin typeface="Arial" pitchFamily="34" charset="0"/>
                <a:cs typeface="Arial" pitchFamily="34" charset="0"/>
                <a:sym typeface="Wingdings" pitchFamily="2" charset="2"/>
              </a:rPr>
              <a:t>, 2017</a:t>
            </a:r>
            <a:endParaRPr lang="ro-RO" sz="2000" dirty="0">
              <a:solidFill>
                <a:srgbClr val="000099"/>
              </a:solidFill>
              <a:effectLst>
                <a:outerShdw blurRad="38100" dist="38100" dir="2700000" algn="tl">
                  <a:srgbClr val="000000"/>
                </a:outerShdw>
              </a:effectLst>
              <a:latin typeface="Arial" pitchFamily="34" charset="0"/>
              <a:cs typeface="Arial" pitchFamily="34" charset="0"/>
              <a:sym typeface="Wingdings" pitchFamily="2" charset="2"/>
            </a:endParaRPr>
          </a:p>
        </p:txBody>
      </p:sp>
      <p:pic>
        <p:nvPicPr>
          <p:cNvPr id="40" name="Picture 14"/>
          <p:cNvPicPr>
            <a:picLocks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33800" y="3276600"/>
            <a:ext cx="2971800" cy="14478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41" name="Group 21"/>
          <p:cNvGrpSpPr>
            <a:grpSpLocks/>
          </p:cNvGrpSpPr>
          <p:nvPr/>
        </p:nvGrpSpPr>
        <p:grpSpPr bwMode="auto">
          <a:xfrm>
            <a:off x="0" y="0"/>
            <a:ext cx="1295400" cy="6858000"/>
            <a:chOff x="0" y="0"/>
            <a:chExt cx="816" cy="4320"/>
          </a:xfrm>
        </p:grpSpPr>
        <p:pic>
          <p:nvPicPr>
            <p:cNvPr id="42" name="Picture 2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08" cy="1296"/>
            </a:xfrm>
            <a:prstGeom prst="rect">
              <a:avLst/>
            </a:prstGeom>
            <a:noFill/>
            <a:ln>
              <a:noFill/>
            </a:ln>
            <a:extLst>
              <a:ext uri="{909E8E84-426E-40DD-AFC4-6F175D3DCCD1}">
                <a14:hiddenFill xmlns:a14="http://schemas.microsoft.com/office/drawing/2010/main">
                  <a:blipFill dpi="0" rotWithShape="1">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Rectangle 34"/>
            <p:cNvSpPr>
              <a:spLocks noChangeArrowheads="1"/>
            </p:cNvSpPr>
            <p:nvPr/>
          </p:nvSpPr>
          <p:spPr bwMode="auto">
            <a:xfrm>
              <a:off x="0" y="1296"/>
              <a:ext cx="816" cy="3024"/>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 name="AutoShape 11"/>
          <p:cNvSpPr>
            <a:spLocks noChangeArrowheads="1"/>
          </p:cNvSpPr>
          <p:nvPr/>
        </p:nvSpPr>
        <p:spPr bwMode="auto">
          <a:xfrm>
            <a:off x="1752600" y="1371600"/>
            <a:ext cx="69342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Evidence-based </a:t>
            </a:r>
            <a:r>
              <a:rPr lang="en-US" b="1" dirty="0">
                <a:solidFill>
                  <a:srgbClr val="FFFF00"/>
                </a:solidFill>
              </a:rPr>
              <a:t>design and implementation of PES services</a:t>
            </a:r>
            <a:endParaRPr lang="ro-RO" b="1" dirty="0">
              <a:solidFill>
                <a:srgbClr val="FFFF00"/>
              </a:solidFill>
            </a:endParaRPr>
          </a:p>
        </p:txBody>
      </p:sp>
      <p:sp>
        <p:nvSpPr>
          <p:cNvPr id="21" name="AutoShape 12"/>
          <p:cNvSpPr>
            <a:spLocks noChangeArrowheads="1"/>
          </p:cNvSpPr>
          <p:nvPr/>
        </p:nvSpPr>
        <p:spPr bwMode="auto">
          <a:xfrm>
            <a:off x="1447800" y="23622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There </a:t>
            </a:r>
            <a:r>
              <a:rPr lang="en-US" b="1">
                <a:solidFill>
                  <a:srgbClr val="000099"/>
                </a:solidFill>
              </a:rPr>
              <a:t>is a SWOT analysis developed within the NAE’s Strategy</a:t>
            </a:r>
            <a:r>
              <a:rPr lang="en-US" b="1" smtClean="0">
                <a:solidFill>
                  <a:srgbClr val="000099"/>
                </a:solidFill>
              </a:rPr>
              <a:t>.</a:t>
            </a:r>
            <a:endParaRPr lang="ro-RO" b="1">
              <a:solidFill>
                <a:srgbClr val="000099"/>
              </a:solidFill>
            </a:endParaRPr>
          </a:p>
        </p:txBody>
      </p:sp>
      <p:sp>
        <p:nvSpPr>
          <p:cNvPr id="22" name="AutoShape 12"/>
          <p:cNvSpPr>
            <a:spLocks noChangeArrowheads="1"/>
          </p:cNvSpPr>
          <p:nvPr/>
        </p:nvSpPr>
        <p:spPr bwMode="auto">
          <a:xfrm>
            <a:off x="1474573" y="3124200"/>
            <a:ext cx="7391400" cy="11430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NAE works out an Annu</a:t>
            </a:r>
            <a:r>
              <a:rPr lang="en-US" b="1">
                <a:solidFill>
                  <a:srgbClr val="000099"/>
                </a:solidFill>
              </a:rPr>
              <a:t>al activity report, Annual reports on the implementation of the Employment Programme and Vocational Training Plan, as well as the Management Performance Contract</a:t>
            </a:r>
            <a:r>
              <a:rPr lang="en-US" b="1" smtClean="0">
                <a:solidFill>
                  <a:srgbClr val="000099"/>
                </a:solidFill>
              </a:rPr>
              <a:t>.</a:t>
            </a:r>
            <a:endParaRPr lang="ro-RO" b="1">
              <a:solidFill>
                <a:srgbClr val="000099"/>
              </a:solidFill>
            </a:endParaRPr>
          </a:p>
        </p:txBody>
      </p:sp>
      <p:sp>
        <p:nvSpPr>
          <p:cNvPr id="23" name="AutoShape 12"/>
          <p:cNvSpPr>
            <a:spLocks noChangeArrowheads="1"/>
          </p:cNvSpPr>
          <p:nvPr/>
        </p:nvSpPr>
        <p:spPr bwMode="auto">
          <a:xfrm>
            <a:off x="1524000" y="55626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Regular reports on the implementation of strategic documents.</a:t>
            </a:r>
            <a:endParaRPr lang="ro-RO" b="1">
              <a:solidFill>
                <a:srgbClr val="000099"/>
              </a:solidFill>
            </a:endParaRPr>
          </a:p>
        </p:txBody>
      </p:sp>
      <p:sp>
        <p:nvSpPr>
          <p:cNvPr id="24" name="AutoShape 12"/>
          <p:cNvSpPr>
            <a:spLocks noChangeArrowheads="1"/>
          </p:cNvSpPr>
          <p:nvPr/>
        </p:nvSpPr>
        <p:spPr bwMode="auto">
          <a:xfrm>
            <a:off x="1505465" y="4457700"/>
            <a:ext cx="7391400" cy="9525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Standardized </a:t>
            </a:r>
            <a:r>
              <a:rPr lang="en-US" b="1">
                <a:solidFill>
                  <a:srgbClr val="000099"/>
                </a:solidFill>
              </a:rPr>
              <a:t>procedures for the implementation of the Employment Programme and the Vocational </a:t>
            </a:r>
            <a:r>
              <a:rPr lang="en-US" b="1" smtClean="0">
                <a:solidFill>
                  <a:srgbClr val="000099"/>
                </a:solidFill>
              </a:rPr>
              <a:t>Training </a:t>
            </a:r>
            <a:r>
              <a:rPr lang="en-US" b="1">
                <a:solidFill>
                  <a:srgbClr val="000099"/>
                </a:solidFill>
              </a:rPr>
              <a:t>Plan; procedure for the EURES activities. </a:t>
            </a:r>
            <a:endParaRPr lang="ro-RO" b="1">
              <a:solidFill>
                <a:srgbClr val="000099"/>
              </a:solidFill>
            </a:endParaRPr>
          </a:p>
        </p:txBody>
      </p:sp>
      <p:grpSp>
        <p:nvGrpSpPr>
          <p:cNvPr id="25" name="Group 6"/>
          <p:cNvGrpSpPr>
            <a:grpSpLocks/>
          </p:cNvGrpSpPr>
          <p:nvPr/>
        </p:nvGrpSpPr>
        <p:grpSpPr bwMode="auto">
          <a:xfrm>
            <a:off x="1295400" y="685800"/>
            <a:ext cx="7848600" cy="76200"/>
            <a:chOff x="816" y="1824"/>
            <a:chExt cx="4944" cy="48"/>
          </a:xfrm>
        </p:grpSpPr>
        <p:sp>
          <p:nvSpPr>
            <p:cNvPr id="26"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7"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8" name="Rectangle 27"/>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29"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6" name="Group 15"/>
          <p:cNvGrpSpPr>
            <a:grpSpLocks/>
          </p:cNvGrpSpPr>
          <p:nvPr/>
        </p:nvGrpSpPr>
        <p:grpSpPr bwMode="auto">
          <a:xfrm>
            <a:off x="0" y="0"/>
            <a:ext cx="1295400" cy="6858000"/>
            <a:chOff x="0" y="0"/>
            <a:chExt cx="816" cy="4320"/>
          </a:xfrm>
        </p:grpSpPr>
        <p:pic>
          <p:nvPicPr>
            <p:cNvPr id="17" name="Picture 16"/>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08" cy="1296"/>
            </a:xfrm>
            <a:prstGeom prst="rect">
              <a:avLst/>
            </a:prstGeom>
            <a:noFill/>
            <a:ln>
              <a:noFill/>
            </a:ln>
            <a:extLst>
              <a:ext uri="{909E8E84-426E-40DD-AFC4-6F175D3DCCD1}">
                <a14:hiddenFill xmlns:a14="http://schemas.microsoft.com/office/drawing/2010/main">
                  <a:blipFill dpi="0" rotWithShape="1">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17"/>
            <p:cNvSpPr>
              <a:spLocks noChangeArrowheads="1"/>
            </p:cNvSpPr>
            <p:nvPr/>
          </p:nvSpPr>
          <p:spPr bwMode="auto">
            <a:xfrm>
              <a:off x="0" y="1296"/>
              <a:ext cx="816" cy="3024"/>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endParaRPr lang="ro-RO"/>
            </a:p>
          </p:txBody>
        </p:sp>
      </p:grpSp>
      <p:sp>
        <p:nvSpPr>
          <p:cNvPr id="19" name="AutoShape 11"/>
          <p:cNvSpPr>
            <a:spLocks noChangeArrowheads="1"/>
          </p:cNvSpPr>
          <p:nvPr/>
        </p:nvSpPr>
        <p:spPr bwMode="auto">
          <a:xfrm>
            <a:off x="1752600" y="1371600"/>
            <a:ext cx="69342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Evidence-based </a:t>
            </a:r>
            <a:r>
              <a:rPr lang="en-US" b="1" dirty="0">
                <a:solidFill>
                  <a:srgbClr val="FFFF00"/>
                </a:solidFill>
              </a:rPr>
              <a:t>design and implementation of PES services</a:t>
            </a:r>
            <a:endParaRPr lang="ro-RO" b="1" dirty="0">
              <a:solidFill>
                <a:srgbClr val="FFFF00"/>
              </a:solidFill>
            </a:endParaRPr>
          </a:p>
        </p:txBody>
      </p:sp>
      <p:sp>
        <p:nvSpPr>
          <p:cNvPr id="21" name="AutoShape 12"/>
          <p:cNvSpPr>
            <a:spLocks noChangeArrowheads="1"/>
          </p:cNvSpPr>
          <p:nvPr/>
        </p:nvSpPr>
        <p:spPr bwMode="auto">
          <a:xfrm>
            <a:off x="1505465" y="53340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procedures are updated according to the instructions, recommendations, implementation guides. </a:t>
            </a:r>
            <a:endParaRPr lang="ro-RO" b="1">
              <a:solidFill>
                <a:srgbClr val="000099"/>
              </a:solidFill>
            </a:endParaRPr>
          </a:p>
        </p:txBody>
      </p:sp>
      <p:sp>
        <p:nvSpPr>
          <p:cNvPr id="22" name="AutoShape 12"/>
          <p:cNvSpPr>
            <a:spLocks noChangeArrowheads="1"/>
          </p:cNvSpPr>
          <p:nvPr/>
        </p:nvSpPr>
        <p:spPr bwMode="auto">
          <a:xfrm>
            <a:off x="1478692" y="3505200"/>
            <a:ext cx="7391400" cy="914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b="1" smtClean="0">
                <a:solidFill>
                  <a:srgbClr val="000099"/>
                </a:solidFill>
              </a:rPr>
              <a:t>There is a procedure </a:t>
            </a:r>
            <a:r>
              <a:rPr lang="en-US" b="1">
                <a:solidFill>
                  <a:srgbClr val="000099"/>
                </a:solidFill>
              </a:rPr>
              <a:t>for selecting project </a:t>
            </a:r>
            <a:r>
              <a:rPr lang="en-US" b="1" smtClean="0">
                <a:solidFill>
                  <a:srgbClr val="000099"/>
                </a:solidFill>
              </a:rPr>
              <a:t>areas, a procedure </a:t>
            </a:r>
            <a:r>
              <a:rPr lang="en-US" b="1">
                <a:solidFill>
                  <a:srgbClr val="000099"/>
                </a:solidFill>
              </a:rPr>
              <a:t>for selecting partners for </a:t>
            </a:r>
            <a:r>
              <a:rPr lang="en-US" b="1" smtClean="0">
                <a:solidFill>
                  <a:srgbClr val="000099"/>
                </a:solidFill>
              </a:rPr>
              <a:t>projects, and the General </a:t>
            </a:r>
            <a:r>
              <a:rPr lang="en-US" b="1">
                <a:solidFill>
                  <a:srgbClr val="000099"/>
                </a:solidFill>
              </a:rPr>
              <a:t>and Specific Guides for ESF projects</a:t>
            </a:r>
            <a:r>
              <a:rPr lang="en-US" b="1" smtClean="0">
                <a:solidFill>
                  <a:srgbClr val="000099"/>
                </a:solidFill>
              </a:rPr>
              <a:t>.</a:t>
            </a:r>
            <a:endParaRPr lang="ro-RO" b="1">
              <a:solidFill>
                <a:srgbClr val="000099"/>
              </a:solidFill>
            </a:endParaRPr>
          </a:p>
        </p:txBody>
      </p:sp>
      <p:sp>
        <p:nvSpPr>
          <p:cNvPr id="23" name="AutoShape 12"/>
          <p:cNvSpPr>
            <a:spLocks noChangeArrowheads="1"/>
          </p:cNvSpPr>
          <p:nvPr/>
        </p:nvSpPr>
        <p:spPr bwMode="auto">
          <a:xfrm>
            <a:off x="1505465" y="46482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b="1" smtClean="0">
                <a:solidFill>
                  <a:srgbClr val="000099"/>
                </a:solidFill>
              </a:rPr>
              <a:t>There are monitoring reports and reimbursement </a:t>
            </a:r>
            <a:r>
              <a:rPr lang="en-US" b="1">
                <a:solidFill>
                  <a:srgbClr val="000099"/>
                </a:solidFill>
              </a:rPr>
              <a:t>applications.</a:t>
            </a:r>
            <a:endParaRPr lang="ro-RO" b="1">
              <a:solidFill>
                <a:srgbClr val="000099"/>
              </a:solidFill>
            </a:endParaRPr>
          </a:p>
        </p:txBody>
      </p:sp>
      <p:grpSp>
        <p:nvGrpSpPr>
          <p:cNvPr id="24" name="Group 6"/>
          <p:cNvGrpSpPr>
            <a:grpSpLocks/>
          </p:cNvGrpSpPr>
          <p:nvPr/>
        </p:nvGrpSpPr>
        <p:grpSpPr bwMode="auto">
          <a:xfrm>
            <a:off x="1295400" y="685800"/>
            <a:ext cx="7848600" cy="76200"/>
            <a:chOff x="816" y="1824"/>
            <a:chExt cx="4944" cy="48"/>
          </a:xfrm>
        </p:grpSpPr>
        <p:sp>
          <p:nvSpPr>
            <p:cNvPr id="25"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6"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7" name="Rectangle 26"/>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sp>
        <p:nvSpPr>
          <p:cNvPr id="14" name="AutoShape 12"/>
          <p:cNvSpPr>
            <a:spLocks noChangeArrowheads="1"/>
          </p:cNvSpPr>
          <p:nvPr/>
        </p:nvSpPr>
        <p:spPr bwMode="auto">
          <a:xfrm>
            <a:off x="1447800" y="2362200"/>
            <a:ext cx="7391400" cy="990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b="1" smtClean="0">
                <a:solidFill>
                  <a:srgbClr val="000099"/>
                </a:solidFill>
              </a:rPr>
              <a:t>NAE’s </a:t>
            </a:r>
            <a:r>
              <a:rPr lang="en-US" b="1">
                <a:solidFill>
                  <a:srgbClr val="000099"/>
                </a:solidFill>
              </a:rPr>
              <a:t>pilot projects are implemented within projects financed out of </a:t>
            </a:r>
            <a:r>
              <a:rPr lang="en-US" b="1" smtClean="0">
                <a:solidFill>
                  <a:srgbClr val="000099"/>
                </a:solidFill>
              </a:rPr>
              <a:t>ESF. There </a:t>
            </a:r>
            <a:r>
              <a:rPr lang="en-US" b="1">
                <a:solidFill>
                  <a:srgbClr val="000099"/>
                </a:solidFill>
              </a:rPr>
              <a:t>is, at </a:t>
            </a:r>
            <a:r>
              <a:rPr lang="en-US" b="1" smtClean="0">
                <a:solidFill>
                  <a:srgbClr val="000099"/>
                </a:solidFill>
              </a:rPr>
              <a:t>central </a:t>
            </a:r>
            <a:r>
              <a:rPr lang="en-US" b="1">
                <a:solidFill>
                  <a:srgbClr val="000099"/>
                </a:solidFill>
              </a:rPr>
              <a:t>level, a Commission for selecting eligible </a:t>
            </a:r>
            <a:r>
              <a:rPr lang="en-US" b="1" smtClean="0">
                <a:solidFill>
                  <a:srgbClr val="000099"/>
                </a:solidFill>
              </a:rPr>
              <a:t>projects. There </a:t>
            </a:r>
            <a:r>
              <a:rPr lang="en-US" b="1">
                <a:solidFill>
                  <a:srgbClr val="000099"/>
                </a:solidFill>
              </a:rPr>
              <a:t>is a calendar for launching projects.</a:t>
            </a:r>
            <a:endParaRPr lang="ro-RO" b="1">
              <a:solidFill>
                <a:srgbClr val="00009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 name="AutoShape 11"/>
          <p:cNvSpPr>
            <a:spLocks noChangeArrowheads="1"/>
          </p:cNvSpPr>
          <p:nvPr/>
        </p:nvSpPr>
        <p:spPr bwMode="auto">
          <a:xfrm>
            <a:off x="2267465" y="1371600"/>
            <a:ext cx="58674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Management </a:t>
            </a:r>
            <a:r>
              <a:rPr lang="en-US" b="1" dirty="0">
                <a:solidFill>
                  <a:srgbClr val="FFFF00"/>
                </a:solidFill>
              </a:rPr>
              <a:t>of partnerships and stakeholders</a:t>
            </a:r>
            <a:endParaRPr lang="ro-RO" b="1" dirty="0">
              <a:solidFill>
                <a:srgbClr val="FFFF00"/>
              </a:solidFill>
            </a:endParaRPr>
          </a:p>
        </p:txBody>
      </p:sp>
      <p:sp>
        <p:nvSpPr>
          <p:cNvPr id="24" name="AutoShape 12"/>
          <p:cNvSpPr>
            <a:spLocks noChangeArrowheads="1"/>
          </p:cNvSpPr>
          <p:nvPr/>
        </p:nvSpPr>
        <p:spPr bwMode="auto">
          <a:xfrm>
            <a:off x="1425038" y="58674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There are tripartite Advisory </a:t>
            </a:r>
            <a:r>
              <a:rPr lang="en-US" b="1">
                <a:solidFill>
                  <a:srgbClr val="000099"/>
                </a:solidFill>
              </a:rPr>
              <a:t>councils </a:t>
            </a:r>
            <a:r>
              <a:rPr lang="en-US" b="1" smtClean="0">
                <a:solidFill>
                  <a:srgbClr val="000099"/>
                </a:solidFill>
              </a:rPr>
              <a:t>set-up at </a:t>
            </a:r>
            <a:r>
              <a:rPr lang="en-US" b="1">
                <a:solidFill>
                  <a:srgbClr val="000099"/>
                </a:solidFill>
              </a:rPr>
              <a:t>the level of the county agencies. </a:t>
            </a:r>
            <a:endParaRPr lang="ro-RO" b="1">
              <a:solidFill>
                <a:srgbClr val="000099"/>
              </a:solidFill>
            </a:endParaRPr>
          </a:p>
        </p:txBody>
      </p:sp>
      <p:grpSp>
        <p:nvGrpSpPr>
          <p:cNvPr id="25" name="Group 6"/>
          <p:cNvGrpSpPr>
            <a:grpSpLocks/>
          </p:cNvGrpSpPr>
          <p:nvPr/>
        </p:nvGrpSpPr>
        <p:grpSpPr bwMode="auto">
          <a:xfrm>
            <a:off x="1295400" y="685800"/>
            <a:ext cx="7848600" cy="76200"/>
            <a:chOff x="816" y="1824"/>
            <a:chExt cx="4944" cy="48"/>
          </a:xfrm>
        </p:grpSpPr>
        <p:sp>
          <p:nvSpPr>
            <p:cNvPr id="26"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7"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8" name="Rectangle 27"/>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29"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3" name="AutoShape 12"/>
          <p:cNvSpPr>
            <a:spLocks noChangeArrowheads="1"/>
          </p:cNvSpPr>
          <p:nvPr/>
        </p:nvSpPr>
        <p:spPr bwMode="auto">
          <a:xfrm>
            <a:off x="1479505" y="2362200"/>
            <a:ext cx="7391400" cy="685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NAE uses three </a:t>
            </a:r>
            <a:r>
              <a:rPr lang="en-US" b="1">
                <a:solidFill>
                  <a:srgbClr val="000099"/>
                </a:solidFill>
              </a:rPr>
              <a:t>distinct forms of partnerships, depending on the nature and type of relationship</a:t>
            </a:r>
            <a:r>
              <a:rPr lang="en-US" b="1" smtClean="0">
                <a:solidFill>
                  <a:srgbClr val="000099"/>
                </a:solidFill>
              </a:rPr>
              <a:t>:</a:t>
            </a:r>
            <a:endParaRPr lang="ro-RO" b="1">
              <a:solidFill>
                <a:srgbClr val="000099"/>
              </a:solidFill>
            </a:endParaRPr>
          </a:p>
        </p:txBody>
      </p:sp>
      <p:sp>
        <p:nvSpPr>
          <p:cNvPr id="14" name="AutoShape 12"/>
          <p:cNvSpPr>
            <a:spLocks noChangeArrowheads="1"/>
          </p:cNvSpPr>
          <p:nvPr/>
        </p:nvSpPr>
        <p:spPr bwMode="auto">
          <a:xfrm>
            <a:off x="1828800" y="3124200"/>
            <a:ext cx="6248400" cy="3810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i="1" smtClean="0">
                <a:solidFill>
                  <a:srgbClr val="000099"/>
                </a:solidFill>
              </a:rPr>
              <a:t>Protocols </a:t>
            </a:r>
            <a:r>
              <a:rPr lang="en-US" i="1">
                <a:solidFill>
                  <a:srgbClr val="000099"/>
                </a:solidFill>
              </a:rPr>
              <a:t>with public institutions </a:t>
            </a:r>
            <a:endParaRPr lang="ro-RO" i="1">
              <a:solidFill>
                <a:srgbClr val="000099"/>
              </a:solidFill>
            </a:endParaRPr>
          </a:p>
        </p:txBody>
      </p:sp>
      <p:sp>
        <p:nvSpPr>
          <p:cNvPr id="15" name="AutoShape 12"/>
          <p:cNvSpPr>
            <a:spLocks noChangeArrowheads="1"/>
          </p:cNvSpPr>
          <p:nvPr/>
        </p:nvSpPr>
        <p:spPr bwMode="auto">
          <a:xfrm>
            <a:off x="1818774" y="3581400"/>
            <a:ext cx="6258426" cy="609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i="1">
                <a:solidFill>
                  <a:srgbClr val="000099"/>
                </a:solidFill>
              </a:rPr>
              <a:t>Public procurement contracts for services outsourced to private providers </a:t>
            </a:r>
            <a:endParaRPr lang="ro-RO" i="1">
              <a:solidFill>
                <a:srgbClr val="000099"/>
              </a:solidFill>
            </a:endParaRPr>
          </a:p>
        </p:txBody>
      </p:sp>
      <p:sp>
        <p:nvSpPr>
          <p:cNvPr id="16" name="AutoShape 12"/>
          <p:cNvSpPr>
            <a:spLocks noChangeArrowheads="1"/>
          </p:cNvSpPr>
          <p:nvPr/>
        </p:nvSpPr>
        <p:spPr bwMode="auto">
          <a:xfrm>
            <a:off x="1818774" y="4271211"/>
            <a:ext cx="6248400" cy="3810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i="1">
                <a:solidFill>
                  <a:srgbClr val="000099"/>
                </a:solidFill>
              </a:rPr>
              <a:t>Partnership agreements with partners in ESF projects </a:t>
            </a:r>
            <a:endParaRPr lang="ro-RO" i="1">
              <a:solidFill>
                <a:srgbClr val="000099"/>
              </a:solidFill>
            </a:endParaRPr>
          </a:p>
        </p:txBody>
      </p:sp>
      <p:sp>
        <p:nvSpPr>
          <p:cNvPr id="17" name="AutoShape 12"/>
          <p:cNvSpPr>
            <a:spLocks noChangeArrowheads="1"/>
          </p:cNvSpPr>
          <p:nvPr/>
        </p:nvSpPr>
        <p:spPr bwMode="auto">
          <a:xfrm>
            <a:off x="1421027" y="4800600"/>
            <a:ext cx="7391400" cy="914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smtClean="0">
                <a:solidFill>
                  <a:srgbClr val="000099"/>
                </a:solidFill>
              </a:rPr>
              <a:t>The </a:t>
            </a:r>
            <a:r>
              <a:rPr lang="en-US" b="1">
                <a:solidFill>
                  <a:srgbClr val="000099"/>
                </a:solidFill>
              </a:rPr>
              <a:t>NAE is managed by a tripartite Managing Board that analyzes, approves and endorses, as the case may be, the documents, reports, plans and programs</a:t>
            </a:r>
            <a:endParaRPr lang="ro-RO" b="1">
              <a:solidFill>
                <a:srgbClr val="000099"/>
              </a:solidFill>
            </a:endParaRPr>
          </a:p>
        </p:txBody>
      </p:sp>
    </p:spTree>
    <p:extLst>
      <p:ext uri="{BB962C8B-B14F-4D97-AF65-F5344CB8AC3E}">
        <p14:creationId xmlns:p14="http://schemas.microsoft.com/office/powerpoint/2010/main" val="2625368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 name="AutoShape 11"/>
          <p:cNvSpPr>
            <a:spLocks noChangeArrowheads="1"/>
          </p:cNvSpPr>
          <p:nvPr/>
        </p:nvSpPr>
        <p:spPr bwMode="auto">
          <a:xfrm>
            <a:off x="2267465" y="1371600"/>
            <a:ext cx="58674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Management </a:t>
            </a:r>
            <a:r>
              <a:rPr lang="en-US" b="1" dirty="0">
                <a:solidFill>
                  <a:srgbClr val="FFFF00"/>
                </a:solidFill>
              </a:rPr>
              <a:t>of partnerships and stakeholders</a:t>
            </a:r>
            <a:endParaRPr lang="ro-RO" b="1" dirty="0">
              <a:solidFill>
                <a:srgbClr val="FFFF00"/>
              </a:solidFill>
            </a:endParaRPr>
          </a:p>
        </p:txBody>
      </p:sp>
      <p:sp>
        <p:nvSpPr>
          <p:cNvPr id="21" name="AutoShape 12"/>
          <p:cNvSpPr>
            <a:spLocks noChangeArrowheads="1"/>
          </p:cNvSpPr>
          <p:nvPr/>
        </p:nvSpPr>
        <p:spPr bwMode="auto">
          <a:xfrm>
            <a:off x="1447800" y="23622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There are procedures </a:t>
            </a:r>
            <a:r>
              <a:rPr lang="en-US" b="1">
                <a:solidFill>
                  <a:srgbClr val="000099"/>
                </a:solidFill>
              </a:rPr>
              <a:t>for all types of partnerships, Assessment reports, </a:t>
            </a:r>
            <a:r>
              <a:rPr lang="en-US" b="1" smtClean="0">
                <a:solidFill>
                  <a:srgbClr val="000099"/>
                </a:solidFill>
              </a:rPr>
              <a:t>minutes</a:t>
            </a:r>
            <a:r>
              <a:rPr lang="en-US" b="1">
                <a:solidFill>
                  <a:srgbClr val="000099"/>
                </a:solidFill>
              </a:rPr>
              <a:t>.</a:t>
            </a:r>
            <a:endParaRPr lang="ro-RO" b="1">
              <a:solidFill>
                <a:srgbClr val="000099"/>
              </a:solidFill>
            </a:endParaRPr>
          </a:p>
        </p:txBody>
      </p:sp>
      <p:sp>
        <p:nvSpPr>
          <p:cNvPr id="23" name="AutoShape 12"/>
          <p:cNvSpPr>
            <a:spLocks noChangeArrowheads="1"/>
          </p:cNvSpPr>
          <p:nvPr/>
        </p:nvSpPr>
        <p:spPr bwMode="auto">
          <a:xfrm>
            <a:off x="1447800" y="3048000"/>
            <a:ext cx="7391400" cy="1219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NAE’s </a:t>
            </a:r>
            <a:r>
              <a:rPr lang="en-US" b="1">
                <a:solidFill>
                  <a:srgbClr val="000099"/>
                </a:solidFill>
              </a:rPr>
              <a:t>revised Strategy </a:t>
            </a:r>
            <a:r>
              <a:rPr lang="en-US" b="1" smtClean="0">
                <a:solidFill>
                  <a:srgbClr val="000099"/>
                </a:solidFill>
              </a:rPr>
              <a:t>envisages as </a:t>
            </a:r>
            <a:r>
              <a:rPr lang="en-US" b="1">
                <a:solidFill>
                  <a:srgbClr val="000099"/>
                </a:solidFill>
              </a:rPr>
              <a:t>strategic </a:t>
            </a:r>
            <a:r>
              <a:rPr lang="en-US" b="1" smtClean="0">
                <a:solidFill>
                  <a:srgbClr val="000099"/>
                </a:solidFill>
              </a:rPr>
              <a:t>objective to conclude </a:t>
            </a:r>
            <a:r>
              <a:rPr lang="en-US" b="1">
                <a:solidFill>
                  <a:srgbClr val="000099"/>
                </a:solidFill>
              </a:rPr>
              <a:t>partnership agreements with relevant actors on the labour market (local authorities, economic and social partners, organizations representing the civil society). </a:t>
            </a:r>
            <a:endParaRPr lang="ro-RO" b="1">
              <a:solidFill>
                <a:srgbClr val="000099"/>
              </a:solidFill>
            </a:endParaRPr>
          </a:p>
        </p:txBody>
      </p:sp>
      <p:grpSp>
        <p:nvGrpSpPr>
          <p:cNvPr id="25" name="Group 6"/>
          <p:cNvGrpSpPr>
            <a:grpSpLocks/>
          </p:cNvGrpSpPr>
          <p:nvPr/>
        </p:nvGrpSpPr>
        <p:grpSpPr bwMode="auto">
          <a:xfrm>
            <a:off x="1295400" y="685800"/>
            <a:ext cx="7848600" cy="76200"/>
            <a:chOff x="816" y="1824"/>
            <a:chExt cx="4944" cy="48"/>
          </a:xfrm>
        </p:grpSpPr>
        <p:sp>
          <p:nvSpPr>
            <p:cNvPr id="26"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7"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8" name="Rectangle 27"/>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29"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2" name="AutoShape 12"/>
          <p:cNvSpPr>
            <a:spLocks noChangeArrowheads="1"/>
          </p:cNvSpPr>
          <p:nvPr/>
        </p:nvSpPr>
        <p:spPr bwMode="auto">
          <a:xfrm>
            <a:off x="1447800" y="4445668"/>
            <a:ext cx="7391400" cy="888332"/>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dirty="0" smtClean="0">
                <a:solidFill>
                  <a:srgbClr val="000099"/>
                </a:solidFill>
              </a:rPr>
              <a:t>There are partnerships concluded with the Social Assistence structures, in order to provide better services to long-term </a:t>
            </a:r>
            <a:r>
              <a:rPr lang="en-US" b="1" dirty="0" smtClean="0">
                <a:solidFill>
                  <a:srgbClr val="000099"/>
                </a:solidFill>
              </a:rPr>
              <a:t>unemployed </a:t>
            </a:r>
            <a:r>
              <a:rPr lang="en-US" b="1" dirty="0" smtClean="0">
                <a:solidFill>
                  <a:srgbClr val="000099"/>
                </a:solidFill>
              </a:rPr>
              <a:t>and NEETs.</a:t>
            </a:r>
            <a:endParaRPr lang="ro-RO" b="1" dirty="0">
              <a:solidFill>
                <a:srgbClr val="000099"/>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AutoShape 11"/>
          <p:cNvSpPr>
            <a:spLocks noChangeArrowheads="1"/>
          </p:cNvSpPr>
          <p:nvPr/>
        </p:nvSpPr>
        <p:spPr bwMode="auto">
          <a:xfrm>
            <a:off x="2267465" y="1371600"/>
            <a:ext cx="58674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Management </a:t>
            </a:r>
            <a:r>
              <a:rPr lang="en-US" b="1" dirty="0">
                <a:solidFill>
                  <a:srgbClr val="FFFF00"/>
                </a:solidFill>
              </a:rPr>
              <a:t>of partnerships and stakeholders</a:t>
            </a:r>
            <a:endParaRPr lang="ro-RO" b="1" dirty="0">
              <a:solidFill>
                <a:srgbClr val="FFFF00"/>
              </a:solidFill>
            </a:endParaRPr>
          </a:p>
        </p:txBody>
      </p:sp>
      <p:sp>
        <p:nvSpPr>
          <p:cNvPr id="5" name="AutoShape 12"/>
          <p:cNvSpPr>
            <a:spLocks noChangeArrowheads="1"/>
          </p:cNvSpPr>
          <p:nvPr/>
        </p:nvSpPr>
        <p:spPr bwMode="auto">
          <a:xfrm>
            <a:off x="1447800" y="2057400"/>
            <a:ext cx="7391400" cy="1600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There is a database </a:t>
            </a:r>
            <a:r>
              <a:rPr lang="en-US" b="1">
                <a:solidFill>
                  <a:srgbClr val="000099"/>
                </a:solidFill>
              </a:rPr>
              <a:t>that provides interoperability with databases from the Population Records, the National Agency for Tax Administration, the Labour Inspection, the National Agency for Payments and Social Inspection, the National House for Public Pensions, the National Trade Register</a:t>
            </a:r>
            <a:r>
              <a:rPr lang="en-US" b="1" smtClean="0">
                <a:solidFill>
                  <a:srgbClr val="000099"/>
                </a:solidFill>
              </a:rPr>
              <a:t>.</a:t>
            </a:r>
            <a:endParaRPr lang="ro-RO" b="1">
              <a:solidFill>
                <a:srgbClr val="000099"/>
              </a:solidFill>
            </a:endParaRPr>
          </a:p>
        </p:txBody>
      </p:sp>
      <p:sp>
        <p:nvSpPr>
          <p:cNvPr id="6" name="AutoShape 12"/>
          <p:cNvSpPr>
            <a:spLocks noChangeArrowheads="1"/>
          </p:cNvSpPr>
          <p:nvPr/>
        </p:nvSpPr>
        <p:spPr bwMode="auto">
          <a:xfrm>
            <a:off x="1447800" y="3810000"/>
            <a:ext cx="7391400" cy="2362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In </a:t>
            </a:r>
            <a:r>
              <a:rPr lang="en-US" b="1">
                <a:solidFill>
                  <a:srgbClr val="000099"/>
                </a:solidFill>
              </a:rPr>
              <a:t>order to add to the electronic register of young NEETs other relevant information, at the end of December 2015 the NAE has concluded cooperation protocols with the Ministry of National Education and Scientific Research, the National Agency for Tax Administration and the National Agency for Persons with Disabilities. By using data collected from the 2011 Census of Population and Housing, the structure of the NEET was identified, by various characteristics</a:t>
            </a:r>
            <a:endParaRPr lang="ro-RO" b="1">
              <a:solidFill>
                <a:srgbClr val="000099"/>
              </a:solidFill>
            </a:endParaRPr>
          </a:p>
        </p:txBody>
      </p:sp>
      <p:grpSp>
        <p:nvGrpSpPr>
          <p:cNvPr id="7" name="Group 6"/>
          <p:cNvGrpSpPr>
            <a:grpSpLocks/>
          </p:cNvGrpSpPr>
          <p:nvPr/>
        </p:nvGrpSpPr>
        <p:grpSpPr bwMode="auto">
          <a:xfrm>
            <a:off x="1295400" y="685800"/>
            <a:ext cx="7848600" cy="76200"/>
            <a:chOff x="816" y="1824"/>
            <a:chExt cx="4944" cy="48"/>
          </a:xfrm>
        </p:grpSpPr>
        <p:sp>
          <p:nvSpPr>
            <p:cNvPr id="8"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9"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10" name="Rectangle 9"/>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11"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extLst>
      <p:ext uri="{BB962C8B-B14F-4D97-AF65-F5344CB8AC3E}">
        <p14:creationId xmlns:p14="http://schemas.microsoft.com/office/powerpoint/2010/main" val="917076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AutoShape 12"/>
          <p:cNvSpPr>
            <a:spLocks noChangeArrowheads="1"/>
          </p:cNvSpPr>
          <p:nvPr/>
        </p:nvSpPr>
        <p:spPr bwMode="auto">
          <a:xfrm>
            <a:off x="1447800" y="2362200"/>
            <a:ext cx="7391400" cy="609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NAE’s strategy includes a separate chapter on human resource management</a:t>
            </a:r>
            <a:r>
              <a:rPr lang="en-US" b="1" smtClean="0">
                <a:solidFill>
                  <a:srgbClr val="000099"/>
                </a:solidFill>
              </a:rPr>
              <a:t>.</a:t>
            </a:r>
            <a:endParaRPr lang="ro-RO" b="1">
              <a:solidFill>
                <a:srgbClr val="000099"/>
              </a:solidFill>
            </a:endParaRPr>
          </a:p>
        </p:txBody>
      </p:sp>
      <p:sp>
        <p:nvSpPr>
          <p:cNvPr id="20" name="AutoShape 12"/>
          <p:cNvSpPr>
            <a:spLocks noChangeArrowheads="1"/>
          </p:cNvSpPr>
          <p:nvPr/>
        </p:nvSpPr>
        <p:spPr bwMode="auto">
          <a:xfrm>
            <a:off x="1474573" y="3124200"/>
            <a:ext cx="7391400" cy="990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b="1" smtClean="0">
                <a:solidFill>
                  <a:srgbClr val="000099"/>
                </a:solidFill>
              </a:rPr>
              <a:t>There is an An</a:t>
            </a:r>
            <a:r>
              <a:rPr lang="en-US" b="1">
                <a:solidFill>
                  <a:srgbClr val="000099"/>
                </a:solidFill>
              </a:rPr>
              <a:t>nual Own Staff Training Plan, p</a:t>
            </a:r>
            <a:r>
              <a:rPr lang="en-US" b="1" smtClean="0">
                <a:solidFill>
                  <a:srgbClr val="000099"/>
                </a:solidFill>
              </a:rPr>
              <a:t>erformance </a:t>
            </a:r>
            <a:r>
              <a:rPr lang="en-US" b="1">
                <a:solidFill>
                  <a:srgbClr val="000099"/>
                </a:solidFill>
              </a:rPr>
              <a:t>assessment reports for civil </a:t>
            </a:r>
            <a:r>
              <a:rPr lang="en-US" b="1" smtClean="0">
                <a:solidFill>
                  <a:srgbClr val="000099"/>
                </a:solidFill>
              </a:rPr>
              <a:t>servants, an initial </a:t>
            </a:r>
            <a:r>
              <a:rPr lang="en-US" b="1">
                <a:solidFill>
                  <a:srgbClr val="000099"/>
                </a:solidFill>
              </a:rPr>
              <a:t>training plan - not in a standardized format for new employees.</a:t>
            </a:r>
            <a:endParaRPr lang="ro-RO" b="1">
              <a:solidFill>
                <a:srgbClr val="000099"/>
              </a:solidFill>
            </a:endParaRPr>
          </a:p>
        </p:txBody>
      </p:sp>
      <p:sp>
        <p:nvSpPr>
          <p:cNvPr id="22" name="AutoShape 12"/>
          <p:cNvSpPr>
            <a:spLocks noChangeArrowheads="1"/>
          </p:cNvSpPr>
          <p:nvPr/>
        </p:nvSpPr>
        <p:spPr bwMode="auto">
          <a:xfrm>
            <a:off x="1505465" y="4267200"/>
            <a:ext cx="7391400" cy="15240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b="1" smtClean="0">
                <a:solidFill>
                  <a:srgbClr val="000099"/>
                </a:solidFill>
              </a:rPr>
              <a:t>There are operational procedures </a:t>
            </a:r>
            <a:r>
              <a:rPr lang="en-US" b="1">
                <a:solidFill>
                  <a:srgbClr val="000099"/>
                </a:solidFill>
              </a:rPr>
              <a:t>on staff recruitment and </a:t>
            </a:r>
            <a:r>
              <a:rPr lang="en-US" b="1" smtClean="0">
                <a:solidFill>
                  <a:srgbClr val="000099"/>
                </a:solidFill>
              </a:rPr>
              <a:t>selection, for </a:t>
            </a:r>
            <a:r>
              <a:rPr lang="en-US" b="1">
                <a:solidFill>
                  <a:srgbClr val="000099"/>
                </a:solidFill>
              </a:rPr>
              <a:t>staff career </a:t>
            </a:r>
            <a:r>
              <a:rPr lang="en-US" b="1" smtClean="0">
                <a:solidFill>
                  <a:srgbClr val="000099"/>
                </a:solidFill>
              </a:rPr>
              <a:t>development, </a:t>
            </a:r>
            <a:r>
              <a:rPr lang="en-US" b="1">
                <a:solidFill>
                  <a:srgbClr val="000099"/>
                </a:solidFill>
              </a:rPr>
              <a:t>for training and further professional upgrading of the </a:t>
            </a:r>
            <a:r>
              <a:rPr lang="en-US" b="1" smtClean="0">
                <a:solidFill>
                  <a:srgbClr val="000099"/>
                </a:solidFill>
              </a:rPr>
              <a:t>staff, </a:t>
            </a:r>
            <a:r>
              <a:rPr lang="en-US" b="1">
                <a:solidFill>
                  <a:srgbClr val="000099"/>
                </a:solidFill>
              </a:rPr>
              <a:t>for assessment of individual professional performance of civil </a:t>
            </a:r>
            <a:r>
              <a:rPr lang="en-US" b="1" smtClean="0">
                <a:solidFill>
                  <a:srgbClr val="000099"/>
                </a:solidFill>
              </a:rPr>
              <a:t>servants, </a:t>
            </a:r>
            <a:r>
              <a:rPr lang="en-US" b="1">
                <a:solidFill>
                  <a:srgbClr val="000099"/>
                </a:solidFill>
              </a:rPr>
              <a:t>for drafting the annual Own Staff Training </a:t>
            </a:r>
            <a:r>
              <a:rPr lang="en-US" b="1" smtClean="0">
                <a:solidFill>
                  <a:srgbClr val="000099"/>
                </a:solidFill>
              </a:rPr>
              <a:t>Plan.</a:t>
            </a:r>
            <a:endParaRPr lang="ro-RO" b="1">
              <a:solidFill>
                <a:srgbClr val="000099"/>
              </a:solidFill>
            </a:endParaRPr>
          </a:p>
        </p:txBody>
      </p:sp>
      <p:sp>
        <p:nvSpPr>
          <p:cNvPr id="23" name="AutoShape 11"/>
          <p:cNvSpPr>
            <a:spLocks noChangeArrowheads="1"/>
          </p:cNvSpPr>
          <p:nvPr/>
        </p:nvSpPr>
        <p:spPr bwMode="auto">
          <a:xfrm>
            <a:off x="2810132" y="1371600"/>
            <a:ext cx="4666735"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Allocation </a:t>
            </a:r>
            <a:r>
              <a:rPr lang="en-US" b="1" dirty="0">
                <a:solidFill>
                  <a:srgbClr val="FFFF00"/>
                </a:solidFill>
              </a:rPr>
              <a:t>of PES Resources</a:t>
            </a:r>
            <a:endParaRPr lang="ro-RO" b="1" dirty="0">
              <a:solidFill>
                <a:srgbClr val="FFFF00"/>
              </a:solidFill>
            </a:endParaRPr>
          </a:p>
        </p:txBody>
      </p:sp>
      <p:grpSp>
        <p:nvGrpSpPr>
          <p:cNvPr id="24" name="Group 6"/>
          <p:cNvGrpSpPr>
            <a:grpSpLocks/>
          </p:cNvGrpSpPr>
          <p:nvPr/>
        </p:nvGrpSpPr>
        <p:grpSpPr bwMode="auto">
          <a:xfrm>
            <a:off x="1295400" y="685800"/>
            <a:ext cx="7848600" cy="76200"/>
            <a:chOff x="816" y="1824"/>
            <a:chExt cx="4944" cy="48"/>
          </a:xfrm>
        </p:grpSpPr>
        <p:sp>
          <p:nvSpPr>
            <p:cNvPr id="25"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6"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7" name="Rectangle 26"/>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2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3" name="AutoShape 12"/>
          <p:cNvSpPr>
            <a:spLocks noChangeArrowheads="1"/>
          </p:cNvSpPr>
          <p:nvPr/>
        </p:nvSpPr>
        <p:spPr bwMode="auto">
          <a:xfrm>
            <a:off x="1536032" y="5867400"/>
            <a:ext cx="7391400" cy="990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b="1" smtClean="0">
                <a:solidFill>
                  <a:srgbClr val="000099"/>
                </a:solidFill>
              </a:rPr>
              <a:t>There are annual </a:t>
            </a:r>
            <a:r>
              <a:rPr lang="en-US" b="1">
                <a:solidFill>
                  <a:srgbClr val="000099"/>
                </a:solidFill>
              </a:rPr>
              <a:t>staff satisfaction </a:t>
            </a:r>
            <a:r>
              <a:rPr lang="en-US" b="1" smtClean="0">
                <a:solidFill>
                  <a:srgbClr val="000099"/>
                </a:solidFill>
              </a:rPr>
              <a:t>questionnaires, annual </a:t>
            </a:r>
            <a:r>
              <a:rPr lang="en-US" b="1">
                <a:solidFill>
                  <a:srgbClr val="000099"/>
                </a:solidFill>
              </a:rPr>
              <a:t>evaluation </a:t>
            </a:r>
            <a:r>
              <a:rPr lang="en-US" b="1" smtClean="0">
                <a:solidFill>
                  <a:srgbClr val="000099"/>
                </a:solidFill>
              </a:rPr>
              <a:t>reports, quarterly </a:t>
            </a:r>
            <a:r>
              <a:rPr lang="en-US" b="1">
                <a:solidFill>
                  <a:srgbClr val="000099"/>
                </a:solidFill>
              </a:rPr>
              <a:t>reports on the implementation of the training plan.</a:t>
            </a:r>
            <a:endParaRPr lang="ro-RO" b="1">
              <a:solidFill>
                <a:srgbClr val="000099"/>
              </a:solidFill>
            </a:endParaRPr>
          </a:p>
        </p:txBody>
      </p:sp>
    </p:spTree>
    <p:extLst>
      <p:ext uri="{BB962C8B-B14F-4D97-AF65-F5344CB8AC3E}">
        <p14:creationId xmlns:p14="http://schemas.microsoft.com/office/powerpoint/2010/main" val="1078616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AutoShape 11"/>
          <p:cNvSpPr>
            <a:spLocks noChangeArrowheads="1"/>
          </p:cNvSpPr>
          <p:nvPr/>
        </p:nvSpPr>
        <p:spPr bwMode="auto">
          <a:xfrm>
            <a:off x="2810132" y="1371600"/>
            <a:ext cx="4666735"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Allocation </a:t>
            </a:r>
            <a:r>
              <a:rPr lang="en-US" b="1" dirty="0">
                <a:solidFill>
                  <a:srgbClr val="FFFF00"/>
                </a:solidFill>
              </a:rPr>
              <a:t>of PES Resources</a:t>
            </a:r>
            <a:endParaRPr lang="ro-RO" b="1" dirty="0">
              <a:solidFill>
                <a:srgbClr val="FFFF00"/>
              </a:solidFill>
            </a:endParaRPr>
          </a:p>
        </p:txBody>
      </p:sp>
      <p:sp>
        <p:nvSpPr>
          <p:cNvPr id="7" name="AutoShape 12"/>
          <p:cNvSpPr>
            <a:spLocks noChangeArrowheads="1"/>
          </p:cNvSpPr>
          <p:nvPr/>
        </p:nvSpPr>
        <p:spPr bwMode="auto">
          <a:xfrm>
            <a:off x="1457825" y="3352800"/>
            <a:ext cx="7391400" cy="457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wages are not motivating</a:t>
            </a:r>
            <a:r>
              <a:rPr lang="en-US" b="1" smtClean="0">
                <a:solidFill>
                  <a:srgbClr val="000099"/>
                </a:solidFill>
              </a:rPr>
              <a:t>.</a:t>
            </a:r>
            <a:endParaRPr lang="ro-RO" b="1">
              <a:solidFill>
                <a:srgbClr val="000099"/>
              </a:solidFill>
            </a:endParaRPr>
          </a:p>
        </p:txBody>
      </p:sp>
      <p:sp>
        <p:nvSpPr>
          <p:cNvPr id="8" name="AutoShape 12"/>
          <p:cNvSpPr>
            <a:spLocks noChangeArrowheads="1"/>
          </p:cNvSpPr>
          <p:nvPr/>
        </p:nvSpPr>
        <p:spPr bwMode="auto">
          <a:xfrm>
            <a:off x="1471863" y="40386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Frequent </a:t>
            </a:r>
            <a:r>
              <a:rPr lang="en-US" b="1">
                <a:solidFill>
                  <a:srgbClr val="000099"/>
                </a:solidFill>
              </a:rPr>
              <a:t>exists from the system. </a:t>
            </a:r>
            <a:endParaRPr lang="ro-RO" b="1">
              <a:solidFill>
                <a:srgbClr val="000099"/>
              </a:solidFill>
            </a:endParaRPr>
          </a:p>
        </p:txBody>
      </p:sp>
      <p:grpSp>
        <p:nvGrpSpPr>
          <p:cNvPr id="9" name="Group 6"/>
          <p:cNvGrpSpPr>
            <a:grpSpLocks/>
          </p:cNvGrpSpPr>
          <p:nvPr/>
        </p:nvGrpSpPr>
        <p:grpSpPr bwMode="auto">
          <a:xfrm>
            <a:off x="1295400" y="685800"/>
            <a:ext cx="7848600" cy="76200"/>
            <a:chOff x="816" y="1824"/>
            <a:chExt cx="4944" cy="48"/>
          </a:xfrm>
        </p:grpSpPr>
        <p:sp>
          <p:nvSpPr>
            <p:cNvPr id="10"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11"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12" name="Rectangle 11"/>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13"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5" name="AutoShape 11"/>
          <p:cNvSpPr>
            <a:spLocks noChangeArrowheads="1"/>
          </p:cNvSpPr>
          <p:nvPr/>
        </p:nvSpPr>
        <p:spPr bwMode="auto">
          <a:xfrm>
            <a:off x="1447800" y="2029326"/>
            <a:ext cx="1371600" cy="332874"/>
          </a:xfrm>
          <a:prstGeom prst="roundRect">
            <a:avLst>
              <a:gd name="adj" fmla="val 16667"/>
            </a:avLst>
          </a:prstGeom>
          <a:ln>
            <a:headEnd/>
            <a:tailEnd/>
          </a:ln>
          <a:extLst/>
        </p:spPr>
        <p:style>
          <a:lnRef idx="0">
            <a:schemeClr val="accent1"/>
          </a:lnRef>
          <a:fillRef idx="3">
            <a:schemeClr val="accent1"/>
          </a:fillRef>
          <a:effectRef idx="3">
            <a:schemeClr val="accent1"/>
          </a:effectRef>
          <a:fontRef idx="minor">
            <a:schemeClr val="lt1"/>
          </a:fontRef>
        </p:style>
        <p:txBody>
          <a:bodyPr anchor="ctr"/>
          <a:lstStyle/>
          <a:p>
            <a:pPr algn="ctr"/>
            <a:r>
              <a:rPr lang="en-US" b="1" smtClean="0">
                <a:solidFill>
                  <a:srgbClr val="FFFF00"/>
                </a:solidFill>
              </a:rPr>
              <a:t>Issues</a:t>
            </a:r>
            <a:endParaRPr lang="ro-RO" b="1" dirty="0">
              <a:solidFill>
                <a:srgbClr val="FFFF00"/>
              </a:solidFill>
            </a:endParaRPr>
          </a:p>
        </p:txBody>
      </p:sp>
      <p:sp>
        <p:nvSpPr>
          <p:cNvPr id="16" name="AutoShape 12"/>
          <p:cNvSpPr>
            <a:spLocks noChangeArrowheads="1"/>
          </p:cNvSpPr>
          <p:nvPr/>
        </p:nvSpPr>
        <p:spPr bwMode="auto">
          <a:xfrm>
            <a:off x="1471863" y="2438400"/>
            <a:ext cx="7391400" cy="685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human resources are insufficient to provide quality services to the clients</a:t>
            </a:r>
            <a:r>
              <a:rPr lang="en-US" b="1" smtClean="0">
                <a:solidFill>
                  <a:srgbClr val="000099"/>
                </a:solidFill>
              </a:rPr>
              <a:t>.</a:t>
            </a:r>
            <a:endParaRPr lang="ro-RO" b="1">
              <a:solidFill>
                <a:srgbClr val="000099"/>
              </a:solidFill>
            </a:endParaRPr>
          </a:p>
        </p:txBody>
      </p:sp>
    </p:spTree>
    <p:extLst>
      <p:ext uri="{BB962C8B-B14F-4D97-AF65-F5344CB8AC3E}">
        <p14:creationId xmlns:p14="http://schemas.microsoft.com/office/powerpoint/2010/main" val="1684148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AutoShape 11"/>
          <p:cNvSpPr>
            <a:spLocks noChangeArrowheads="1"/>
          </p:cNvSpPr>
          <p:nvPr/>
        </p:nvSpPr>
        <p:spPr bwMode="auto">
          <a:xfrm>
            <a:off x="2810132" y="1371600"/>
            <a:ext cx="4666735"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Allocation </a:t>
            </a:r>
            <a:r>
              <a:rPr lang="en-US" b="1" dirty="0">
                <a:solidFill>
                  <a:srgbClr val="FFFF00"/>
                </a:solidFill>
              </a:rPr>
              <a:t>of PES Resources</a:t>
            </a:r>
            <a:endParaRPr lang="ro-RO" b="1" dirty="0">
              <a:solidFill>
                <a:srgbClr val="FFFF00"/>
              </a:solidFill>
            </a:endParaRPr>
          </a:p>
        </p:txBody>
      </p:sp>
      <p:grpSp>
        <p:nvGrpSpPr>
          <p:cNvPr id="7" name="Group 6"/>
          <p:cNvGrpSpPr>
            <a:grpSpLocks/>
          </p:cNvGrpSpPr>
          <p:nvPr/>
        </p:nvGrpSpPr>
        <p:grpSpPr bwMode="auto">
          <a:xfrm>
            <a:off x="1295400" y="685800"/>
            <a:ext cx="7848600" cy="76200"/>
            <a:chOff x="816" y="1824"/>
            <a:chExt cx="4944" cy="48"/>
          </a:xfrm>
        </p:grpSpPr>
        <p:sp>
          <p:nvSpPr>
            <p:cNvPr id="8"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9"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10" name="Rectangle 9"/>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11"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3" name="AutoShape 11"/>
          <p:cNvSpPr>
            <a:spLocks noChangeArrowheads="1"/>
          </p:cNvSpPr>
          <p:nvPr/>
        </p:nvSpPr>
        <p:spPr bwMode="auto">
          <a:xfrm>
            <a:off x="1447800" y="2029326"/>
            <a:ext cx="1371600" cy="332874"/>
          </a:xfrm>
          <a:prstGeom prst="roundRect">
            <a:avLst>
              <a:gd name="adj" fmla="val 16667"/>
            </a:avLst>
          </a:prstGeom>
          <a:ln>
            <a:headEnd/>
            <a:tailEnd/>
          </a:ln>
          <a:extLst/>
        </p:spPr>
        <p:style>
          <a:lnRef idx="0">
            <a:schemeClr val="accent1"/>
          </a:lnRef>
          <a:fillRef idx="3">
            <a:schemeClr val="accent1"/>
          </a:fillRef>
          <a:effectRef idx="3">
            <a:schemeClr val="accent1"/>
          </a:effectRef>
          <a:fontRef idx="minor">
            <a:schemeClr val="lt1"/>
          </a:fontRef>
        </p:style>
        <p:txBody>
          <a:bodyPr anchor="ctr"/>
          <a:lstStyle/>
          <a:p>
            <a:pPr algn="ctr"/>
            <a:r>
              <a:rPr lang="en-US" b="1" smtClean="0">
                <a:solidFill>
                  <a:srgbClr val="FFFF00"/>
                </a:solidFill>
              </a:rPr>
              <a:t>Budget</a:t>
            </a:r>
            <a:endParaRPr lang="ro-RO" b="1" dirty="0">
              <a:solidFill>
                <a:srgbClr val="FFFF00"/>
              </a:solidFill>
            </a:endParaRPr>
          </a:p>
        </p:txBody>
      </p:sp>
      <p:sp>
        <p:nvSpPr>
          <p:cNvPr id="17" name="AutoShape 12"/>
          <p:cNvSpPr>
            <a:spLocks noChangeArrowheads="1"/>
          </p:cNvSpPr>
          <p:nvPr/>
        </p:nvSpPr>
        <p:spPr bwMode="auto">
          <a:xfrm>
            <a:off x="1414156" y="2819400"/>
            <a:ext cx="7391400" cy="685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a:solidFill>
                  <a:srgbClr val="000099"/>
                </a:solidFill>
              </a:rPr>
              <a:t>The financing of the active and passive measures is done out of the Unemployment Insurance Fund</a:t>
            </a:r>
            <a:r>
              <a:rPr lang="ro-RO" b="1">
                <a:solidFill>
                  <a:srgbClr val="000099"/>
                </a:solidFill>
              </a:rPr>
              <a:t>:</a:t>
            </a:r>
          </a:p>
        </p:txBody>
      </p:sp>
      <p:sp>
        <p:nvSpPr>
          <p:cNvPr id="18" name="AutoShape 12"/>
          <p:cNvSpPr>
            <a:spLocks noChangeArrowheads="1"/>
          </p:cNvSpPr>
          <p:nvPr/>
        </p:nvSpPr>
        <p:spPr bwMode="auto">
          <a:xfrm>
            <a:off x="1561793" y="3514725"/>
            <a:ext cx="7349596" cy="617538"/>
          </a:xfrm>
          <a:prstGeom prst="roundRect">
            <a:avLst>
              <a:gd name="adj" fmla="val 16667"/>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nchor="ctr"/>
          <a:lstStyle/>
          <a:p>
            <a:pPr>
              <a:buFont typeface="Wingdings" pitchFamily="2" charset="2"/>
              <a:buChar char="ь"/>
            </a:pPr>
            <a:r>
              <a:rPr lang="en-US">
                <a:solidFill>
                  <a:srgbClr val="000099"/>
                </a:solidFill>
              </a:rPr>
              <a:t> this Fund is</a:t>
            </a:r>
            <a:r>
              <a:rPr lang="ro-RO">
                <a:solidFill>
                  <a:srgbClr val="000099"/>
                </a:solidFill>
              </a:rPr>
              <a:t> separat</a:t>
            </a:r>
            <a:r>
              <a:rPr lang="en-US">
                <a:solidFill>
                  <a:srgbClr val="000099"/>
                </a:solidFill>
              </a:rPr>
              <a:t>e from the State Budget</a:t>
            </a:r>
            <a:r>
              <a:rPr lang="ro-RO">
                <a:solidFill>
                  <a:srgbClr val="000099"/>
                </a:solidFill>
              </a:rPr>
              <a:t>, </a:t>
            </a:r>
            <a:r>
              <a:rPr lang="en-US">
                <a:solidFill>
                  <a:srgbClr val="000099"/>
                </a:solidFill>
              </a:rPr>
              <a:t>and is approved by the Parliament</a:t>
            </a:r>
            <a:r>
              <a:rPr lang="ro-RO">
                <a:solidFill>
                  <a:srgbClr val="000099"/>
                </a:solidFill>
              </a:rPr>
              <a:t>;</a:t>
            </a:r>
          </a:p>
        </p:txBody>
      </p:sp>
      <p:sp>
        <p:nvSpPr>
          <p:cNvPr id="19" name="AutoShape 12"/>
          <p:cNvSpPr>
            <a:spLocks noChangeArrowheads="1"/>
          </p:cNvSpPr>
          <p:nvPr/>
        </p:nvSpPr>
        <p:spPr bwMode="auto">
          <a:xfrm>
            <a:off x="1561793" y="4124325"/>
            <a:ext cx="7349596" cy="523875"/>
          </a:xfrm>
          <a:prstGeom prst="roundRect">
            <a:avLst>
              <a:gd name="adj" fmla="val 16667"/>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nchor="ctr"/>
          <a:lstStyle/>
          <a:p>
            <a:pPr>
              <a:buFont typeface="Wingdings" pitchFamily="2" charset="2"/>
              <a:buChar char="ь"/>
            </a:pPr>
            <a:r>
              <a:rPr lang="en-US">
                <a:solidFill>
                  <a:srgbClr val="000099"/>
                </a:solidFill>
              </a:rPr>
              <a:t> made-up from contributions of the employers</a:t>
            </a:r>
            <a:r>
              <a:rPr lang="ro-RO">
                <a:solidFill>
                  <a:srgbClr val="000099"/>
                </a:solidFill>
              </a:rPr>
              <a:t> (0.5%) </a:t>
            </a:r>
            <a:r>
              <a:rPr lang="en-US">
                <a:solidFill>
                  <a:srgbClr val="000099"/>
                </a:solidFill>
              </a:rPr>
              <a:t>and employees</a:t>
            </a:r>
            <a:r>
              <a:rPr lang="ro-RO">
                <a:solidFill>
                  <a:srgbClr val="000099"/>
                </a:solidFill>
              </a:rPr>
              <a:t> (0.5%);</a:t>
            </a:r>
          </a:p>
        </p:txBody>
      </p:sp>
      <p:sp>
        <p:nvSpPr>
          <p:cNvPr id="20" name="AutoShape 12"/>
          <p:cNvSpPr>
            <a:spLocks noChangeArrowheads="1"/>
          </p:cNvSpPr>
          <p:nvPr/>
        </p:nvSpPr>
        <p:spPr bwMode="auto">
          <a:xfrm>
            <a:off x="1540891" y="4953000"/>
            <a:ext cx="7391400" cy="304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a:solidFill>
                  <a:srgbClr val="000099"/>
                </a:solidFill>
              </a:rPr>
              <a:t>Expenditures out of the Unemployment Insurance Fund</a:t>
            </a:r>
            <a:r>
              <a:rPr lang="ro-RO" b="1">
                <a:solidFill>
                  <a:srgbClr val="000099"/>
                </a:solidFill>
              </a:rPr>
              <a:t>:</a:t>
            </a:r>
          </a:p>
        </p:txBody>
      </p:sp>
      <p:sp>
        <p:nvSpPr>
          <p:cNvPr id="21" name="AutoShape 12"/>
          <p:cNvSpPr>
            <a:spLocks noChangeArrowheads="1"/>
          </p:cNvSpPr>
          <p:nvPr/>
        </p:nvSpPr>
        <p:spPr bwMode="auto">
          <a:xfrm>
            <a:off x="1845691" y="5257800"/>
            <a:ext cx="5800467" cy="381000"/>
          </a:xfrm>
          <a:prstGeom prst="roundRect">
            <a:avLst>
              <a:gd name="adj" fmla="val 16667"/>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 typeface="Wingdings" pitchFamily="2" charset="2"/>
              <a:buNone/>
            </a:pPr>
            <a:r>
              <a:rPr lang="en-US" b="1">
                <a:solidFill>
                  <a:srgbClr val="000099"/>
                </a:solidFill>
              </a:rPr>
              <a:t>PASSIVE </a:t>
            </a:r>
            <a:r>
              <a:rPr lang="en-US" b="1" smtClean="0">
                <a:solidFill>
                  <a:srgbClr val="000099"/>
                </a:solidFill>
              </a:rPr>
              <a:t>MEASURES</a:t>
            </a:r>
            <a:endParaRPr lang="ro-RO">
              <a:solidFill>
                <a:srgbClr val="000099"/>
              </a:solidFill>
            </a:endParaRPr>
          </a:p>
        </p:txBody>
      </p:sp>
      <p:sp>
        <p:nvSpPr>
          <p:cNvPr id="22" name="AutoShape 12"/>
          <p:cNvSpPr>
            <a:spLocks noChangeArrowheads="1"/>
          </p:cNvSpPr>
          <p:nvPr/>
        </p:nvSpPr>
        <p:spPr bwMode="auto">
          <a:xfrm>
            <a:off x="1845691" y="5676900"/>
            <a:ext cx="5800467" cy="304800"/>
          </a:xfrm>
          <a:prstGeom prst="roundRect">
            <a:avLst>
              <a:gd name="adj" fmla="val 16667"/>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 typeface="Wingdings" pitchFamily="2" charset="2"/>
              <a:buNone/>
            </a:pPr>
            <a:r>
              <a:rPr lang="ro-RO" b="1">
                <a:solidFill>
                  <a:srgbClr val="000099"/>
                </a:solidFill>
              </a:rPr>
              <a:t>ACTIVE</a:t>
            </a:r>
            <a:r>
              <a:rPr lang="en-US" b="1">
                <a:solidFill>
                  <a:srgbClr val="000099"/>
                </a:solidFill>
              </a:rPr>
              <a:t> </a:t>
            </a:r>
            <a:r>
              <a:rPr lang="en-US" b="1" smtClean="0">
                <a:solidFill>
                  <a:srgbClr val="000099"/>
                </a:solidFill>
              </a:rPr>
              <a:t>MEASURES</a:t>
            </a:r>
            <a:endParaRPr lang="ro-RO" b="1">
              <a:solidFill>
                <a:srgbClr val="000099"/>
              </a:solidFill>
            </a:endParaRPr>
          </a:p>
        </p:txBody>
      </p:sp>
      <p:sp>
        <p:nvSpPr>
          <p:cNvPr id="23" name="AutoShape 12"/>
          <p:cNvSpPr>
            <a:spLocks noChangeArrowheads="1"/>
          </p:cNvSpPr>
          <p:nvPr/>
        </p:nvSpPr>
        <p:spPr bwMode="auto">
          <a:xfrm>
            <a:off x="1845691" y="6019800"/>
            <a:ext cx="5800467" cy="304800"/>
          </a:xfrm>
          <a:prstGeom prst="roundRect">
            <a:avLst>
              <a:gd name="adj" fmla="val 16667"/>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 typeface="Wingdings" pitchFamily="2" charset="2"/>
              <a:buNone/>
            </a:pPr>
            <a:r>
              <a:rPr lang="en-US" b="1">
                <a:solidFill>
                  <a:srgbClr val="000099"/>
                </a:solidFill>
              </a:rPr>
              <a:t>NAE ADMINISTRATION EXPENDITURES</a:t>
            </a:r>
            <a:endParaRPr lang="ro-RO" b="1">
              <a:solidFill>
                <a:srgbClr val="000099"/>
              </a:solidFill>
            </a:endParaRPr>
          </a:p>
        </p:txBody>
      </p:sp>
    </p:spTree>
    <p:extLst>
      <p:ext uri="{BB962C8B-B14F-4D97-AF65-F5344CB8AC3E}">
        <p14:creationId xmlns:p14="http://schemas.microsoft.com/office/powerpoint/2010/main" val="960735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grpSp>
        <p:nvGrpSpPr>
          <p:cNvPr id="6" name="Group 4"/>
          <p:cNvGrpSpPr>
            <a:grpSpLocks/>
          </p:cNvGrpSpPr>
          <p:nvPr/>
        </p:nvGrpSpPr>
        <p:grpSpPr bwMode="auto">
          <a:xfrm>
            <a:off x="1295400" y="685800"/>
            <a:ext cx="7848600" cy="76200"/>
            <a:chOff x="816" y="1824"/>
            <a:chExt cx="4944" cy="48"/>
          </a:xfrm>
        </p:grpSpPr>
        <p:sp>
          <p:nvSpPr>
            <p:cNvPr id="7" name="Line 5"/>
            <p:cNvSpPr>
              <a:spLocks noChangeShapeType="1"/>
            </p:cNvSpPr>
            <p:nvPr/>
          </p:nvSpPr>
          <p:spPr bwMode="auto">
            <a:xfrm>
              <a:off x="816" y="1824"/>
              <a:ext cx="4944" cy="0"/>
            </a:xfrm>
            <a:prstGeom prst="line">
              <a:avLst/>
            </a:prstGeom>
            <a:noFill/>
            <a:ln w="31750">
              <a:solidFill>
                <a:srgbClr val="333399"/>
              </a:solidFill>
              <a:round/>
              <a:headEnd/>
              <a:tailEnd/>
            </a:ln>
            <a:extLst>
              <a:ext uri="{909E8E84-426E-40DD-AFC4-6F175D3DCCD1}">
                <a14:hiddenFill xmlns:a14="http://schemas.microsoft.com/office/drawing/2010/main">
                  <a:noFill/>
                </a14:hiddenFill>
              </a:ext>
            </a:extLst>
          </p:spPr>
          <p:txBody>
            <a:bodyPr lIns="92075" tIns="46038" rIns="92075" bIns="46038"/>
            <a:lstStyle/>
            <a:p>
              <a:endParaRPr lang="ro-RO"/>
            </a:p>
          </p:txBody>
        </p:sp>
        <p:sp>
          <p:nvSpPr>
            <p:cNvPr id="8" name="Line 6"/>
            <p:cNvSpPr>
              <a:spLocks noChangeShapeType="1"/>
            </p:cNvSpPr>
            <p:nvPr/>
          </p:nvSpPr>
          <p:spPr bwMode="auto">
            <a:xfrm>
              <a:off x="816" y="1872"/>
              <a:ext cx="4944" cy="0"/>
            </a:xfrm>
            <a:prstGeom prst="line">
              <a:avLst/>
            </a:prstGeom>
            <a:noFill/>
            <a:ln w="31750">
              <a:solidFill>
                <a:srgbClr val="333399"/>
              </a:solidFill>
              <a:round/>
              <a:headEnd/>
              <a:tailEnd/>
            </a:ln>
            <a:extLst>
              <a:ext uri="{909E8E84-426E-40DD-AFC4-6F175D3DCCD1}">
                <a14:hiddenFill xmlns:a14="http://schemas.microsoft.com/office/drawing/2010/main">
                  <a:noFill/>
                </a14:hiddenFill>
              </a:ext>
            </a:extLst>
          </p:spPr>
          <p:txBody>
            <a:bodyPr lIns="92075" tIns="46038" rIns="92075" bIns="46038"/>
            <a:lstStyle/>
            <a:p>
              <a:endParaRPr lang="ro-RO"/>
            </a:p>
          </p:txBody>
        </p:sp>
      </p:grpSp>
      <p:sp>
        <p:nvSpPr>
          <p:cNvPr id="10" name="AutoShape 10"/>
          <p:cNvSpPr>
            <a:spLocks noChangeArrowheads="1"/>
          </p:cNvSpPr>
          <p:nvPr/>
        </p:nvSpPr>
        <p:spPr bwMode="auto">
          <a:xfrm>
            <a:off x="1752600" y="2438400"/>
            <a:ext cx="6858000" cy="762000"/>
          </a:xfrm>
          <a:prstGeom prst="roundRect">
            <a:avLst>
              <a:gd name="adj" fmla="val 16667"/>
            </a:avLst>
          </a:prstGeom>
          <a:solidFill>
            <a:srgbClr val="993366"/>
          </a:solidFill>
          <a:ln w="9525">
            <a:solidFill>
              <a:schemeClr val="tx1"/>
            </a:solidFill>
            <a:round/>
            <a:headEnd/>
            <a:tailEnd/>
          </a:ln>
        </p:spPr>
        <p:txBody>
          <a:bodyPr anchor="ctr"/>
          <a:lstStyle/>
          <a:p>
            <a:pPr algn="ctr"/>
            <a:r>
              <a:rPr lang="ro-RO" sz="2400">
                <a:solidFill>
                  <a:srgbClr val="FFFF00"/>
                </a:solidFill>
              </a:rPr>
              <a:t>Thank you for your kind attention !</a:t>
            </a:r>
          </a:p>
        </p:txBody>
      </p:sp>
      <p:sp>
        <p:nvSpPr>
          <p:cNvPr id="11" name="AutoShape 11"/>
          <p:cNvSpPr>
            <a:spLocks noChangeArrowheads="1"/>
          </p:cNvSpPr>
          <p:nvPr/>
        </p:nvSpPr>
        <p:spPr bwMode="auto">
          <a:xfrm>
            <a:off x="1943100" y="4038600"/>
            <a:ext cx="6553200" cy="1600200"/>
          </a:xfrm>
          <a:prstGeom prst="roundRect">
            <a:avLst>
              <a:gd name="adj" fmla="val 16667"/>
            </a:avLst>
          </a:prstGeom>
          <a:solidFill>
            <a:srgbClr val="3366FF"/>
          </a:solidFill>
          <a:ln w="9525" algn="ctr">
            <a:solidFill>
              <a:schemeClr val="tx1"/>
            </a:solidFill>
            <a:round/>
            <a:headEnd/>
            <a:tailEnd/>
          </a:ln>
        </p:spPr>
        <p:txBody>
          <a:bodyPr anchor="ctr"/>
          <a:lstStyle/>
          <a:p>
            <a:pPr algn="ctr"/>
            <a:r>
              <a:rPr lang="en-US" sz="2400" dirty="0">
                <a:solidFill>
                  <a:srgbClr val="FFFF00"/>
                </a:solidFill>
              </a:rPr>
              <a:t>Petru BLANARIU</a:t>
            </a:r>
          </a:p>
          <a:p>
            <a:pPr algn="ctr"/>
            <a:r>
              <a:rPr lang="en-US" sz="2400" dirty="0">
                <a:solidFill>
                  <a:srgbClr val="FFFF00"/>
                </a:solidFill>
              </a:rPr>
              <a:t>Deputy Director for International Relations</a:t>
            </a:r>
          </a:p>
          <a:p>
            <a:pPr algn="ctr"/>
            <a:endParaRPr lang="en-US" sz="1200" dirty="0">
              <a:solidFill>
                <a:srgbClr val="FFFF00"/>
              </a:solidFill>
            </a:endParaRPr>
          </a:p>
          <a:p>
            <a:pPr algn="ctr"/>
            <a:r>
              <a:rPr lang="en-US" sz="2400" dirty="0">
                <a:solidFill>
                  <a:srgbClr val="FFFF00"/>
                </a:solidFill>
              </a:rPr>
              <a:t>E-mail: </a:t>
            </a:r>
            <a:r>
              <a:rPr lang="en-US" sz="2400" dirty="0">
                <a:solidFill>
                  <a:srgbClr val="FFFF00"/>
                </a:solidFill>
                <a:hlinkClick r:id="rId3"/>
              </a:rPr>
              <a:t>petru.blanariu@anofm.ro</a:t>
            </a:r>
            <a:r>
              <a:rPr lang="en-US" sz="2400" dirty="0">
                <a:solidFill>
                  <a:srgbClr val="FFFF00"/>
                </a:solidFill>
              </a:rPr>
              <a:t> </a:t>
            </a:r>
            <a:endParaRPr lang="ro-RO" sz="2400" dirty="0">
              <a:solidFill>
                <a:srgbClr val="FFFF00"/>
              </a:solidFill>
            </a:endParaRPr>
          </a:p>
        </p:txBody>
      </p:sp>
      <p:sp>
        <p:nvSpPr>
          <p:cNvPr id="12" name="Rectangle 21"/>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r>
              <a:rPr lang="en-US" sz="3000" b="1">
                <a:solidFill>
                  <a:srgbClr val="000099"/>
                </a:solidFill>
                <a:effectLst>
                  <a:outerShdw blurRad="38100" dist="38100" dir="2700000" algn="tl">
                    <a:srgbClr val="000000"/>
                  </a:outerShdw>
                </a:effectLst>
                <a:latin typeface="Arial" pitchFamily="34" charset="0"/>
                <a:cs typeface="Arial" pitchFamily="34" charset="0"/>
              </a:rPr>
              <a:t>NAE-Romania</a:t>
            </a:r>
          </a:p>
        </p:txBody>
      </p:sp>
    </p:spTree>
    <p:extLst>
      <p:ext uri="{BB962C8B-B14F-4D97-AF65-F5344CB8AC3E}">
        <p14:creationId xmlns:p14="http://schemas.microsoft.com/office/powerpoint/2010/main" val="3567131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098" name="Group 6"/>
          <p:cNvGrpSpPr>
            <a:grpSpLocks/>
          </p:cNvGrpSpPr>
          <p:nvPr/>
        </p:nvGrpSpPr>
        <p:grpSpPr bwMode="auto">
          <a:xfrm>
            <a:off x="1295400" y="685800"/>
            <a:ext cx="7848600" cy="76200"/>
            <a:chOff x="816" y="1824"/>
            <a:chExt cx="4944" cy="48"/>
          </a:xfrm>
        </p:grpSpPr>
        <p:sp>
          <p:nvSpPr>
            <p:cNvPr id="4111"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4112"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44041" name="Rectangle 9"/>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sp>
        <p:nvSpPr>
          <p:cNvPr id="15" name="AutoShape 11"/>
          <p:cNvSpPr>
            <a:spLocks noChangeArrowheads="1"/>
          </p:cNvSpPr>
          <p:nvPr/>
        </p:nvSpPr>
        <p:spPr bwMode="auto">
          <a:xfrm>
            <a:off x="2590800" y="1371600"/>
            <a:ext cx="491143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b="1" dirty="0" smtClean="0">
                <a:solidFill>
                  <a:srgbClr val="FFFF00"/>
                </a:solidFill>
              </a:rPr>
              <a:t>Strategic Performance Management</a:t>
            </a:r>
            <a:endParaRPr lang="ro-RO" b="1" dirty="0">
              <a:solidFill>
                <a:srgbClr val="FFFF00"/>
              </a:solidFill>
            </a:endParaRPr>
          </a:p>
        </p:txBody>
      </p:sp>
      <p:sp>
        <p:nvSpPr>
          <p:cNvPr id="16" name="AutoShape 12"/>
          <p:cNvSpPr>
            <a:spLocks noChangeArrowheads="1"/>
          </p:cNvSpPr>
          <p:nvPr/>
        </p:nvSpPr>
        <p:spPr bwMode="auto">
          <a:xfrm>
            <a:off x="1400974" y="2582779"/>
            <a:ext cx="7391400" cy="609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smtClean="0">
                <a:solidFill>
                  <a:srgbClr val="000099"/>
                </a:solidFill>
              </a:rPr>
              <a:t>Management </a:t>
            </a:r>
            <a:r>
              <a:rPr lang="en-US" b="1">
                <a:solidFill>
                  <a:srgbClr val="000099"/>
                </a:solidFill>
              </a:rPr>
              <a:t>performance </a:t>
            </a:r>
            <a:r>
              <a:rPr lang="en-US" b="1" smtClean="0">
                <a:solidFill>
                  <a:srgbClr val="000099"/>
                </a:solidFill>
              </a:rPr>
              <a:t>contract, </a:t>
            </a:r>
            <a:r>
              <a:rPr lang="en-US" b="1">
                <a:solidFill>
                  <a:srgbClr val="000099"/>
                </a:solidFill>
              </a:rPr>
              <a:t>concluded between the NAE and the Ministry of Labour</a:t>
            </a:r>
            <a:endParaRPr lang="ro-RO" b="1">
              <a:solidFill>
                <a:srgbClr val="000099"/>
              </a:solidFill>
            </a:endParaRPr>
          </a:p>
        </p:txBody>
      </p:sp>
      <p:sp>
        <p:nvSpPr>
          <p:cNvPr id="17" name="AutoShape 12"/>
          <p:cNvSpPr>
            <a:spLocks noChangeArrowheads="1"/>
          </p:cNvSpPr>
          <p:nvPr/>
        </p:nvSpPr>
        <p:spPr bwMode="auto">
          <a:xfrm>
            <a:off x="1427747" y="3344779"/>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smtClean="0">
                <a:solidFill>
                  <a:srgbClr val="000099"/>
                </a:solidFill>
              </a:rPr>
              <a:t>Management </a:t>
            </a:r>
            <a:r>
              <a:rPr lang="en-US" b="1">
                <a:solidFill>
                  <a:srgbClr val="000099"/>
                </a:solidFill>
              </a:rPr>
              <a:t>performance contracts concluded by NAE with the 41 CAEs, MAE Bucharest and the 8 </a:t>
            </a:r>
            <a:r>
              <a:rPr lang="en-US" b="1" smtClean="0">
                <a:solidFill>
                  <a:srgbClr val="000099"/>
                </a:solidFill>
              </a:rPr>
              <a:t>RATCs</a:t>
            </a:r>
            <a:endParaRPr lang="ro-RO" b="1">
              <a:solidFill>
                <a:srgbClr val="000099"/>
              </a:solidFill>
            </a:endParaRPr>
          </a:p>
        </p:txBody>
      </p:sp>
      <p:sp>
        <p:nvSpPr>
          <p:cNvPr id="18" name="AutoShape 12"/>
          <p:cNvSpPr>
            <a:spLocks noChangeArrowheads="1"/>
          </p:cNvSpPr>
          <p:nvPr/>
        </p:nvSpPr>
        <p:spPr bwMode="auto">
          <a:xfrm>
            <a:off x="1423736" y="4030579"/>
            <a:ext cx="7391400" cy="990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smtClean="0">
                <a:solidFill>
                  <a:srgbClr val="000099"/>
                </a:solidFill>
              </a:rPr>
              <a:t>Annual </a:t>
            </a:r>
            <a:r>
              <a:rPr lang="en-US" b="1">
                <a:solidFill>
                  <a:srgbClr val="000099"/>
                </a:solidFill>
              </a:rPr>
              <a:t>Employment Programme and the National Vocational Training Plan, justified by each County Agency, according to the standard procedure</a:t>
            </a:r>
            <a:endParaRPr lang="ro-RO" b="1">
              <a:solidFill>
                <a:srgbClr val="000099"/>
              </a:solidFill>
            </a:endParaRPr>
          </a:p>
        </p:txBody>
      </p:sp>
      <p:sp>
        <p:nvSpPr>
          <p:cNvPr id="19" name="AutoShape 12"/>
          <p:cNvSpPr>
            <a:spLocks noChangeArrowheads="1"/>
          </p:cNvSpPr>
          <p:nvPr/>
        </p:nvSpPr>
        <p:spPr bwMode="auto">
          <a:xfrm>
            <a:off x="1423736" y="5173579"/>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r>
              <a:rPr lang="en-US" b="1" smtClean="0">
                <a:solidFill>
                  <a:srgbClr val="000099"/>
                </a:solidFill>
              </a:rPr>
              <a:t>Own </a:t>
            </a:r>
            <a:r>
              <a:rPr lang="en-US" b="1">
                <a:solidFill>
                  <a:srgbClr val="000099"/>
                </a:solidFill>
              </a:rPr>
              <a:t>Staff Training Plan</a:t>
            </a:r>
            <a:endParaRPr lang="ro-RO" b="1">
              <a:solidFill>
                <a:srgbClr val="000099"/>
              </a:solidFill>
            </a:endParaRPr>
          </a:p>
        </p:txBody>
      </p:sp>
      <p:pic>
        <p:nvPicPr>
          <p:cNvPr id="1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2" name="Group 6"/>
          <p:cNvGrpSpPr>
            <a:grpSpLocks/>
          </p:cNvGrpSpPr>
          <p:nvPr/>
        </p:nvGrpSpPr>
        <p:grpSpPr bwMode="auto">
          <a:xfrm>
            <a:off x="1295400" y="685800"/>
            <a:ext cx="7848600" cy="76200"/>
            <a:chOff x="816" y="1824"/>
            <a:chExt cx="4944" cy="48"/>
          </a:xfrm>
        </p:grpSpPr>
        <p:sp>
          <p:nvSpPr>
            <p:cNvPr id="13"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14"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15" name="Rectangle 9"/>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sp>
        <p:nvSpPr>
          <p:cNvPr id="19" name="AutoShape 11"/>
          <p:cNvSpPr>
            <a:spLocks noChangeArrowheads="1"/>
          </p:cNvSpPr>
          <p:nvPr/>
        </p:nvSpPr>
        <p:spPr bwMode="auto">
          <a:xfrm>
            <a:off x="2590800" y="1371600"/>
            <a:ext cx="491143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b="1" dirty="0" smtClean="0">
                <a:solidFill>
                  <a:srgbClr val="FFFF00"/>
                </a:solidFill>
              </a:rPr>
              <a:t>Strategic Performance Management</a:t>
            </a:r>
            <a:endParaRPr lang="ro-RO" b="1" dirty="0">
              <a:solidFill>
                <a:srgbClr val="FFFF00"/>
              </a:solidFill>
            </a:endParaRPr>
          </a:p>
        </p:txBody>
      </p:sp>
      <p:pic>
        <p:nvPicPr>
          <p:cNvPr id="2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8" name="Content Placeholder 2"/>
          <p:cNvSpPr txBox="1">
            <a:spLocks/>
          </p:cNvSpPr>
          <p:nvPr/>
        </p:nvSpPr>
        <p:spPr bwMode="auto">
          <a:xfrm>
            <a:off x="1524000" y="2145632"/>
            <a:ext cx="7620000" cy="4712368"/>
          </a:xfrm>
          <a:prstGeom prst="rect">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just">
              <a:defRPr sz="2000">
                <a:solidFill>
                  <a:srgbClr val="000099"/>
                </a:solidFill>
                <a:latin typeface="Arial" charset="0"/>
                <a:cs typeface="Arial" charset="0"/>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a:defRPr>
                <a:solidFill>
                  <a:schemeClr val="tx1"/>
                </a:solidFill>
                <a:latin typeface="Arial" charset="0"/>
                <a:cs typeface="Arial" charset="0"/>
              </a:defRPr>
            </a:lvl5pPr>
            <a:lvl6pPr>
              <a:defRPr>
                <a:solidFill>
                  <a:schemeClr val="tx1"/>
                </a:solidFill>
                <a:latin typeface="Arial" charset="0"/>
                <a:cs typeface="Arial" charset="0"/>
              </a:defRPr>
            </a:lvl6pPr>
            <a:lvl7pPr>
              <a:defRPr>
                <a:solidFill>
                  <a:schemeClr val="tx1"/>
                </a:solidFill>
                <a:latin typeface="Arial" charset="0"/>
                <a:cs typeface="Arial" charset="0"/>
              </a:defRPr>
            </a:lvl7pPr>
            <a:lvl8pPr>
              <a:defRPr>
                <a:solidFill>
                  <a:schemeClr val="tx1"/>
                </a:solidFill>
                <a:latin typeface="Arial" charset="0"/>
                <a:cs typeface="Arial" charset="0"/>
              </a:defRPr>
            </a:lvl8pPr>
            <a:lvl9pPr>
              <a:defRPr>
                <a:solidFill>
                  <a:schemeClr val="tx1"/>
                </a:solidFill>
                <a:latin typeface="Arial" charset="0"/>
                <a:cs typeface="Arial" charset="0"/>
              </a:defRPr>
            </a:lvl9pPr>
          </a:lstStyle>
          <a:p>
            <a:pPr defTabSz="119063"/>
            <a:r>
              <a:rPr lang="ro-RO" sz="1800" smtClean="0">
                <a:solidFill>
                  <a:srgbClr val="080808"/>
                </a:solidFill>
              </a:rPr>
              <a:t>1</a:t>
            </a:r>
            <a:r>
              <a:rPr lang="ro-RO" sz="1800">
                <a:solidFill>
                  <a:srgbClr val="080808"/>
                </a:solidFill>
              </a:rPr>
              <a:t>. </a:t>
            </a:r>
            <a:r>
              <a:rPr lang="ro-RO" sz="1800" err="1">
                <a:solidFill>
                  <a:srgbClr val="080808"/>
                </a:solidFill>
              </a:rPr>
              <a:t>level</a:t>
            </a:r>
            <a:r>
              <a:rPr lang="ro-RO" sz="1800">
                <a:solidFill>
                  <a:srgbClr val="080808"/>
                </a:solidFill>
              </a:rPr>
              <a:t> of </a:t>
            </a:r>
            <a:r>
              <a:rPr lang="ro-RO" sz="1800" err="1">
                <a:solidFill>
                  <a:srgbClr val="080808"/>
                </a:solidFill>
              </a:rPr>
              <a:t>filling</a:t>
            </a:r>
            <a:r>
              <a:rPr lang="ro-RO" sz="1800">
                <a:solidFill>
                  <a:srgbClr val="080808"/>
                </a:solidFill>
              </a:rPr>
              <a:t> </a:t>
            </a:r>
            <a:r>
              <a:rPr lang="ro-RO" sz="1800" err="1">
                <a:solidFill>
                  <a:srgbClr val="080808"/>
                </a:solidFill>
              </a:rPr>
              <a:t>of</a:t>
            </a:r>
            <a:r>
              <a:rPr lang="ro-RO" sz="1800">
                <a:solidFill>
                  <a:srgbClr val="080808"/>
                </a:solidFill>
              </a:rPr>
              <a:t> </a:t>
            </a:r>
            <a:r>
              <a:rPr lang="ro-RO" sz="1800" err="1">
                <a:solidFill>
                  <a:srgbClr val="080808"/>
                </a:solidFill>
              </a:rPr>
              <a:t>the</a:t>
            </a:r>
            <a:r>
              <a:rPr lang="ro-RO" sz="1800">
                <a:solidFill>
                  <a:srgbClr val="080808"/>
                </a:solidFill>
              </a:rPr>
              <a:t> </a:t>
            </a:r>
            <a:r>
              <a:rPr lang="ro-RO" sz="1800" err="1">
                <a:solidFill>
                  <a:srgbClr val="080808"/>
                </a:solidFill>
              </a:rPr>
              <a:t>available</a:t>
            </a:r>
            <a:r>
              <a:rPr lang="ro-RO" sz="1800">
                <a:solidFill>
                  <a:srgbClr val="080808"/>
                </a:solidFill>
              </a:rPr>
              <a:t> </a:t>
            </a:r>
            <a:r>
              <a:rPr lang="ro-RO" sz="1800" err="1">
                <a:solidFill>
                  <a:srgbClr val="080808"/>
                </a:solidFill>
              </a:rPr>
              <a:t>vacancies</a:t>
            </a:r>
            <a:r>
              <a:rPr lang="ro-RO" sz="1800">
                <a:solidFill>
                  <a:srgbClr val="080808"/>
                </a:solidFill>
              </a:rPr>
              <a:t> </a:t>
            </a:r>
            <a:r>
              <a:rPr lang="ro-RO" sz="1800" err="1">
                <a:solidFill>
                  <a:srgbClr val="080808"/>
                </a:solidFill>
              </a:rPr>
              <a:t>communicated</a:t>
            </a:r>
            <a:r>
              <a:rPr lang="ro-RO" sz="1800">
                <a:solidFill>
                  <a:srgbClr val="080808"/>
                </a:solidFill>
              </a:rPr>
              <a:t> </a:t>
            </a:r>
            <a:r>
              <a:rPr lang="ro-RO" sz="1800" err="1">
                <a:solidFill>
                  <a:srgbClr val="080808"/>
                </a:solidFill>
              </a:rPr>
              <a:t>by</a:t>
            </a:r>
            <a:r>
              <a:rPr lang="ro-RO" sz="1800">
                <a:solidFill>
                  <a:srgbClr val="080808"/>
                </a:solidFill>
              </a:rPr>
              <a:t> </a:t>
            </a:r>
            <a:r>
              <a:rPr lang="ro-RO" sz="1800" err="1">
                <a:solidFill>
                  <a:srgbClr val="080808"/>
                </a:solidFill>
              </a:rPr>
              <a:t>employers</a:t>
            </a:r>
            <a:r>
              <a:rPr lang="en-US" sz="1800">
                <a:solidFill>
                  <a:srgbClr val="080808"/>
                </a:solidFill>
              </a:rPr>
              <a:t> to the NAE</a:t>
            </a:r>
            <a:r>
              <a:rPr lang="ro-RO" sz="1800">
                <a:solidFill>
                  <a:srgbClr val="080808"/>
                </a:solidFill>
              </a:rPr>
              <a:t> (75%);</a:t>
            </a:r>
            <a:endParaRPr lang="en-US" sz="1800">
              <a:solidFill>
                <a:srgbClr val="080808"/>
              </a:solidFill>
            </a:endParaRPr>
          </a:p>
          <a:p>
            <a:pPr defTabSz="119063"/>
            <a:r>
              <a:rPr lang="en-US" sz="1800">
                <a:solidFill>
                  <a:srgbClr val="080808"/>
                </a:solidFill>
              </a:rPr>
              <a:t>2. </a:t>
            </a:r>
            <a:r>
              <a:rPr lang="ro-RO" sz="1800" err="1">
                <a:solidFill>
                  <a:srgbClr val="080808"/>
                </a:solidFill>
              </a:rPr>
              <a:t>level</a:t>
            </a:r>
            <a:r>
              <a:rPr lang="ro-RO" sz="1800">
                <a:solidFill>
                  <a:srgbClr val="080808"/>
                </a:solidFill>
              </a:rPr>
              <a:t> of </a:t>
            </a:r>
            <a:r>
              <a:rPr lang="ro-RO" sz="1800" err="1">
                <a:solidFill>
                  <a:srgbClr val="080808"/>
                </a:solidFill>
              </a:rPr>
              <a:t>employment</a:t>
            </a:r>
            <a:r>
              <a:rPr lang="ro-RO" sz="1800">
                <a:solidFill>
                  <a:srgbClr val="080808"/>
                </a:solidFill>
              </a:rPr>
              <a:t> </a:t>
            </a:r>
            <a:r>
              <a:rPr lang="ro-RO" sz="1800" err="1">
                <a:solidFill>
                  <a:srgbClr val="080808"/>
                </a:solidFill>
              </a:rPr>
              <a:t>of</a:t>
            </a:r>
            <a:r>
              <a:rPr lang="ro-RO" sz="1800">
                <a:solidFill>
                  <a:srgbClr val="080808"/>
                </a:solidFill>
              </a:rPr>
              <a:t> </a:t>
            </a:r>
            <a:r>
              <a:rPr lang="en-US" sz="1800">
                <a:solidFill>
                  <a:srgbClr val="080808"/>
                </a:solidFill>
              </a:rPr>
              <a:t>all </a:t>
            </a:r>
            <a:r>
              <a:rPr lang="ro-RO" sz="1800" err="1">
                <a:solidFill>
                  <a:srgbClr val="080808"/>
                </a:solidFill>
              </a:rPr>
              <a:t>jobseekers</a:t>
            </a:r>
            <a:r>
              <a:rPr lang="ro-RO" sz="1800">
                <a:solidFill>
                  <a:srgbClr val="080808"/>
                </a:solidFill>
              </a:rPr>
              <a:t> </a:t>
            </a:r>
            <a:r>
              <a:rPr lang="ro-RO" sz="1800" err="1">
                <a:solidFill>
                  <a:srgbClr val="080808"/>
                </a:solidFill>
              </a:rPr>
              <a:t>registered</a:t>
            </a:r>
            <a:r>
              <a:rPr lang="ro-RO" sz="1800">
                <a:solidFill>
                  <a:srgbClr val="080808"/>
                </a:solidFill>
              </a:rPr>
              <a:t> </a:t>
            </a:r>
            <a:r>
              <a:rPr lang="ro-RO" sz="1800" err="1">
                <a:solidFill>
                  <a:srgbClr val="080808"/>
                </a:solidFill>
              </a:rPr>
              <a:t>with</a:t>
            </a:r>
            <a:r>
              <a:rPr lang="ro-RO" sz="1800">
                <a:solidFill>
                  <a:srgbClr val="080808"/>
                </a:solidFill>
              </a:rPr>
              <a:t> </a:t>
            </a:r>
            <a:r>
              <a:rPr lang="ro-RO" sz="1800" err="1">
                <a:solidFill>
                  <a:srgbClr val="080808"/>
                </a:solidFill>
              </a:rPr>
              <a:t>the</a:t>
            </a:r>
            <a:r>
              <a:rPr lang="ro-RO" sz="1800">
                <a:solidFill>
                  <a:srgbClr val="080808"/>
                </a:solidFill>
              </a:rPr>
              <a:t> NAE (</a:t>
            </a:r>
            <a:r>
              <a:rPr lang="en-US" sz="1800">
                <a:solidFill>
                  <a:srgbClr val="080808"/>
                </a:solidFill>
              </a:rPr>
              <a:t>35</a:t>
            </a:r>
            <a:r>
              <a:rPr lang="ro-RO" sz="1800">
                <a:solidFill>
                  <a:srgbClr val="080808"/>
                </a:solidFill>
              </a:rPr>
              <a:t>%).</a:t>
            </a:r>
          </a:p>
          <a:p>
            <a:pPr marL="0" lvl="1" indent="0" algn="just">
              <a:buNone/>
            </a:pPr>
            <a:r>
              <a:rPr lang="en-US">
                <a:solidFill>
                  <a:srgbClr val="080808"/>
                </a:solidFill>
              </a:rPr>
              <a:t>3</a:t>
            </a:r>
            <a:r>
              <a:rPr lang="ro-RO">
                <a:solidFill>
                  <a:srgbClr val="080808"/>
                </a:solidFill>
              </a:rPr>
              <a:t>. rate of </a:t>
            </a:r>
            <a:r>
              <a:rPr lang="ro-RO" err="1">
                <a:solidFill>
                  <a:srgbClr val="080808"/>
                </a:solidFill>
              </a:rPr>
              <a:t>participation</a:t>
            </a:r>
            <a:r>
              <a:rPr lang="ro-RO">
                <a:solidFill>
                  <a:srgbClr val="080808"/>
                </a:solidFill>
              </a:rPr>
              <a:t> </a:t>
            </a:r>
            <a:r>
              <a:rPr lang="ro-RO" err="1">
                <a:solidFill>
                  <a:srgbClr val="080808"/>
                </a:solidFill>
              </a:rPr>
              <a:t>of</a:t>
            </a:r>
            <a:r>
              <a:rPr lang="ro-RO">
                <a:solidFill>
                  <a:srgbClr val="080808"/>
                </a:solidFill>
              </a:rPr>
              <a:t> </a:t>
            </a:r>
            <a:r>
              <a:rPr lang="ro-RO" err="1">
                <a:solidFill>
                  <a:srgbClr val="080808"/>
                </a:solidFill>
              </a:rPr>
              <a:t>the</a:t>
            </a:r>
            <a:r>
              <a:rPr lang="ro-RO">
                <a:solidFill>
                  <a:srgbClr val="080808"/>
                </a:solidFill>
              </a:rPr>
              <a:t> </a:t>
            </a:r>
            <a:r>
              <a:rPr lang="ro-RO" err="1">
                <a:solidFill>
                  <a:srgbClr val="080808"/>
                </a:solidFill>
              </a:rPr>
              <a:t>unemployed</a:t>
            </a:r>
            <a:r>
              <a:rPr lang="ro-RO">
                <a:solidFill>
                  <a:srgbClr val="080808"/>
                </a:solidFill>
              </a:rPr>
              <a:t> in </a:t>
            </a:r>
            <a:r>
              <a:rPr lang="ro-RO" err="1">
                <a:solidFill>
                  <a:srgbClr val="080808"/>
                </a:solidFill>
              </a:rPr>
              <a:t>vocational</a:t>
            </a:r>
            <a:r>
              <a:rPr lang="ro-RO">
                <a:solidFill>
                  <a:srgbClr val="080808"/>
                </a:solidFill>
              </a:rPr>
              <a:t> training </a:t>
            </a:r>
            <a:r>
              <a:rPr lang="en-US">
                <a:solidFill>
                  <a:srgbClr val="080808"/>
                </a:solidFill>
              </a:rPr>
              <a:t>courses </a:t>
            </a:r>
            <a:r>
              <a:rPr lang="ro-RO">
                <a:solidFill>
                  <a:srgbClr val="080808"/>
                </a:solidFill>
              </a:rPr>
              <a:t>– 1</a:t>
            </a:r>
            <a:r>
              <a:rPr lang="en-US">
                <a:solidFill>
                  <a:srgbClr val="080808"/>
                </a:solidFill>
              </a:rPr>
              <a:t>2</a:t>
            </a:r>
            <a:r>
              <a:rPr lang="ro-RO">
                <a:solidFill>
                  <a:srgbClr val="080808"/>
                </a:solidFill>
              </a:rPr>
              <a:t>%;</a:t>
            </a:r>
            <a:endParaRPr lang="en-US">
              <a:solidFill>
                <a:srgbClr val="080808"/>
              </a:solidFill>
            </a:endParaRPr>
          </a:p>
          <a:p>
            <a:pPr marL="0" lvl="1" algn="just"/>
            <a:r>
              <a:rPr lang="en-US">
                <a:solidFill>
                  <a:srgbClr val="080808"/>
                </a:solidFill>
              </a:rPr>
              <a:t>4. s</a:t>
            </a:r>
            <a:r>
              <a:rPr lang="en-US" smtClean="0">
                <a:solidFill>
                  <a:srgbClr val="080808"/>
                </a:solidFill>
              </a:rPr>
              <a:t>hare </a:t>
            </a:r>
            <a:r>
              <a:rPr lang="ro-RO" smtClean="0">
                <a:solidFill>
                  <a:srgbClr val="080808"/>
                </a:solidFill>
              </a:rPr>
              <a:t>of </a:t>
            </a:r>
            <a:r>
              <a:rPr lang="en-US">
                <a:solidFill>
                  <a:srgbClr val="080808"/>
                </a:solidFill>
              </a:rPr>
              <a:t>women in the total number of unemployed </a:t>
            </a:r>
            <a:r>
              <a:rPr lang="ro-RO" err="1">
                <a:solidFill>
                  <a:srgbClr val="080808"/>
                </a:solidFill>
              </a:rPr>
              <a:t>participatin</a:t>
            </a:r>
            <a:r>
              <a:rPr lang="en-US">
                <a:solidFill>
                  <a:srgbClr val="080808"/>
                </a:solidFill>
              </a:rPr>
              <a:t>g</a:t>
            </a:r>
            <a:r>
              <a:rPr lang="ro-RO">
                <a:solidFill>
                  <a:srgbClr val="080808"/>
                </a:solidFill>
              </a:rPr>
              <a:t> in </a:t>
            </a:r>
            <a:r>
              <a:rPr lang="ro-RO" err="1">
                <a:solidFill>
                  <a:srgbClr val="080808"/>
                </a:solidFill>
              </a:rPr>
              <a:t>vocational</a:t>
            </a:r>
            <a:r>
              <a:rPr lang="ro-RO">
                <a:solidFill>
                  <a:srgbClr val="080808"/>
                </a:solidFill>
              </a:rPr>
              <a:t> training </a:t>
            </a:r>
            <a:r>
              <a:rPr lang="en-US">
                <a:solidFill>
                  <a:srgbClr val="080808"/>
                </a:solidFill>
              </a:rPr>
              <a:t>courses </a:t>
            </a:r>
            <a:r>
              <a:rPr lang="ro-RO">
                <a:solidFill>
                  <a:srgbClr val="080808"/>
                </a:solidFill>
              </a:rPr>
              <a:t>– </a:t>
            </a:r>
            <a:r>
              <a:rPr lang="en-US">
                <a:solidFill>
                  <a:srgbClr val="080808"/>
                </a:solidFill>
              </a:rPr>
              <a:t>53</a:t>
            </a:r>
            <a:r>
              <a:rPr lang="ro-RO">
                <a:solidFill>
                  <a:srgbClr val="080808"/>
                </a:solidFill>
              </a:rPr>
              <a:t>%;</a:t>
            </a:r>
            <a:endParaRPr lang="en-US">
              <a:solidFill>
                <a:srgbClr val="080808"/>
              </a:solidFill>
            </a:endParaRPr>
          </a:p>
          <a:p>
            <a:pPr marL="0" lvl="1" algn="just"/>
            <a:r>
              <a:rPr lang="en-US">
                <a:solidFill>
                  <a:srgbClr val="080808"/>
                </a:solidFill>
              </a:rPr>
              <a:t>5. </a:t>
            </a:r>
            <a:r>
              <a:rPr lang="ro-RO">
                <a:solidFill>
                  <a:srgbClr val="080808"/>
                </a:solidFill>
              </a:rPr>
              <a:t>rate of </a:t>
            </a:r>
            <a:r>
              <a:rPr lang="ro-RO" err="1">
                <a:solidFill>
                  <a:srgbClr val="080808"/>
                </a:solidFill>
              </a:rPr>
              <a:t>participation</a:t>
            </a:r>
            <a:r>
              <a:rPr lang="ro-RO">
                <a:solidFill>
                  <a:srgbClr val="080808"/>
                </a:solidFill>
              </a:rPr>
              <a:t> </a:t>
            </a:r>
            <a:r>
              <a:rPr lang="ro-RO" err="1">
                <a:solidFill>
                  <a:srgbClr val="080808"/>
                </a:solidFill>
              </a:rPr>
              <a:t>of</a:t>
            </a:r>
            <a:r>
              <a:rPr lang="ro-RO">
                <a:solidFill>
                  <a:srgbClr val="080808"/>
                </a:solidFill>
              </a:rPr>
              <a:t> </a:t>
            </a:r>
            <a:r>
              <a:rPr lang="ro-RO" err="1">
                <a:solidFill>
                  <a:srgbClr val="080808"/>
                </a:solidFill>
              </a:rPr>
              <a:t>the</a:t>
            </a:r>
            <a:r>
              <a:rPr lang="ro-RO">
                <a:solidFill>
                  <a:srgbClr val="080808"/>
                </a:solidFill>
              </a:rPr>
              <a:t> </a:t>
            </a:r>
            <a:r>
              <a:rPr lang="ro-RO" err="1">
                <a:solidFill>
                  <a:srgbClr val="080808"/>
                </a:solidFill>
              </a:rPr>
              <a:t>unemployed</a:t>
            </a:r>
            <a:r>
              <a:rPr lang="ro-RO">
                <a:solidFill>
                  <a:srgbClr val="080808"/>
                </a:solidFill>
              </a:rPr>
              <a:t> in active </a:t>
            </a:r>
            <a:r>
              <a:rPr lang="ro-RO" err="1">
                <a:solidFill>
                  <a:srgbClr val="080808"/>
                </a:solidFill>
              </a:rPr>
              <a:t>measures</a:t>
            </a:r>
            <a:r>
              <a:rPr lang="en-US">
                <a:solidFill>
                  <a:srgbClr val="080808"/>
                </a:solidFill>
              </a:rPr>
              <a:t> -</a:t>
            </a:r>
            <a:r>
              <a:rPr lang="ro-RO">
                <a:solidFill>
                  <a:srgbClr val="080808"/>
                </a:solidFill>
              </a:rPr>
              <a:t> </a:t>
            </a:r>
            <a:r>
              <a:rPr lang="en-US">
                <a:solidFill>
                  <a:srgbClr val="080808"/>
                </a:solidFill>
              </a:rPr>
              <a:t>10</a:t>
            </a:r>
            <a:r>
              <a:rPr lang="ro-RO">
                <a:solidFill>
                  <a:srgbClr val="080808"/>
                </a:solidFill>
              </a:rPr>
              <a:t>0%;</a:t>
            </a:r>
            <a:endParaRPr lang="en-US">
              <a:solidFill>
                <a:srgbClr val="080808"/>
              </a:solidFill>
            </a:endParaRPr>
          </a:p>
          <a:p>
            <a:pPr marL="0" lvl="1" algn="just"/>
            <a:r>
              <a:rPr lang="en-US">
                <a:solidFill>
                  <a:srgbClr val="080808"/>
                </a:solidFill>
              </a:rPr>
              <a:t>6. </a:t>
            </a:r>
            <a:r>
              <a:rPr lang="ro-RO">
                <a:solidFill>
                  <a:srgbClr val="080808"/>
                </a:solidFill>
              </a:rPr>
              <a:t>rate of </a:t>
            </a:r>
            <a:r>
              <a:rPr lang="ro-RO" err="1">
                <a:solidFill>
                  <a:srgbClr val="080808"/>
                </a:solidFill>
              </a:rPr>
              <a:t>participation</a:t>
            </a:r>
            <a:r>
              <a:rPr lang="ro-RO">
                <a:solidFill>
                  <a:srgbClr val="080808"/>
                </a:solidFill>
              </a:rPr>
              <a:t> </a:t>
            </a:r>
            <a:r>
              <a:rPr lang="ro-RO" err="1">
                <a:solidFill>
                  <a:srgbClr val="080808"/>
                </a:solidFill>
              </a:rPr>
              <a:t>of</a:t>
            </a:r>
            <a:r>
              <a:rPr lang="ro-RO">
                <a:solidFill>
                  <a:srgbClr val="080808"/>
                </a:solidFill>
              </a:rPr>
              <a:t> </a:t>
            </a:r>
            <a:r>
              <a:rPr lang="ro-RO" err="1">
                <a:solidFill>
                  <a:srgbClr val="080808"/>
                </a:solidFill>
              </a:rPr>
              <a:t>the</a:t>
            </a:r>
            <a:r>
              <a:rPr lang="ro-RO">
                <a:solidFill>
                  <a:srgbClr val="080808"/>
                </a:solidFill>
              </a:rPr>
              <a:t> </a:t>
            </a:r>
            <a:r>
              <a:rPr lang="ro-RO" err="1">
                <a:solidFill>
                  <a:srgbClr val="080808"/>
                </a:solidFill>
              </a:rPr>
              <a:t>unemployed</a:t>
            </a:r>
            <a:r>
              <a:rPr lang="ro-RO">
                <a:solidFill>
                  <a:srgbClr val="080808"/>
                </a:solidFill>
              </a:rPr>
              <a:t> in active </a:t>
            </a:r>
            <a:r>
              <a:rPr lang="ro-RO" err="1">
                <a:solidFill>
                  <a:srgbClr val="080808"/>
                </a:solidFill>
              </a:rPr>
              <a:t>measure</a:t>
            </a:r>
            <a:r>
              <a:rPr lang="en-US">
                <a:solidFill>
                  <a:srgbClr val="080808"/>
                </a:solidFill>
              </a:rPr>
              <a:t>s</a:t>
            </a:r>
            <a:r>
              <a:rPr lang="ro-RO">
                <a:solidFill>
                  <a:srgbClr val="080808"/>
                </a:solidFill>
              </a:rPr>
              <a:t> </a:t>
            </a:r>
            <a:r>
              <a:rPr lang="en-US">
                <a:solidFill>
                  <a:srgbClr val="080808"/>
                </a:solidFill>
              </a:rPr>
              <a:t>in the first months following registration, respectively</a:t>
            </a:r>
            <a:r>
              <a:rPr lang="en-US" smtClean="0">
                <a:solidFill>
                  <a:srgbClr val="080808"/>
                </a:solidFill>
              </a:rPr>
              <a:t>:</a:t>
            </a:r>
          </a:p>
          <a:p>
            <a:pPr marL="0" lvl="1" algn="just"/>
            <a:r>
              <a:rPr lang="en-US" smtClean="0">
                <a:solidFill>
                  <a:srgbClr val="080808"/>
                </a:solidFill>
              </a:rPr>
              <a:t>  6a. </a:t>
            </a:r>
            <a:r>
              <a:rPr lang="ro-RO" smtClean="0">
                <a:solidFill>
                  <a:srgbClr val="080808"/>
                </a:solidFill>
              </a:rPr>
              <a:t>in </a:t>
            </a:r>
            <a:r>
              <a:rPr lang="ro-RO" err="1">
                <a:solidFill>
                  <a:srgbClr val="080808"/>
                </a:solidFill>
              </a:rPr>
              <a:t>the</a:t>
            </a:r>
            <a:r>
              <a:rPr lang="ro-RO">
                <a:solidFill>
                  <a:srgbClr val="080808"/>
                </a:solidFill>
              </a:rPr>
              <a:t> </a:t>
            </a:r>
            <a:r>
              <a:rPr lang="ro-RO" err="1">
                <a:solidFill>
                  <a:srgbClr val="080808"/>
                </a:solidFill>
              </a:rPr>
              <a:t>first</a:t>
            </a:r>
            <a:r>
              <a:rPr lang="ro-RO">
                <a:solidFill>
                  <a:srgbClr val="080808"/>
                </a:solidFill>
              </a:rPr>
              <a:t> 4 </a:t>
            </a:r>
            <a:r>
              <a:rPr lang="ro-RO" err="1">
                <a:solidFill>
                  <a:srgbClr val="080808"/>
                </a:solidFill>
              </a:rPr>
              <a:t>months</a:t>
            </a:r>
            <a:r>
              <a:rPr lang="ro-RO">
                <a:solidFill>
                  <a:srgbClr val="080808"/>
                </a:solidFill>
              </a:rPr>
              <a:t> </a:t>
            </a:r>
            <a:r>
              <a:rPr lang="ro-RO" err="1">
                <a:solidFill>
                  <a:srgbClr val="080808"/>
                </a:solidFill>
              </a:rPr>
              <a:t>following</a:t>
            </a:r>
            <a:r>
              <a:rPr lang="ro-RO">
                <a:solidFill>
                  <a:srgbClr val="080808"/>
                </a:solidFill>
              </a:rPr>
              <a:t> </a:t>
            </a:r>
            <a:r>
              <a:rPr lang="ro-RO" err="1">
                <a:solidFill>
                  <a:srgbClr val="080808"/>
                </a:solidFill>
              </a:rPr>
              <a:t>registration</a:t>
            </a:r>
            <a:r>
              <a:rPr lang="ro-RO">
                <a:solidFill>
                  <a:srgbClr val="080808"/>
                </a:solidFill>
              </a:rPr>
              <a:t>, for </a:t>
            </a:r>
            <a:r>
              <a:rPr lang="ro-RO" err="1">
                <a:solidFill>
                  <a:srgbClr val="080808"/>
                </a:solidFill>
              </a:rPr>
              <a:t>young</a:t>
            </a:r>
            <a:r>
              <a:rPr lang="ro-RO">
                <a:solidFill>
                  <a:srgbClr val="080808"/>
                </a:solidFill>
              </a:rPr>
              <a:t> </a:t>
            </a:r>
            <a:r>
              <a:rPr lang="ro-RO" err="1" smtClean="0">
                <a:solidFill>
                  <a:srgbClr val="080808"/>
                </a:solidFill>
              </a:rPr>
              <a:t>people</a:t>
            </a:r>
            <a:r>
              <a:rPr lang="en-US" smtClean="0">
                <a:solidFill>
                  <a:srgbClr val="080808"/>
                </a:solidFill>
              </a:rPr>
              <a:t> – 100%;</a:t>
            </a:r>
          </a:p>
          <a:p>
            <a:pPr marL="0" lvl="1" algn="just"/>
            <a:r>
              <a:rPr lang="en-US" smtClean="0">
                <a:solidFill>
                  <a:srgbClr val="080808"/>
                </a:solidFill>
              </a:rPr>
              <a:t>  6b. </a:t>
            </a:r>
            <a:r>
              <a:rPr lang="ro-RO" smtClean="0">
                <a:solidFill>
                  <a:srgbClr val="080808"/>
                </a:solidFill>
              </a:rPr>
              <a:t>in </a:t>
            </a:r>
            <a:r>
              <a:rPr lang="ro-RO" err="1">
                <a:solidFill>
                  <a:srgbClr val="080808"/>
                </a:solidFill>
              </a:rPr>
              <a:t>the</a:t>
            </a:r>
            <a:r>
              <a:rPr lang="ro-RO">
                <a:solidFill>
                  <a:srgbClr val="080808"/>
                </a:solidFill>
              </a:rPr>
              <a:t> </a:t>
            </a:r>
            <a:r>
              <a:rPr lang="ro-RO" err="1">
                <a:solidFill>
                  <a:srgbClr val="080808"/>
                </a:solidFill>
              </a:rPr>
              <a:t>first</a:t>
            </a:r>
            <a:r>
              <a:rPr lang="ro-RO">
                <a:solidFill>
                  <a:srgbClr val="080808"/>
                </a:solidFill>
              </a:rPr>
              <a:t> 6 </a:t>
            </a:r>
            <a:r>
              <a:rPr lang="ro-RO" err="1">
                <a:solidFill>
                  <a:srgbClr val="080808"/>
                </a:solidFill>
              </a:rPr>
              <a:t>months</a:t>
            </a:r>
            <a:r>
              <a:rPr lang="ro-RO">
                <a:solidFill>
                  <a:srgbClr val="080808"/>
                </a:solidFill>
              </a:rPr>
              <a:t> </a:t>
            </a:r>
            <a:r>
              <a:rPr lang="ro-RO" err="1">
                <a:solidFill>
                  <a:srgbClr val="080808"/>
                </a:solidFill>
              </a:rPr>
              <a:t>following</a:t>
            </a:r>
            <a:r>
              <a:rPr lang="ro-RO">
                <a:solidFill>
                  <a:srgbClr val="080808"/>
                </a:solidFill>
              </a:rPr>
              <a:t> </a:t>
            </a:r>
            <a:r>
              <a:rPr lang="ro-RO" err="1">
                <a:solidFill>
                  <a:srgbClr val="080808"/>
                </a:solidFill>
              </a:rPr>
              <a:t>registration</a:t>
            </a:r>
            <a:r>
              <a:rPr lang="ro-RO">
                <a:solidFill>
                  <a:srgbClr val="080808"/>
                </a:solidFill>
              </a:rPr>
              <a:t> for </a:t>
            </a:r>
            <a:r>
              <a:rPr lang="en-US" smtClean="0">
                <a:solidFill>
                  <a:srgbClr val="080808"/>
                </a:solidFill>
              </a:rPr>
              <a:t>adults – </a:t>
            </a:r>
            <a:r>
              <a:rPr lang="ro-RO" smtClean="0">
                <a:solidFill>
                  <a:srgbClr val="080808"/>
                </a:solidFill>
              </a:rPr>
              <a:t>75</a:t>
            </a:r>
            <a:r>
              <a:rPr lang="en-US" smtClean="0">
                <a:solidFill>
                  <a:srgbClr val="080808"/>
                </a:solidFill>
              </a:rPr>
              <a:t>%</a:t>
            </a:r>
            <a:r>
              <a:rPr lang="ro-RO" smtClean="0">
                <a:solidFill>
                  <a:srgbClr val="080808"/>
                </a:solidFill>
              </a:rPr>
              <a:t>;</a:t>
            </a:r>
            <a:endParaRPr lang="en-US" smtClean="0">
              <a:solidFill>
                <a:srgbClr val="080808"/>
              </a:solidFill>
            </a:endParaRPr>
          </a:p>
          <a:p>
            <a:pPr algn="l"/>
            <a:r>
              <a:rPr lang="en-US" sz="1800">
                <a:solidFill>
                  <a:srgbClr val="080808"/>
                </a:solidFill>
              </a:rPr>
              <a:t>7.</a:t>
            </a:r>
            <a:r>
              <a:rPr lang="ro-RO" sz="1800">
                <a:solidFill>
                  <a:srgbClr val="080808"/>
                </a:solidFill>
              </a:rPr>
              <a:t> s</a:t>
            </a:r>
            <a:r>
              <a:rPr lang="en-GB" sz="1800">
                <a:solidFill>
                  <a:srgbClr val="080808"/>
                </a:solidFill>
              </a:rPr>
              <a:t>hare of young people aged under 25 who, in the first 4 months following registration, take-up employment, participate in a vocational training course, conclude an in-work apprenticeship contract or an internship contract in the total number of registered young people aged under 25</a:t>
            </a:r>
            <a:r>
              <a:rPr lang="en-US" sz="1800">
                <a:solidFill>
                  <a:srgbClr val="080808"/>
                </a:solidFill>
              </a:rPr>
              <a:t> -</a:t>
            </a:r>
            <a:r>
              <a:rPr lang="ro-RO" sz="1800">
                <a:solidFill>
                  <a:srgbClr val="080808"/>
                </a:solidFill>
              </a:rPr>
              <a:t> 7</a:t>
            </a:r>
            <a:r>
              <a:rPr lang="en-US" sz="1800">
                <a:solidFill>
                  <a:srgbClr val="080808"/>
                </a:solidFill>
              </a:rPr>
              <a:t>0</a:t>
            </a:r>
            <a:r>
              <a:rPr lang="ro-RO" sz="1800">
                <a:solidFill>
                  <a:srgbClr val="080808"/>
                </a:solidFill>
              </a:rPr>
              <a:t>%;</a:t>
            </a:r>
          </a:p>
        </p:txBody>
      </p:sp>
      <p:sp>
        <p:nvSpPr>
          <p:cNvPr id="26" name="AutoShape 11"/>
          <p:cNvSpPr>
            <a:spLocks noChangeArrowheads="1"/>
          </p:cNvSpPr>
          <p:nvPr/>
        </p:nvSpPr>
        <p:spPr bwMode="auto">
          <a:xfrm>
            <a:off x="1333499" y="1890963"/>
            <a:ext cx="3886201" cy="332874"/>
          </a:xfrm>
          <a:prstGeom prst="roundRect">
            <a:avLst>
              <a:gd name="adj" fmla="val 16667"/>
            </a:avLst>
          </a:prstGeom>
          <a:ln>
            <a:headEnd/>
            <a:tailEnd/>
          </a:ln>
          <a:extLst/>
        </p:spPr>
        <p:style>
          <a:lnRef idx="0">
            <a:schemeClr val="accent1"/>
          </a:lnRef>
          <a:fillRef idx="3">
            <a:schemeClr val="accent1"/>
          </a:fillRef>
          <a:effectRef idx="3">
            <a:schemeClr val="accent1"/>
          </a:effectRef>
          <a:fontRef idx="minor">
            <a:schemeClr val="lt1"/>
          </a:fontRef>
        </p:style>
        <p:txBody>
          <a:bodyPr anchor="ctr"/>
          <a:lstStyle/>
          <a:p>
            <a:pPr algn="ctr"/>
            <a:r>
              <a:rPr lang="en-US" b="1" smtClean="0">
                <a:solidFill>
                  <a:srgbClr val="FFFF00"/>
                </a:solidFill>
              </a:rPr>
              <a:t>Performance indicators for 2017</a:t>
            </a:r>
            <a:endParaRPr lang="ro-RO" b="1"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6"/>
          <p:cNvGrpSpPr>
            <a:grpSpLocks/>
          </p:cNvGrpSpPr>
          <p:nvPr/>
        </p:nvGrpSpPr>
        <p:grpSpPr bwMode="auto">
          <a:xfrm>
            <a:off x="1295400" y="685800"/>
            <a:ext cx="7848600" cy="76200"/>
            <a:chOff x="816" y="1824"/>
            <a:chExt cx="4944" cy="48"/>
          </a:xfrm>
        </p:grpSpPr>
        <p:sp>
          <p:nvSpPr>
            <p:cNvPr id="5"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6"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7" name="Rectangle 9"/>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sp>
        <p:nvSpPr>
          <p:cNvPr id="8" name="AutoShape 11"/>
          <p:cNvSpPr>
            <a:spLocks noChangeArrowheads="1"/>
          </p:cNvSpPr>
          <p:nvPr/>
        </p:nvSpPr>
        <p:spPr bwMode="auto">
          <a:xfrm>
            <a:off x="2590800" y="1371600"/>
            <a:ext cx="491143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b="1" dirty="0" smtClean="0">
                <a:solidFill>
                  <a:srgbClr val="FFFF00"/>
                </a:solidFill>
              </a:rPr>
              <a:t>Strategic Performance Management</a:t>
            </a:r>
            <a:endParaRPr lang="ro-RO" b="1" dirty="0">
              <a:solidFill>
                <a:srgbClr val="FFFF00"/>
              </a:solidFill>
            </a:endParaRPr>
          </a:p>
        </p:txBody>
      </p:sp>
      <p:pic>
        <p:nvPicPr>
          <p:cNvPr id="9"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
        <p:nvSpPr>
          <p:cNvPr id="12" name="Content Placeholder 2"/>
          <p:cNvSpPr txBox="1">
            <a:spLocks/>
          </p:cNvSpPr>
          <p:nvPr/>
        </p:nvSpPr>
        <p:spPr bwMode="auto">
          <a:xfrm>
            <a:off x="1524000" y="2514600"/>
            <a:ext cx="7620000" cy="3886200"/>
          </a:xfrm>
          <a:prstGeom prst="rect">
            <a:avLst/>
          </a:prstGeom>
          <a:solidFill>
            <a:srgbClr val="CCFFFF"/>
          </a:solid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just">
              <a:defRPr sz="2000">
                <a:solidFill>
                  <a:srgbClr val="000099"/>
                </a:solidFill>
                <a:latin typeface="Arial" charset="0"/>
                <a:cs typeface="Arial" charset="0"/>
              </a:defRPr>
            </a:lvl1pPr>
            <a:lvl2pPr>
              <a:defRPr>
                <a:solidFill>
                  <a:schemeClr val="tx1"/>
                </a:solidFill>
                <a:latin typeface="Arial" charset="0"/>
                <a:cs typeface="Arial" charset="0"/>
              </a:defRPr>
            </a:lvl2pPr>
            <a:lvl3pPr>
              <a:defRPr>
                <a:solidFill>
                  <a:schemeClr val="tx1"/>
                </a:solidFill>
                <a:latin typeface="Arial" charset="0"/>
                <a:cs typeface="Arial" charset="0"/>
              </a:defRPr>
            </a:lvl3pPr>
            <a:lvl4pPr>
              <a:defRPr>
                <a:solidFill>
                  <a:schemeClr val="tx1"/>
                </a:solidFill>
                <a:latin typeface="Arial" charset="0"/>
                <a:cs typeface="Arial" charset="0"/>
              </a:defRPr>
            </a:lvl4pPr>
            <a:lvl5pPr>
              <a:defRPr>
                <a:solidFill>
                  <a:schemeClr val="tx1"/>
                </a:solidFill>
                <a:latin typeface="Arial" charset="0"/>
                <a:cs typeface="Arial" charset="0"/>
              </a:defRPr>
            </a:lvl5pPr>
            <a:lvl6pPr>
              <a:defRPr>
                <a:solidFill>
                  <a:schemeClr val="tx1"/>
                </a:solidFill>
                <a:latin typeface="Arial" charset="0"/>
                <a:cs typeface="Arial" charset="0"/>
              </a:defRPr>
            </a:lvl6pPr>
            <a:lvl7pPr>
              <a:defRPr>
                <a:solidFill>
                  <a:schemeClr val="tx1"/>
                </a:solidFill>
                <a:latin typeface="Arial" charset="0"/>
                <a:cs typeface="Arial" charset="0"/>
              </a:defRPr>
            </a:lvl7pPr>
            <a:lvl8pPr>
              <a:defRPr>
                <a:solidFill>
                  <a:schemeClr val="tx1"/>
                </a:solidFill>
                <a:latin typeface="Arial" charset="0"/>
                <a:cs typeface="Arial" charset="0"/>
              </a:defRPr>
            </a:lvl8pPr>
            <a:lvl9pPr>
              <a:defRPr>
                <a:solidFill>
                  <a:schemeClr val="tx1"/>
                </a:solidFill>
                <a:latin typeface="Arial" charset="0"/>
                <a:cs typeface="Arial" charset="0"/>
              </a:defRPr>
            </a:lvl9pPr>
          </a:lstStyle>
          <a:p>
            <a:pPr marL="0" lvl="1" algn="just"/>
            <a:r>
              <a:rPr lang="en-US" smtClean="0">
                <a:solidFill>
                  <a:srgbClr val="080808"/>
                </a:solidFill>
              </a:rPr>
              <a:t>8. </a:t>
            </a:r>
            <a:r>
              <a:rPr lang="ro-RO" smtClean="0">
                <a:solidFill>
                  <a:srgbClr val="080808"/>
                </a:solidFill>
              </a:rPr>
              <a:t>share </a:t>
            </a:r>
            <a:r>
              <a:rPr lang="ro-RO">
                <a:solidFill>
                  <a:srgbClr val="080808"/>
                </a:solidFill>
              </a:rPr>
              <a:t>of employed persons in the total number of participants in active </a:t>
            </a:r>
            <a:r>
              <a:rPr lang="ro-RO" smtClean="0">
                <a:solidFill>
                  <a:srgbClr val="080808"/>
                </a:solidFill>
              </a:rPr>
              <a:t>measures</a:t>
            </a:r>
            <a:r>
              <a:rPr lang="en-US" smtClean="0">
                <a:solidFill>
                  <a:srgbClr val="080808"/>
                </a:solidFill>
              </a:rPr>
              <a:t>:</a:t>
            </a:r>
          </a:p>
          <a:p>
            <a:pPr marL="0" lvl="1" algn="just"/>
            <a:r>
              <a:rPr lang="en-US" smtClean="0">
                <a:solidFill>
                  <a:srgbClr val="080808"/>
                </a:solidFill>
              </a:rPr>
              <a:t>  8a. within</a:t>
            </a:r>
            <a:r>
              <a:rPr lang="ro-RO" smtClean="0">
                <a:solidFill>
                  <a:srgbClr val="080808"/>
                </a:solidFill>
              </a:rPr>
              <a:t> </a:t>
            </a:r>
            <a:r>
              <a:rPr lang="ro-RO">
                <a:solidFill>
                  <a:srgbClr val="080808"/>
                </a:solidFill>
              </a:rPr>
              <a:t>3 months </a:t>
            </a:r>
            <a:r>
              <a:rPr lang="en-US" smtClean="0">
                <a:solidFill>
                  <a:srgbClr val="080808"/>
                </a:solidFill>
              </a:rPr>
              <a:t>after participating in the final active measure included in the customized package - 20%;</a:t>
            </a:r>
          </a:p>
          <a:p>
            <a:pPr marL="0" lvl="1" algn="just"/>
            <a:r>
              <a:rPr lang="en-US">
                <a:solidFill>
                  <a:srgbClr val="080808"/>
                </a:solidFill>
              </a:rPr>
              <a:t> </a:t>
            </a:r>
            <a:r>
              <a:rPr lang="en-US" smtClean="0">
                <a:solidFill>
                  <a:srgbClr val="080808"/>
                </a:solidFill>
              </a:rPr>
              <a:t> 8b. within</a:t>
            </a:r>
            <a:r>
              <a:rPr lang="ro-RO" smtClean="0">
                <a:solidFill>
                  <a:srgbClr val="080808"/>
                </a:solidFill>
              </a:rPr>
              <a:t> </a:t>
            </a:r>
            <a:r>
              <a:rPr lang="en-US" smtClean="0">
                <a:solidFill>
                  <a:srgbClr val="080808"/>
                </a:solidFill>
              </a:rPr>
              <a:t>6</a:t>
            </a:r>
            <a:r>
              <a:rPr lang="ro-RO" smtClean="0">
                <a:solidFill>
                  <a:srgbClr val="080808"/>
                </a:solidFill>
              </a:rPr>
              <a:t> </a:t>
            </a:r>
            <a:r>
              <a:rPr lang="ro-RO">
                <a:solidFill>
                  <a:srgbClr val="080808"/>
                </a:solidFill>
              </a:rPr>
              <a:t>months </a:t>
            </a:r>
            <a:r>
              <a:rPr lang="en-US">
                <a:solidFill>
                  <a:srgbClr val="080808"/>
                </a:solidFill>
              </a:rPr>
              <a:t>after participating in the final active measure included in the customized </a:t>
            </a:r>
            <a:r>
              <a:rPr lang="en-US" smtClean="0">
                <a:solidFill>
                  <a:srgbClr val="080808"/>
                </a:solidFill>
              </a:rPr>
              <a:t>package – 25%;</a:t>
            </a:r>
          </a:p>
          <a:p>
            <a:pPr marL="0" lvl="1" algn="just"/>
            <a:r>
              <a:rPr lang="en-US" smtClean="0">
                <a:solidFill>
                  <a:srgbClr val="080808"/>
                </a:solidFill>
              </a:rPr>
              <a:t>9. share of persons with special needs who benefit from vocational information and counseling services in the total number of persons from groups with special needs registered with the NAE – 65%;</a:t>
            </a:r>
          </a:p>
          <a:p>
            <a:pPr marL="0" lvl="1" algn="just"/>
            <a:r>
              <a:rPr lang="en-US" smtClean="0">
                <a:solidFill>
                  <a:srgbClr val="080808"/>
                </a:solidFill>
              </a:rPr>
              <a:t>10. </a:t>
            </a:r>
            <a:r>
              <a:rPr lang="ro-RO" smtClean="0">
                <a:solidFill>
                  <a:srgbClr val="080808"/>
                </a:solidFill>
              </a:rPr>
              <a:t>share </a:t>
            </a:r>
            <a:r>
              <a:rPr lang="ro-RO">
                <a:solidFill>
                  <a:srgbClr val="080808"/>
                </a:solidFill>
              </a:rPr>
              <a:t>of graduates of vocational training programs who have taken-up </a:t>
            </a:r>
            <a:r>
              <a:rPr lang="ro-RO" smtClean="0">
                <a:solidFill>
                  <a:srgbClr val="080808"/>
                </a:solidFill>
              </a:rPr>
              <a:t>employment</a:t>
            </a:r>
            <a:r>
              <a:rPr lang="en-US" smtClean="0">
                <a:solidFill>
                  <a:srgbClr val="080808"/>
                </a:solidFill>
              </a:rPr>
              <a:t>:</a:t>
            </a:r>
          </a:p>
          <a:p>
            <a:pPr marL="0" lvl="1" algn="just"/>
            <a:r>
              <a:rPr lang="en-US" smtClean="0">
                <a:solidFill>
                  <a:srgbClr val="080808"/>
                </a:solidFill>
              </a:rPr>
              <a:t>  10a. within 6 months following graduation exams – 30%;</a:t>
            </a:r>
          </a:p>
          <a:p>
            <a:pPr marL="0" lvl="1" algn="just"/>
            <a:r>
              <a:rPr lang="en-US">
                <a:solidFill>
                  <a:srgbClr val="080808"/>
                </a:solidFill>
              </a:rPr>
              <a:t> </a:t>
            </a:r>
            <a:r>
              <a:rPr lang="en-US" smtClean="0">
                <a:solidFill>
                  <a:srgbClr val="080808"/>
                </a:solidFill>
              </a:rPr>
              <a:t> 10b. </a:t>
            </a:r>
            <a:r>
              <a:rPr lang="en-US">
                <a:solidFill>
                  <a:srgbClr val="080808"/>
                </a:solidFill>
              </a:rPr>
              <a:t>within </a:t>
            </a:r>
            <a:r>
              <a:rPr lang="en-US" smtClean="0">
                <a:solidFill>
                  <a:srgbClr val="080808"/>
                </a:solidFill>
              </a:rPr>
              <a:t>12 </a:t>
            </a:r>
            <a:r>
              <a:rPr lang="en-US">
                <a:solidFill>
                  <a:srgbClr val="080808"/>
                </a:solidFill>
              </a:rPr>
              <a:t>months following graduation exams – </a:t>
            </a:r>
            <a:r>
              <a:rPr lang="en-US" smtClean="0">
                <a:solidFill>
                  <a:srgbClr val="080808"/>
                </a:solidFill>
              </a:rPr>
              <a:t>40%.</a:t>
            </a:r>
            <a:endParaRPr lang="ro-RO">
              <a:solidFill>
                <a:srgbClr val="080808"/>
              </a:solidFill>
            </a:endParaRPr>
          </a:p>
        </p:txBody>
      </p:sp>
      <p:sp>
        <p:nvSpPr>
          <p:cNvPr id="13" name="AutoShape 11"/>
          <p:cNvSpPr>
            <a:spLocks noChangeArrowheads="1"/>
          </p:cNvSpPr>
          <p:nvPr/>
        </p:nvSpPr>
        <p:spPr bwMode="auto">
          <a:xfrm>
            <a:off x="1371600" y="2171700"/>
            <a:ext cx="3886201" cy="332874"/>
          </a:xfrm>
          <a:prstGeom prst="roundRect">
            <a:avLst>
              <a:gd name="adj" fmla="val 16667"/>
            </a:avLst>
          </a:prstGeom>
          <a:ln>
            <a:headEnd/>
            <a:tailEnd/>
          </a:ln>
          <a:extLst/>
        </p:spPr>
        <p:style>
          <a:lnRef idx="0">
            <a:schemeClr val="accent1"/>
          </a:lnRef>
          <a:fillRef idx="3">
            <a:schemeClr val="accent1"/>
          </a:fillRef>
          <a:effectRef idx="3">
            <a:schemeClr val="accent1"/>
          </a:effectRef>
          <a:fontRef idx="minor">
            <a:schemeClr val="lt1"/>
          </a:fontRef>
        </p:style>
        <p:txBody>
          <a:bodyPr anchor="ctr"/>
          <a:lstStyle/>
          <a:p>
            <a:pPr algn="ctr"/>
            <a:r>
              <a:rPr lang="en-US" b="1" smtClean="0">
                <a:solidFill>
                  <a:srgbClr val="FFFF00"/>
                </a:solidFill>
              </a:rPr>
              <a:t>Performance indicators for 2017</a:t>
            </a:r>
            <a:endParaRPr lang="ro-RO" b="1" dirty="0">
              <a:solidFill>
                <a:srgbClr val="FFFF00"/>
              </a:solidFill>
            </a:endParaRPr>
          </a:p>
        </p:txBody>
      </p:sp>
    </p:spTree>
    <p:extLst>
      <p:ext uri="{BB962C8B-B14F-4D97-AF65-F5344CB8AC3E}">
        <p14:creationId xmlns:p14="http://schemas.microsoft.com/office/powerpoint/2010/main" val="761688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 name="AutoShape 11"/>
          <p:cNvSpPr>
            <a:spLocks noChangeArrowheads="1"/>
          </p:cNvSpPr>
          <p:nvPr/>
        </p:nvSpPr>
        <p:spPr bwMode="auto">
          <a:xfrm>
            <a:off x="2590800" y="1371600"/>
            <a:ext cx="491143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Design </a:t>
            </a:r>
            <a:r>
              <a:rPr lang="en-US" b="1" dirty="0">
                <a:solidFill>
                  <a:srgbClr val="FFFF00"/>
                </a:solidFill>
              </a:rPr>
              <a:t>of operational processes</a:t>
            </a:r>
            <a:endParaRPr lang="ro-RO" b="1" dirty="0">
              <a:solidFill>
                <a:srgbClr val="FFFF00"/>
              </a:solidFill>
            </a:endParaRPr>
          </a:p>
        </p:txBody>
      </p:sp>
      <p:sp>
        <p:nvSpPr>
          <p:cNvPr id="27" name="AutoShape 12"/>
          <p:cNvSpPr>
            <a:spLocks noChangeArrowheads="1"/>
          </p:cNvSpPr>
          <p:nvPr/>
        </p:nvSpPr>
        <p:spPr bwMode="auto">
          <a:xfrm>
            <a:off x="1447800" y="2133600"/>
            <a:ext cx="7391400" cy="838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NAE </a:t>
            </a:r>
            <a:r>
              <a:rPr lang="en-US" b="1">
                <a:solidFill>
                  <a:srgbClr val="000099"/>
                </a:solidFill>
              </a:rPr>
              <a:t>has a register for centralizing all procedures regulating </a:t>
            </a:r>
            <a:r>
              <a:rPr lang="en-US" b="1" smtClean="0">
                <a:solidFill>
                  <a:srgbClr val="000099"/>
                </a:solidFill>
              </a:rPr>
              <a:t>PES </a:t>
            </a:r>
            <a:r>
              <a:rPr lang="en-US" b="1">
                <a:solidFill>
                  <a:srgbClr val="000099"/>
                </a:solidFill>
              </a:rPr>
              <a:t>activities, procedures that are regularly </a:t>
            </a:r>
            <a:r>
              <a:rPr lang="en-US" b="1" smtClean="0">
                <a:solidFill>
                  <a:srgbClr val="000099"/>
                </a:solidFill>
              </a:rPr>
              <a:t>monitored and </a:t>
            </a:r>
            <a:r>
              <a:rPr lang="en-US" b="1">
                <a:solidFill>
                  <a:srgbClr val="000099"/>
                </a:solidFill>
              </a:rPr>
              <a:t>updated as needed</a:t>
            </a:r>
            <a:endParaRPr lang="ro-RO" b="1">
              <a:solidFill>
                <a:srgbClr val="000099"/>
              </a:solidFill>
            </a:endParaRPr>
          </a:p>
        </p:txBody>
      </p:sp>
      <p:sp>
        <p:nvSpPr>
          <p:cNvPr id="28" name="AutoShape 12"/>
          <p:cNvSpPr>
            <a:spLocks noChangeArrowheads="1"/>
          </p:cNvSpPr>
          <p:nvPr/>
        </p:nvSpPr>
        <p:spPr bwMode="auto">
          <a:xfrm>
            <a:off x="1463842" y="3124200"/>
            <a:ext cx="7391400" cy="914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verification and harmonization of </a:t>
            </a:r>
            <a:r>
              <a:rPr lang="en-US" b="1" smtClean="0">
                <a:solidFill>
                  <a:srgbClr val="000099"/>
                </a:solidFill>
              </a:rPr>
              <a:t>standardized </a:t>
            </a:r>
            <a:r>
              <a:rPr lang="en-US" b="1">
                <a:solidFill>
                  <a:srgbClr val="000099"/>
                </a:solidFill>
              </a:rPr>
              <a:t>procedures set at central level and in the subordinate structures is done regularly, following quarterly, half-year and annual reports</a:t>
            </a:r>
            <a:endParaRPr lang="ro-RO" b="1">
              <a:solidFill>
                <a:srgbClr val="000099"/>
              </a:solidFill>
            </a:endParaRPr>
          </a:p>
        </p:txBody>
      </p:sp>
      <p:sp>
        <p:nvSpPr>
          <p:cNvPr id="29" name="AutoShape 12"/>
          <p:cNvSpPr>
            <a:spLocks noChangeArrowheads="1"/>
          </p:cNvSpPr>
          <p:nvPr/>
        </p:nvSpPr>
        <p:spPr bwMode="auto">
          <a:xfrm>
            <a:off x="1491916" y="4191000"/>
            <a:ext cx="7391400" cy="838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Partnership </a:t>
            </a:r>
            <a:r>
              <a:rPr lang="en-US" b="1">
                <a:solidFill>
                  <a:srgbClr val="000099"/>
                </a:solidFill>
              </a:rPr>
              <a:t>agreements are concluded with various institutions </a:t>
            </a:r>
            <a:r>
              <a:rPr lang="en-US" b="1" smtClean="0">
                <a:solidFill>
                  <a:srgbClr val="000099"/>
                </a:solidFill>
              </a:rPr>
              <a:t>to </a:t>
            </a:r>
            <a:r>
              <a:rPr lang="en-US" b="1">
                <a:solidFill>
                  <a:srgbClr val="000099"/>
                </a:solidFill>
              </a:rPr>
              <a:t>regulate and establish a clear procedure for exchanging personal data and information, both at central and county level</a:t>
            </a:r>
            <a:endParaRPr lang="ro-RO" b="1">
              <a:solidFill>
                <a:srgbClr val="000099"/>
              </a:solidFill>
            </a:endParaRPr>
          </a:p>
        </p:txBody>
      </p:sp>
      <p:sp>
        <p:nvSpPr>
          <p:cNvPr id="30" name="AutoShape 12"/>
          <p:cNvSpPr>
            <a:spLocks noChangeArrowheads="1"/>
          </p:cNvSpPr>
          <p:nvPr/>
        </p:nvSpPr>
        <p:spPr bwMode="auto">
          <a:xfrm>
            <a:off x="1519989" y="5181600"/>
            <a:ext cx="7391400" cy="1447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procedures are adjusted following </a:t>
            </a:r>
            <a:r>
              <a:rPr lang="en-US" b="1">
                <a:solidFill>
                  <a:srgbClr val="000099"/>
                </a:solidFill>
              </a:rPr>
              <a:t>legal changes in the structure of the institution, its functioning, new tasks being set that require the development of new standardized procedures, changes in the management of the </a:t>
            </a:r>
            <a:r>
              <a:rPr lang="en-US" b="1" smtClean="0">
                <a:solidFill>
                  <a:srgbClr val="000099"/>
                </a:solidFill>
              </a:rPr>
              <a:t>institution, </a:t>
            </a:r>
            <a:r>
              <a:rPr lang="en-US" b="1">
                <a:solidFill>
                  <a:srgbClr val="000099"/>
                </a:solidFill>
              </a:rPr>
              <a:t>or concerning the staff with attributions in implementing the procedures</a:t>
            </a:r>
            <a:endParaRPr lang="ro-RO" b="1">
              <a:solidFill>
                <a:srgbClr val="000099"/>
              </a:solidFill>
            </a:endParaRPr>
          </a:p>
        </p:txBody>
      </p:sp>
      <p:grpSp>
        <p:nvGrpSpPr>
          <p:cNvPr id="35" name="Group 6"/>
          <p:cNvGrpSpPr>
            <a:grpSpLocks/>
          </p:cNvGrpSpPr>
          <p:nvPr/>
        </p:nvGrpSpPr>
        <p:grpSpPr bwMode="auto">
          <a:xfrm>
            <a:off x="1295400" y="685800"/>
            <a:ext cx="7848600" cy="76200"/>
            <a:chOff x="816" y="1824"/>
            <a:chExt cx="4944" cy="48"/>
          </a:xfrm>
        </p:grpSpPr>
        <p:sp>
          <p:nvSpPr>
            <p:cNvPr id="36"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37"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4" name="Rectangle 23"/>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3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AutoShape 11"/>
          <p:cNvSpPr>
            <a:spLocks noChangeArrowheads="1"/>
          </p:cNvSpPr>
          <p:nvPr/>
        </p:nvSpPr>
        <p:spPr bwMode="auto">
          <a:xfrm>
            <a:off x="2590800" y="1371600"/>
            <a:ext cx="491143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Design </a:t>
            </a:r>
            <a:r>
              <a:rPr lang="en-US" b="1" dirty="0">
                <a:solidFill>
                  <a:srgbClr val="FFFF00"/>
                </a:solidFill>
              </a:rPr>
              <a:t>of operational processes</a:t>
            </a:r>
            <a:endParaRPr lang="ro-RO" b="1" dirty="0">
              <a:solidFill>
                <a:srgbClr val="FFFF00"/>
              </a:solidFill>
            </a:endParaRPr>
          </a:p>
        </p:txBody>
      </p:sp>
      <p:sp>
        <p:nvSpPr>
          <p:cNvPr id="22" name="AutoShape 12"/>
          <p:cNvSpPr>
            <a:spLocks noChangeArrowheads="1"/>
          </p:cNvSpPr>
          <p:nvPr/>
        </p:nvSpPr>
        <p:spPr bwMode="auto">
          <a:xfrm>
            <a:off x="1447800" y="2362200"/>
            <a:ext cx="7391400" cy="11430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quality management system, respectively the process for certifying the quality of services - ISO 9001 is implemented totally/partially, only for a certain number of services and activities in the structures subordinated to the NAE.</a:t>
            </a:r>
            <a:endParaRPr lang="ro-RO" b="1">
              <a:solidFill>
                <a:srgbClr val="000099"/>
              </a:solidFill>
            </a:endParaRPr>
          </a:p>
        </p:txBody>
      </p:sp>
      <p:sp>
        <p:nvSpPr>
          <p:cNvPr id="23" name="AutoShape 12"/>
          <p:cNvSpPr>
            <a:spLocks noChangeArrowheads="1"/>
          </p:cNvSpPr>
          <p:nvPr/>
        </p:nvSpPr>
        <p:spPr bwMode="auto">
          <a:xfrm>
            <a:off x="1479884" y="4347411"/>
            <a:ext cx="7391400" cy="121519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An </a:t>
            </a:r>
            <a:r>
              <a:rPr lang="en-US" b="1">
                <a:solidFill>
                  <a:srgbClr val="000099"/>
                </a:solidFill>
              </a:rPr>
              <a:t>appropriate quality management leads to increased customer satisfaction, rational use of human and material resources, improved transparency of administrative procedures and increased quality of services provided by the administration.</a:t>
            </a:r>
            <a:endParaRPr lang="ro-RO" b="1">
              <a:solidFill>
                <a:srgbClr val="000099"/>
              </a:solidFill>
            </a:endParaRPr>
          </a:p>
        </p:txBody>
      </p:sp>
      <p:sp>
        <p:nvSpPr>
          <p:cNvPr id="24" name="AutoShape 12"/>
          <p:cNvSpPr>
            <a:spLocks noChangeArrowheads="1"/>
          </p:cNvSpPr>
          <p:nvPr/>
        </p:nvSpPr>
        <p:spPr bwMode="auto">
          <a:xfrm>
            <a:off x="1482703" y="3657600"/>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In </a:t>
            </a:r>
            <a:r>
              <a:rPr lang="en-US" b="1">
                <a:solidFill>
                  <a:srgbClr val="000099"/>
                </a:solidFill>
              </a:rPr>
              <a:t>20 counties the quality management system has been implemented through a project funded out of the ESF, CASPO.</a:t>
            </a:r>
            <a:endParaRPr lang="ro-RO" b="1">
              <a:solidFill>
                <a:srgbClr val="000099"/>
              </a:solidFill>
            </a:endParaRPr>
          </a:p>
        </p:txBody>
      </p:sp>
      <p:sp>
        <p:nvSpPr>
          <p:cNvPr id="25" name="AutoShape 12"/>
          <p:cNvSpPr>
            <a:spLocks noChangeArrowheads="1"/>
          </p:cNvSpPr>
          <p:nvPr/>
        </p:nvSpPr>
        <p:spPr bwMode="auto">
          <a:xfrm>
            <a:off x="1479884" y="5715000"/>
            <a:ext cx="7391400" cy="914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It </a:t>
            </a:r>
            <a:r>
              <a:rPr lang="en-US" b="1">
                <a:solidFill>
                  <a:srgbClr val="000099"/>
                </a:solidFill>
              </a:rPr>
              <a:t>is planned to make the transition from the current IT system to a new one, to improve service quality and achieve an integrated IT system</a:t>
            </a:r>
            <a:endParaRPr lang="ro-RO" b="1">
              <a:solidFill>
                <a:srgbClr val="000099"/>
              </a:solidFill>
            </a:endParaRPr>
          </a:p>
        </p:txBody>
      </p:sp>
      <p:grpSp>
        <p:nvGrpSpPr>
          <p:cNvPr id="26" name="Group 6"/>
          <p:cNvGrpSpPr>
            <a:grpSpLocks/>
          </p:cNvGrpSpPr>
          <p:nvPr/>
        </p:nvGrpSpPr>
        <p:grpSpPr bwMode="auto">
          <a:xfrm>
            <a:off x="1295400" y="685800"/>
            <a:ext cx="7848600" cy="76200"/>
            <a:chOff x="816" y="1824"/>
            <a:chExt cx="4944" cy="48"/>
          </a:xfrm>
        </p:grpSpPr>
        <p:sp>
          <p:nvSpPr>
            <p:cNvPr id="27"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8"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9" name="Rectangle 28"/>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3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AutoShape 11"/>
          <p:cNvSpPr>
            <a:spLocks noChangeArrowheads="1"/>
          </p:cNvSpPr>
          <p:nvPr/>
        </p:nvSpPr>
        <p:spPr bwMode="auto">
          <a:xfrm>
            <a:off x="2019300" y="1371600"/>
            <a:ext cx="62484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Sustainable </a:t>
            </a:r>
            <a:r>
              <a:rPr lang="en-US" b="1" dirty="0">
                <a:solidFill>
                  <a:srgbClr val="FFFF00"/>
                </a:solidFill>
              </a:rPr>
              <a:t>activation and management of transitions</a:t>
            </a:r>
            <a:endParaRPr lang="ro-RO" b="1" dirty="0">
              <a:solidFill>
                <a:srgbClr val="FFFF00"/>
              </a:solidFill>
            </a:endParaRPr>
          </a:p>
        </p:txBody>
      </p:sp>
      <p:sp>
        <p:nvSpPr>
          <p:cNvPr id="34" name="AutoShape 12"/>
          <p:cNvSpPr>
            <a:spLocks noChangeArrowheads="1"/>
          </p:cNvSpPr>
          <p:nvPr/>
        </p:nvSpPr>
        <p:spPr bwMode="auto">
          <a:xfrm>
            <a:off x="1447800" y="2362200"/>
            <a:ext cx="7391400" cy="838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Profiling </a:t>
            </a:r>
            <a:r>
              <a:rPr lang="en-US" b="1">
                <a:solidFill>
                  <a:srgbClr val="000099"/>
                </a:solidFill>
              </a:rPr>
              <a:t>has a central role in the NAE’s revised Strategy, in view of increasing the effectiveness of the use of the individual mediation plan.</a:t>
            </a:r>
            <a:endParaRPr lang="ro-RO" b="1">
              <a:solidFill>
                <a:srgbClr val="000099"/>
              </a:solidFill>
            </a:endParaRPr>
          </a:p>
        </p:txBody>
      </p:sp>
      <p:sp>
        <p:nvSpPr>
          <p:cNvPr id="35" name="AutoShape 12"/>
          <p:cNvSpPr>
            <a:spLocks noChangeArrowheads="1"/>
          </p:cNvSpPr>
          <p:nvPr/>
        </p:nvSpPr>
        <p:spPr bwMode="auto">
          <a:xfrm>
            <a:off x="1447800" y="3352800"/>
            <a:ext cx="7391400" cy="914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Law on </a:t>
            </a:r>
            <a:r>
              <a:rPr lang="en-US" b="1">
                <a:solidFill>
                  <a:srgbClr val="000099"/>
                </a:solidFill>
              </a:rPr>
              <a:t>the unemployment insurance system and employment stimulation has been changed, in September </a:t>
            </a:r>
            <a:r>
              <a:rPr lang="en-US" b="1" smtClean="0">
                <a:solidFill>
                  <a:srgbClr val="000099"/>
                </a:solidFill>
              </a:rPr>
              <a:t>2016, to include jobseekers’ profiling.</a:t>
            </a:r>
            <a:endParaRPr lang="ro-RO" b="1">
              <a:solidFill>
                <a:srgbClr val="000099"/>
              </a:solidFill>
            </a:endParaRPr>
          </a:p>
        </p:txBody>
      </p:sp>
      <p:sp>
        <p:nvSpPr>
          <p:cNvPr id="36" name="AutoShape 12"/>
          <p:cNvSpPr>
            <a:spLocks noChangeArrowheads="1"/>
          </p:cNvSpPr>
          <p:nvPr/>
        </p:nvSpPr>
        <p:spPr bwMode="auto">
          <a:xfrm>
            <a:off x="1445795" y="5181600"/>
            <a:ext cx="7391400" cy="1219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Jobseekers </a:t>
            </a:r>
            <a:r>
              <a:rPr lang="en-US" b="1">
                <a:solidFill>
                  <a:srgbClr val="000099"/>
                </a:solidFill>
              </a:rPr>
              <a:t>with a low and very low level of employability may benefit, for a period of up to 3 months, from guidance services throughout the process of social and professional integration with their new job, with the agreement of their employer</a:t>
            </a:r>
            <a:endParaRPr lang="ro-RO" b="1">
              <a:solidFill>
                <a:srgbClr val="000099"/>
              </a:solidFill>
            </a:endParaRPr>
          </a:p>
        </p:txBody>
      </p:sp>
      <p:sp>
        <p:nvSpPr>
          <p:cNvPr id="37" name="AutoShape 12"/>
          <p:cNvSpPr>
            <a:spLocks noChangeArrowheads="1"/>
          </p:cNvSpPr>
          <p:nvPr/>
        </p:nvSpPr>
        <p:spPr bwMode="auto">
          <a:xfrm>
            <a:off x="1447800" y="4437647"/>
            <a:ext cx="7391400" cy="533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Profiling establishes jobseekers’ </a:t>
            </a:r>
            <a:r>
              <a:rPr lang="en-US" b="1">
                <a:solidFill>
                  <a:srgbClr val="000099"/>
                </a:solidFill>
              </a:rPr>
              <a:t>employability level: high, average, low and very low employability </a:t>
            </a:r>
            <a:r>
              <a:rPr lang="en-US" b="1" smtClean="0">
                <a:solidFill>
                  <a:srgbClr val="000099"/>
                </a:solidFill>
              </a:rPr>
              <a:t>level.</a:t>
            </a:r>
            <a:endParaRPr lang="ro-RO" b="1">
              <a:solidFill>
                <a:srgbClr val="000099"/>
              </a:solidFill>
            </a:endParaRPr>
          </a:p>
        </p:txBody>
      </p:sp>
      <p:grpSp>
        <p:nvGrpSpPr>
          <p:cNvPr id="38" name="Group 6"/>
          <p:cNvGrpSpPr>
            <a:grpSpLocks/>
          </p:cNvGrpSpPr>
          <p:nvPr/>
        </p:nvGrpSpPr>
        <p:grpSpPr bwMode="auto">
          <a:xfrm>
            <a:off x="1295400" y="685800"/>
            <a:ext cx="7848600" cy="76200"/>
            <a:chOff x="816" y="1824"/>
            <a:chExt cx="4944" cy="48"/>
          </a:xfrm>
        </p:grpSpPr>
        <p:sp>
          <p:nvSpPr>
            <p:cNvPr id="39"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40"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41" name="Rectangle 40"/>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4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AutoShape 11"/>
          <p:cNvSpPr>
            <a:spLocks noChangeArrowheads="1"/>
          </p:cNvSpPr>
          <p:nvPr/>
        </p:nvSpPr>
        <p:spPr bwMode="auto">
          <a:xfrm>
            <a:off x="2876550" y="1371600"/>
            <a:ext cx="45339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Relations </a:t>
            </a:r>
            <a:r>
              <a:rPr lang="en-US" b="1" dirty="0">
                <a:solidFill>
                  <a:srgbClr val="FFFF00"/>
                </a:solidFill>
              </a:rPr>
              <a:t>with Employers</a:t>
            </a:r>
            <a:endParaRPr lang="ro-RO" b="1" dirty="0">
              <a:solidFill>
                <a:srgbClr val="FFFF00"/>
              </a:solidFill>
            </a:endParaRPr>
          </a:p>
        </p:txBody>
      </p:sp>
      <p:sp>
        <p:nvSpPr>
          <p:cNvPr id="22" name="AutoShape 12"/>
          <p:cNvSpPr>
            <a:spLocks noChangeArrowheads="1"/>
          </p:cNvSpPr>
          <p:nvPr/>
        </p:nvSpPr>
        <p:spPr bwMode="auto">
          <a:xfrm>
            <a:off x="1447800" y="2362200"/>
            <a:ext cx="7391400" cy="6096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There </a:t>
            </a:r>
            <a:r>
              <a:rPr lang="en-US" b="1">
                <a:solidFill>
                  <a:srgbClr val="000099"/>
                </a:solidFill>
              </a:rPr>
              <a:t>are visits to employers by counsellors from county agencies, but not as part of a specific plan</a:t>
            </a:r>
            <a:r>
              <a:rPr lang="en-US" b="1" smtClean="0">
                <a:solidFill>
                  <a:srgbClr val="000099"/>
                </a:solidFill>
              </a:rPr>
              <a:t>.</a:t>
            </a:r>
            <a:endParaRPr lang="ro-RO" b="1">
              <a:solidFill>
                <a:srgbClr val="000099"/>
              </a:solidFill>
            </a:endParaRPr>
          </a:p>
        </p:txBody>
      </p:sp>
      <p:sp>
        <p:nvSpPr>
          <p:cNvPr id="23" name="AutoShape 12"/>
          <p:cNvSpPr>
            <a:spLocks noChangeArrowheads="1"/>
          </p:cNvSpPr>
          <p:nvPr/>
        </p:nvSpPr>
        <p:spPr bwMode="auto">
          <a:xfrm>
            <a:off x="1474573" y="3124200"/>
            <a:ext cx="7391400" cy="1447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There </a:t>
            </a:r>
            <a:r>
              <a:rPr lang="en-US" b="1">
                <a:solidFill>
                  <a:srgbClr val="000099"/>
                </a:solidFill>
              </a:rPr>
              <a:t>is a Compartment within the county agencies, dealing with the “Relation with Employers", wherein there is a person who carries-out such activities, among other attributions, generally as part of the activity of promoting active measures for employers.</a:t>
            </a:r>
            <a:endParaRPr lang="ro-RO" b="1">
              <a:solidFill>
                <a:srgbClr val="000099"/>
              </a:solidFill>
            </a:endParaRPr>
          </a:p>
        </p:txBody>
      </p:sp>
      <p:sp>
        <p:nvSpPr>
          <p:cNvPr id="24" name="AutoShape 12"/>
          <p:cNvSpPr>
            <a:spLocks noChangeArrowheads="1"/>
          </p:cNvSpPr>
          <p:nvPr/>
        </p:nvSpPr>
        <p:spPr bwMode="auto">
          <a:xfrm>
            <a:off x="1462542" y="4724400"/>
            <a:ext cx="7391400" cy="914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The </a:t>
            </a:r>
            <a:r>
              <a:rPr lang="en-US" b="1">
                <a:solidFill>
                  <a:srgbClr val="000099"/>
                </a:solidFill>
              </a:rPr>
              <a:t>verification </a:t>
            </a:r>
            <a:r>
              <a:rPr lang="en-US" b="1" smtClean="0">
                <a:solidFill>
                  <a:srgbClr val="000099"/>
                </a:solidFill>
              </a:rPr>
              <a:t>of the activity is </a:t>
            </a:r>
            <a:r>
              <a:rPr lang="en-US" b="1">
                <a:solidFill>
                  <a:srgbClr val="000099"/>
                </a:solidFill>
              </a:rPr>
              <a:t>done by taking into account the Order based on which the visit was made to the employer. </a:t>
            </a:r>
            <a:br>
              <a:rPr lang="en-US" b="1">
                <a:solidFill>
                  <a:srgbClr val="000099"/>
                </a:solidFill>
              </a:rPr>
            </a:br>
            <a:r>
              <a:rPr lang="en-US" b="1">
                <a:solidFill>
                  <a:srgbClr val="000099"/>
                </a:solidFill>
              </a:rPr>
              <a:t>Audit and control missions can also be carried-out.</a:t>
            </a:r>
            <a:endParaRPr lang="ro-RO" b="1">
              <a:solidFill>
                <a:srgbClr val="000099"/>
              </a:solidFill>
            </a:endParaRPr>
          </a:p>
        </p:txBody>
      </p:sp>
      <p:sp>
        <p:nvSpPr>
          <p:cNvPr id="25" name="AutoShape 12"/>
          <p:cNvSpPr>
            <a:spLocks noChangeArrowheads="1"/>
          </p:cNvSpPr>
          <p:nvPr/>
        </p:nvSpPr>
        <p:spPr bwMode="auto">
          <a:xfrm>
            <a:off x="1447800" y="5791200"/>
            <a:ext cx="7391400" cy="6858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Issues identified: bureucracy, need to increase transparency, insufficient staffing</a:t>
            </a:r>
            <a:endParaRPr lang="ro-RO" b="1">
              <a:solidFill>
                <a:srgbClr val="000099"/>
              </a:solidFill>
            </a:endParaRPr>
          </a:p>
        </p:txBody>
      </p:sp>
      <p:grpSp>
        <p:nvGrpSpPr>
          <p:cNvPr id="26" name="Group 6"/>
          <p:cNvGrpSpPr>
            <a:grpSpLocks/>
          </p:cNvGrpSpPr>
          <p:nvPr/>
        </p:nvGrpSpPr>
        <p:grpSpPr bwMode="auto">
          <a:xfrm>
            <a:off x="1295400" y="685800"/>
            <a:ext cx="7848600" cy="76200"/>
            <a:chOff x="816" y="1824"/>
            <a:chExt cx="4944" cy="48"/>
          </a:xfrm>
        </p:grpSpPr>
        <p:sp>
          <p:nvSpPr>
            <p:cNvPr id="27"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28"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29" name="Rectangle 28"/>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3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AutoShape 11"/>
          <p:cNvSpPr>
            <a:spLocks noChangeArrowheads="1"/>
          </p:cNvSpPr>
          <p:nvPr/>
        </p:nvSpPr>
        <p:spPr bwMode="auto">
          <a:xfrm>
            <a:off x="2876550" y="1371600"/>
            <a:ext cx="4533900" cy="457200"/>
          </a:xfrm>
          <a:prstGeom prst="roundRect">
            <a:avLst>
              <a:gd name="adj" fmla="val 16667"/>
            </a:avLst>
          </a:prstGeom>
          <a:solidFill>
            <a:srgbClr val="33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r>
              <a:rPr lang="en-US" b="1" dirty="0" smtClean="0">
                <a:solidFill>
                  <a:srgbClr val="FFFF00"/>
                </a:solidFill>
              </a:rPr>
              <a:t>Relations </a:t>
            </a:r>
            <a:r>
              <a:rPr lang="en-US" b="1" dirty="0">
                <a:solidFill>
                  <a:srgbClr val="FFFF00"/>
                </a:solidFill>
              </a:rPr>
              <a:t>with Employers</a:t>
            </a:r>
            <a:endParaRPr lang="ro-RO" b="1" dirty="0">
              <a:solidFill>
                <a:srgbClr val="FFFF00"/>
              </a:solidFill>
            </a:endParaRPr>
          </a:p>
        </p:txBody>
      </p:sp>
      <p:sp>
        <p:nvSpPr>
          <p:cNvPr id="26" name="AutoShape 12"/>
          <p:cNvSpPr>
            <a:spLocks noChangeArrowheads="1"/>
          </p:cNvSpPr>
          <p:nvPr/>
        </p:nvSpPr>
        <p:spPr bwMode="auto">
          <a:xfrm>
            <a:off x="1447800" y="2362200"/>
            <a:ext cx="7391400" cy="12954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NAE’s </a:t>
            </a:r>
            <a:r>
              <a:rPr lang="en-US" b="1">
                <a:solidFill>
                  <a:srgbClr val="000099"/>
                </a:solidFill>
              </a:rPr>
              <a:t>new strategy provides for the improvement of the activity with employers by diversifying the services provided, e.g. by creating a self-service system for employers; updating</a:t>
            </a:r>
            <a:r>
              <a:rPr lang="en-US" b="1" smtClean="0">
                <a:solidFill>
                  <a:srgbClr val="000099"/>
                </a:solidFill>
              </a:rPr>
              <a:t>/ developing </a:t>
            </a:r>
            <a:r>
              <a:rPr lang="en-US" b="1">
                <a:solidFill>
                  <a:srgbClr val="000099"/>
                </a:solidFill>
              </a:rPr>
              <a:t>procedures for using the ITC in relation to employers</a:t>
            </a:r>
            <a:endParaRPr lang="ro-RO" b="1">
              <a:solidFill>
                <a:srgbClr val="000099"/>
              </a:solidFill>
            </a:endParaRPr>
          </a:p>
        </p:txBody>
      </p:sp>
      <p:sp>
        <p:nvSpPr>
          <p:cNvPr id="28" name="AutoShape 12"/>
          <p:cNvSpPr>
            <a:spLocks noChangeArrowheads="1"/>
          </p:cNvSpPr>
          <p:nvPr/>
        </p:nvSpPr>
        <p:spPr bwMode="auto">
          <a:xfrm>
            <a:off x="1478692" y="3886200"/>
            <a:ext cx="7391400" cy="838200"/>
          </a:xfrm>
          <a:prstGeom prst="roundRect">
            <a:avLst>
              <a:gd name="adj" fmla="val 16667"/>
            </a:avLst>
          </a:prstGeom>
          <a:solidFill>
            <a:srgbClr val="FFFF99"/>
          </a:solidFill>
          <a:ln w="9525" algn="ctr">
            <a:solidFill>
              <a:srgbClr val="99336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just"/>
            <a:r>
              <a:rPr lang="en-US" b="1" smtClean="0">
                <a:solidFill>
                  <a:srgbClr val="000099"/>
                </a:solidFill>
              </a:rPr>
              <a:t>Currently, the NAE is preparing an ESF project designed to improve its employer relations activities. The project will also allow for hiring additional staff to work with employers.</a:t>
            </a:r>
            <a:endParaRPr lang="ro-RO" b="1">
              <a:solidFill>
                <a:srgbClr val="000099"/>
              </a:solidFill>
            </a:endParaRPr>
          </a:p>
        </p:txBody>
      </p:sp>
      <p:grpSp>
        <p:nvGrpSpPr>
          <p:cNvPr id="30" name="Group 6"/>
          <p:cNvGrpSpPr>
            <a:grpSpLocks/>
          </p:cNvGrpSpPr>
          <p:nvPr/>
        </p:nvGrpSpPr>
        <p:grpSpPr bwMode="auto">
          <a:xfrm>
            <a:off x="1295400" y="685800"/>
            <a:ext cx="7848600" cy="76200"/>
            <a:chOff x="816" y="1824"/>
            <a:chExt cx="4944" cy="48"/>
          </a:xfrm>
        </p:grpSpPr>
        <p:sp>
          <p:nvSpPr>
            <p:cNvPr id="31" name="Line 7"/>
            <p:cNvSpPr>
              <a:spLocks noChangeShapeType="1"/>
            </p:cNvSpPr>
            <p:nvPr/>
          </p:nvSpPr>
          <p:spPr bwMode="auto">
            <a:xfrm>
              <a:off x="816" y="1824"/>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sp>
          <p:nvSpPr>
            <p:cNvPr id="32" name="Line 8"/>
            <p:cNvSpPr>
              <a:spLocks noChangeShapeType="1"/>
            </p:cNvSpPr>
            <p:nvPr/>
          </p:nvSpPr>
          <p:spPr bwMode="auto">
            <a:xfrm>
              <a:off x="816" y="1872"/>
              <a:ext cx="4944" cy="0"/>
            </a:xfrm>
            <a:prstGeom prst="line">
              <a:avLst/>
            </a:prstGeom>
            <a:noFill/>
            <a:ln w="31750">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ro-RO"/>
            </a:p>
          </p:txBody>
        </p:sp>
      </p:grpSp>
      <p:sp>
        <p:nvSpPr>
          <p:cNvPr id="33" name="Rectangle 32"/>
          <p:cNvSpPr>
            <a:spLocks noChangeArrowheads="1"/>
          </p:cNvSpPr>
          <p:nvPr/>
        </p:nvSpPr>
        <p:spPr bwMode="auto">
          <a:xfrm>
            <a:off x="1371600" y="228600"/>
            <a:ext cx="7543800" cy="519113"/>
          </a:xfrm>
          <a:prstGeom prst="rect">
            <a:avLst/>
          </a:prstGeom>
          <a:solidFill>
            <a:srgbClr val="99CCFF"/>
          </a:solidFill>
          <a:ln w="9525"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hangingPunct="0">
              <a:defRPr/>
            </a:pPr>
            <a:r>
              <a:rPr lang="en-US" sz="3000" b="1" dirty="0">
                <a:solidFill>
                  <a:srgbClr val="000099"/>
                </a:solidFill>
                <a:effectLst>
                  <a:outerShdw blurRad="38100" dist="38100" dir="2700000" algn="tl">
                    <a:srgbClr val="000000"/>
                  </a:outerShdw>
                </a:effectLst>
                <a:latin typeface="Arial" pitchFamily="34" charset="0"/>
                <a:cs typeface="Arial" pitchFamily="34" charset="0"/>
              </a:rPr>
              <a:t>NAE-Romania</a:t>
            </a:r>
          </a:p>
        </p:txBody>
      </p:sp>
      <p:pic>
        <p:nvPicPr>
          <p:cNvPr id="3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95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ectangle 34"/>
          <p:cNvSpPr>
            <a:spLocks noChangeArrowheads="1"/>
          </p:cNvSpPr>
          <p:nvPr/>
        </p:nvSpPr>
        <p:spPr bwMode="auto">
          <a:xfrm>
            <a:off x="0" y="2057400"/>
            <a:ext cx="1295400" cy="4800600"/>
          </a:xfrm>
          <a:prstGeom prst="rect">
            <a:avLst/>
          </a:prstGeom>
          <a:gradFill rotWithShape="0">
            <a:gsLst>
              <a:gs pos="0">
                <a:srgbClr val="2F59C1"/>
              </a:gs>
              <a:gs pos="100000">
                <a:srgbClr val="CCE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o-RO"/>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Ondulaţie">
  <a:themeElements>
    <a:clrScheme name="Ondulaţi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2_Ondulaţi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ndulaţi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ndulaţi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ndulaţi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ndulaţi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ndulaţi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ndulaţi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ndulaţi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ndulaţi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ndulaţi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ndulaţie">
  <a:themeElements>
    <a:clrScheme name="Ondulaţi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2_Ondulaţi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ndulaţi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ndulaţi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ndulaţi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ndulaţi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ndulaţi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ndulaţi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ndulaţi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ndulaţi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ndulaţi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1844</TotalTime>
  <Words>1655</Words>
  <Application>Microsoft Office PowerPoint</Application>
  <PresentationFormat>On-screen Show (4:3)</PresentationFormat>
  <Paragraphs>118</Paragraphs>
  <Slides>18</Slides>
  <Notes>1</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2_Ondulaţie</vt:lpstr>
      <vt:lpstr>3_Ondulaţie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anofm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Agenюia Naюionalг pentru Ocuparea Forюei de Muncг</dc:title>
  <dc:creator>ele</dc:creator>
  <cp:lastModifiedBy>Petru Blanariu</cp:lastModifiedBy>
  <cp:revision>351</cp:revision>
  <cp:lastPrinted>2015-07-30T12:12:05Z</cp:lastPrinted>
  <dcterms:created xsi:type="dcterms:W3CDTF">2005-05-17T10:55:14Z</dcterms:created>
  <dcterms:modified xsi:type="dcterms:W3CDTF">2017-11-06T09:10:09Z</dcterms:modified>
</cp:coreProperties>
</file>