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04" r:id="rId2"/>
    <p:sldMasterId id="2147483775" r:id="rId3"/>
  </p:sldMasterIdLst>
  <p:notesMasterIdLst>
    <p:notesMasterId r:id="rId20"/>
  </p:notesMasterIdLst>
  <p:handoutMasterIdLst>
    <p:handoutMasterId r:id="rId21"/>
  </p:handoutMasterIdLst>
  <p:sldIdLst>
    <p:sldId id="256" r:id="rId4"/>
    <p:sldId id="265" r:id="rId5"/>
    <p:sldId id="266" r:id="rId6"/>
    <p:sldId id="267" r:id="rId7"/>
    <p:sldId id="268" r:id="rId8"/>
    <p:sldId id="269" r:id="rId9"/>
    <p:sldId id="270" r:id="rId10"/>
    <p:sldId id="273" r:id="rId11"/>
    <p:sldId id="272" r:id="rId12"/>
    <p:sldId id="274" r:id="rId13"/>
    <p:sldId id="275" r:id="rId14"/>
    <p:sldId id="276" r:id="rId15"/>
    <p:sldId id="277" r:id="rId16"/>
    <p:sldId id="279" r:id="rId17"/>
    <p:sldId id="278" r:id="rId18"/>
    <p:sldId id="281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0764" autoAdjust="0"/>
  </p:normalViewPr>
  <p:slideViewPr>
    <p:cSldViewPr snapToGrid="0" snapToObjects="1">
      <p:cViewPr>
        <p:scale>
          <a:sx n="75" d="100"/>
          <a:sy n="75" d="100"/>
        </p:scale>
        <p:origin x="-1164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A820E9E-6D21-4095-9ECF-E504DE343BA9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17C520E-9351-49DC-AB32-B426A1261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066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07E9A9C-AAFE-4F59-82CF-873F213EA10C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Click to edit Master text styles</a:t>
            </a:r>
          </a:p>
          <a:p>
            <a:pPr lvl="1"/>
            <a:r>
              <a:rPr lang="tr-TR" noProof="0" smtClean="0"/>
              <a:t>Second level</a:t>
            </a:r>
          </a:p>
          <a:p>
            <a:pPr lvl="2"/>
            <a:r>
              <a:rPr lang="tr-TR" noProof="0" smtClean="0"/>
              <a:t>Third level</a:t>
            </a:r>
          </a:p>
          <a:p>
            <a:pPr lvl="3"/>
            <a:r>
              <a:rPr lang="tr-TR" noProof="0" smtClean="0"/>
              <a:t>Fourth level</a:t>
            </a:r>
          </a:p>
          <a:p>
            <a:pPr lvl="4"/>
            <a:r>
              <a:rPr lang="tr-TR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72E92DC-AD27-4883-9B83-73080D4E2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4657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b="0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managing</a:t>
            </a:r>
            <a:r>
              <a:rPr lang="tr-TR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board: 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1 ISKUR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Director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General, 1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Labour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Ministry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1 </a:t>
            </a:r>
            <a:r>
              <a:rPr lang="tr-TR" b="0" dirty="0" err="1" smtClean="0"/>
              <a:t>Treasury</a:t>
            </a:r>
            <a:r>
              <a:rPr lang="tr-TR" b="0" dirty="0" smtClean="0"/>
              <a:t> </a:t>
            </a:r>
            <a:r>
              <a:rPr lang="tr-TR" b="0" dirty="0" err="1" smtClean="0"/>
              <a:t>Undersecretary</a:t>
            </a:r>
            <a:r>
              <a:rPr lang="tr-TR" b="0" dirty="0" smtClean="0"/>
              <a:t>, 1 </a:t>
            </a:r>
            <a:r>
              <a:rPr lang="tr-TR" b="0" dirty="0" err="1" smtClean="0"/>
              <a:t>Biggest</a:t>
            </a:r>
            <a:r>
              <a:rPr lang="tr-TR" b="0" dirty="0" smtClean="0"/>
              <a:t> </a:t>
            </a:r>
            <a:r>
              <a:rPr lang="tr-TR" b="0" dirty="0" err="1" smtClean="0"/>
              <a:t>trade</a:t>
            </a:r>
            <a:r>
              <a:rPr lang="tr-TR" b="0" dirty="0" smtClean="0"/>
              <a:t> </a:t>
            </a:r>
            <a:r>
              <a:rPr lang="tr-TR" b="0" dirty="0" err="1" smtClean="0"/>
              <a:t>union</a:t>
            </a:r>
            <a:r>
              <a:rPr lang="tr-TR" b="0" dirty="0" smtClean="0"/>
              <a:t>,</a:t>
            </a:r>
            <a:r>
              <a:rPr lang="tr-TR" b="0" baseline="0" dirty="0" smtClean="0"/>
              <a:t> 1 </a:t>
            </a:r>
            <a:r>
              <a:rPr lang="tr-TR" b="0" baseline="0" dirty="0" err="1" smtClean="0"/>
              <a:t>biggest</a:t>
            </a:r>
            <a:r>
              <a:rPr lang="tr-TR" b="0" baseline="0" dirty="0" smtClean="0"/>
              <a:t> </a:t>
            </a:r>
            <a:r>
              <a:rPr lang="tr-TR" b="0" baseline="0" dirty="0" err="1" smtClean="0"/>
              <a:t>employers</a:t>
            </a:r>
            <a:r>
              <a:rPr lang="tr-TR" b="0" baseline="0" dirty="0" smtClean="0"/>
              <a:t> </a:t>
            </a:r>
            <a:r>
              <a:rPr lang="tr-TR" b="0" baseline="0" dirty="0" err="1" smtClean="0"/>
              <a:t>organisation</a:t>
            </a:r>
            <a:r>
              <a:rPr lang="tr-TR" b="0" baseline="0" dirty="0" smtClean="0"/>
              <a:t>, 1 </a:t>
            </a:r>
            <a:r>
              <a:rPr lang="en-US" dirty="0" smtClean="0"/>
              <a:t>Confederation of Tradesmen and Craftsmen</a:t>
            </a:r>
            <a:r>
              <a:rPr lang="tr-TR" dirty="0" smtClean="0"/>
              <a:t> =</a:t>
            </a:r>
            <a:r>
              <a:rPr lang="tr-TR" baseline="0" dirty="0" smtClean="0"/>
              <a:t> 6.</a:t>
            </a:r>
            <a:endParaRPr lang="tr-TR" dirty="0" smtClean="0"/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tx1"/>
              </a:solidFill>
              <a:effectLst/>
              <a:latin typeface="+mn-lt"/>
              <a:ea typeface="ＭＳ Ｐゴシック" pitchFamily="34" charset="-128"/>
              <a:cs typeface="+mn-cs"/>
            </a:endParaRP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general </a:t>
            </a:r>
            <a:r>
              <a:rPr lang="tr-TR" sz="12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assembly</a:t>
            </a:r>
            <a:r>
              <a:rPr lang="tr-TR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:</a:t>
            </a:r>
            <a:r>
              <a:rPr lang="tr-TR" sz="1200" b="1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82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representatives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from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various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organisations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(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Ministries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Public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institutions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Trade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Chambers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Trade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Unions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NGO’s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Academia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)</a:t>
            </a:r>
            <a:endParaRPr lang="tr-TR" b="0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b="0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b="0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b="0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tr-TR" b="1" dirty="0" smtClean="0"/>
              <a:t>7 </a:t>
            </a:r>
            <a:r>
              <a:rPr lang="tr-TR" sz="12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Objectives</a:t>
            </a:r>
            <a:r>
              <a:rPr lang="tr-TR" b="1" dirty="0" smtClean="0"/>
              <a:t>: </a:t>
            </a:r>
            <a:r>
              <a:rPr lang="tr-TR" dirty="0" err="1" smtClean="0"/>
              <a:t>vacancies</a:t>
            </a:r>
            <a:r>
              <a:rPr lang="tr-TR" dirty="0" smtClean="0"/>
              <a:t>,</a:t>
            </a:r>
            <a:r>
              <a:rPr lang="tr-TR" baseline="0" dirty="0" smtClean="0"/>
              <a:t> </a:t>
            </a:r>
            <a:r>
              <a:rPr lang="tr-TR" baseline="0" dirty="0" err="1" smtClean="0"/>
              <a:t>job</a:t>
            </a:r>
            <a:r>
              <a:rPr lang="tr-TR" baseline="0" dirty="0" smtClean="0"/>
              <a:t> </a:t>
            </a:r>
            <a:r>
              <a:rPr lang="tr-TR" baseline="0" dirty="0" err="1" smtClean="0"/>
              <a:t>placement</a:t>
            </a:r>
            <a:r>
              <a:rPr lang="tr-TR" baseline="0" dirty="0" smtClean="0"/>
              <a:t>, </a:t>
            </a:r>
            <a:r>
              <a:rPr lang="tr-TR" baseline="0" dirty="0" err="1" smtClean="0"/>
              <a:t>counseling</a:t>
            </a:r>
            <a:r>
              <a:rPr lang="tr-TR" baseline="0" dirty="0" smtClean="0"/>
              <a:t>, </a:t>
            </a:r>
            <a:r>
              <a:rPr lang="tr-TR" baseline="0" dirty="0" err="1" smtClean="0"/>
              <a:t>work</a:t>
            </a:r>
            <a:r>
              <a:rPr lang="tr-TR" baseline="0" dirty="0" smtClean="0"/>
              <a:t> </a:t>
            </a:r>
            <a:r>
              <a:rPr lang="tr-TR" baseline="0" dirty="0" err="1" smtClean="0"/>
              <a:t>place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visits</a:t>
            </a:r>
            <a:r>
              <a:rPr lang="tr-TR" baseline="0" dirty="0" smtClean="0"/>
              <a:t>, </a:t>
            </a:r>
            <a:r>
              <a:rPr lang="tr-TR" baseline="0" dirty="0" err="1" smtClean="0"/>
              <a:t>vocational</a:t>
            </a:r>
            <a:r>
              <a:rPr lang="tr-TR" baseline="0" dirty="0" smtClean="0"/>
              <a:t> </a:t>
            </a:r>
            <a:r>
              <a:rPr lang="tr-TR" baseline="0" dirty="0" err="1" smtClean="0"/>
              <a:t>tarinings</a:t>
            </a:r>
            <a:r>
              <a:rPr lang="tr-TR" baseline="0" dirty="0" smtClean="0"/>
              <a:t>, on-the-</a:t>
            </a:r>
            <a:r>
              <a:rPr lang="tr-TR" baseline="0" dirty="0" err="1" smtClean="0"/>
              <a:t>job</a:t>
            </a:r>
            <a:r>
              <a:rPr lang="tr-TR" baseline="0" dirty="0" smtClean="0"/>
              <a:t> </a:t>
            </a:r>
            <a:r>
              <a:rPr lang="tr-TR" baseline="0" dirty="0" err="1" smtClean="0"/>
              <a:t>programs</a:t>
            </a:r>
            <a:r>
              <a:rPr lang="tr-TR" baseline="0" dirty="0" smtClean="0"/>
              <a:t>, </a:t>
            </a:r>
            <a:r>
              <a:rPr lang="tr-TR" baseline="0" dirty="0" err="1" smtClean="0"/>
              <a:t>entrepreneurship</a:t>
            </a:r>
            <a:r>
              <a:rPr lang="tr-TR" baseline="0" dirty="0" smtClean="0"/>
              <a:t> </a:t>
            </a:r>
            <a:r>
              <a:rPr lang="tr-TR" baseline="0" dirty="0" err="1" smtClean="0"/>
              <a:t>programs</a:t>
            </a:r>
            <a:r>
              <a:rPr lang="tr-TR" baseline="0" dirty="0" smtClean="0"/>
              <a:t>.	</a:t>
            </a:r>
          </a:p>
          <a:p>
            <a:pPr eaLnBrk="1" hangingPunct="1">
              <a:spcBef>
                <a:spcPct val="0"/>
              </a:spcBef>
            </a:pPr>
            <a:r>
              <a:rPr lang="tr-TR" sz="12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Categories</a:t>
            </a:r>
            <a:r>
              <a:rPr lang="tr-TR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: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number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registered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employer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in the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province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turn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over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rates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number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registered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seekers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special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conditions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LM (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immigrants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security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issues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), the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physical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capacity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the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provincial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directorate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en-US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Regression analysis</a:t>
            </a:r>
            <a:r>
              <a:rPr lang="tr-TR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: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Different</a:t>
            </a:r>
            <a:r>
              <a:rPr lang="tr-TR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dirty="0" smtClean="0"/>
              <a:t>regression model</a:t>
            </a:r>
            <a:r>
              <a:rPr lang="tr-TR" dirty="0" smtClean="0"/>
              <a:t>s</a:t>
            </a:r>
            <a:r>
              <a:rPr lang="en-US" dirty="0" smtClean="0"/>
              <a:t> </a:t>
            </a:r>
            <a:r>
              <a:rPr lang="tr-TR" dirty="0" err="1" smtClean="0"/>
              <a:t>are</a:t>
            </a:r>
            <a:r>
              <a:rPr lang="en-US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en-US" dirty="0" smtClean="0"/>
              <a:t>applied for </a:t>
            </a:r>
            <a:r>
              <a:rPr lang="tr-TR" dirty="0" smtClean="0"/>
              <a:t>the</a:t>
            </a:r>
            <a:r>
              <a:rPr lang="tr-TR" baseline="0" dirty="0" smtClean="0"/>
              <a:t> </a:t>
            </a:r>
            <a:r>
              <a:rPr lang="en-US" dirty="0" smtClean="0"/>
              <a:t>provinces and the Objectives</a:t>
            </a:r>
            <a:r>
              <a:rPr lang="tr-TR" dirty="0" smtClean="0"/>
              <a:t> </a:t>
            </a:r>
            <a:r>
              <a:rPr lang="en-US" dirty="0" smtClean="0"/>
              <a:t>are determined according to the analyzes obtained as a result.</a:t>
            </a:r>
            <a:r>
              <a:rPr lang="tr-TR" dirty="0" smtClean="0"/>
              <a:t> </a:t>
            </a:r>
            <a:r>
              <a:rPr lang="en-US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endParaRPr lang="tr-TR" b="1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Profiling Of Jobseekers </a:t>
            </a:r>
            <a:r>
              <a:rPr lang="tr-TR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: 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Age,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education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social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background,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being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beneficiary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social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aid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or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not</a:t>
            </a:r>
            <a:endParaRPr lang="tr-TR" b="0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b="0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b="0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Conditions</a:t>
            </a:r>
            <a:r>
              <a:rPr lang="tr-TR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For</a:t>
            </a:r>
            <a:r>
              <a:rPr lang="tr-TR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Continuing</a:t>
            </a:r>
            <a:r>
              <a:rPr lang="tr-TR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To </a:t>
            </a:r>
            <a:r>
              <a:rPr lang="tr-TR" sz="12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Benefit</a:t>
            </a:r>
            <a:r>
              <a:rPr lang="tr-TR" sz="12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: 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things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baseline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that</a:t>
            </a:r>
            <a:r>
              <a:rPr lang="tr-TR" sz="1200" b="0" baseline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unemployed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person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should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do, to not to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lose</a:t>
            </a:r>
            <a:r>
              <a:rPr lang="tr-TR" sz="1200" b="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his/her </a:t>
            </a:r>
            <a:r>
              <a:rPr lang="tr-TR" sz="1200" b="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rights</a:t>
            </a:r>
            <a:endParaRPr lang="tr-TR" b="0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b="0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b="0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b="0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B92CAF3-F603-4B80-BA49-3222B383CB21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63680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25731-747B-40FC-991C-71642A587A81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gfhhcgnchhm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6284C-4731-48AC-A907-2388A40298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293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05C8B-7945-4984-AD4F-582D42129D1B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gfhhcgnchhm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5CC99-64EE-4AEE-B796-D738F69457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6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16DAA-37ED-4CD8-B7F6-A34825D720C8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gfhhcgnchhm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1E461-04CE-46F5-A094-547B46630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24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dirty="0" err="1" smtClean="0"/>
              <a:t>Click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edit</a:t>
            </a:r>
            <a:r>
              <a:rPr lang="tr-TR" dirty="0" smtClean="0"/>
              <a:t> Master </a:t>
            </a:r>
            <a:r>
              <a:rPr lang="tr-TR" dirty="0" err="1" smtClean="0"/>
              <a:t>title</a:t>
            </a:r>
            <a:r>
              <a:rPr lang="tr-TR" dirty="0" smtClean="0"/>
              <a:t> </a:t>
            </a:r>
            <a:r>
              <a:rPr lang="tr-TR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fld id="{82CEA1DF-A859-4DCE-A453-80529B075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27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fld id="{4C21AF13-5C84-4111-BBA2-281EFAC6E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80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fld id="{0769F729-0C5F-47C5-B37E-A95F7C59E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89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fld id="{9E9C5448-0A8C-454C-A436-22471DDE3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43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fld id="{E59FDFE3-CCD9-45D0-96E0-49852A38F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7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fld id="{219F1A8E-FD20-4FD9-8E08-5A194CC52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67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fld id="{40B9CC13-7DA1-46D0-A687-1F44DD204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441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fld id="{86349572-1262-43FC-B10A-82A546D96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05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7323A-4498-4A5B-9363-5D8104F30439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gfhhcgnchhm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62A56-2DB4-49E4-B8D5-8041D7A78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726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fld id="{9BF6C780-0FCA-45A9-95DF-B748DE7E3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327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fld id="{667ACE8C-D0DA-4F09-8617-F6B93D796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641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b="0">
                <a:latin typeface="Calibri" pitchFamily="34" charset="0"/>
              </a:defRPr>
            </a:lvl1pPr>
          </a:lstStyle>
          <a:p>
            <a:pPr>
              <a:defRPr/>
            </a:pPr>
            <a:fld id="{985F78B4-FC20-4672-9ADD-48602DB6E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27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4709"/>
            <a:ext cx="82296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 b="0">
                <a:solidFill>
                  <a:srgbClr val="DEDEDE">
                    <a:shade val="90000"/>
                  </a:srgbClr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 b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b="0">
                <a:solidFill>
                  <a:srgbClr val="DEDEDE">
                    <a:shade val="90000"/>
                  </a:srgbClr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15B90074-9B95-4F41-AB26-64E075F4237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3625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25731-747B-40FC-991C-71642A587A81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</a:rPr>
              <a:t>gfhhcgnchhm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6284C-4731-48AC-A907-2388A40298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578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7323A-4498-4A5B-9363-5D8104F30439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</a:rPr>
              <a:t>gfhhcgnchhm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62A56-2DB4-49E4-B8D5-8041D7A78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341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8B2C7-9B9B-4D11-A503-617B3BF67977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</a:rPr>
              <a:t>gfhhcgnchhm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0AEE6-851E-43E6-9B7C-8EB9E942AA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019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1C882-4A74-4E97-BFF2-2151099AAB5F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</a:rPr>
              <a:t>gfhhcgnchhm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EDAB-9F70-4F6B-A309-B63F1F93E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202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FA1D3-237C-411D-B570-954A04B1EBED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</a:rPr>
              <a:t>gfhhcgnchhm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B91E8-9CF4-46B7-A6E5-BC90608CD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384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40948-AEB3-4FC6-AEAE-41ADA67AC641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</a:rPr>
              <a:t>gfhhcgnchhm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0A42B-FA86-4A88-A506-7AA62738E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26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8B2C7-9B9B-4D11-A503-617B3BF67977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gfhhcgnchhm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0AEE6-851E-43E6-9B7C-8EB9E942AA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1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2D60A-3B70-49AF-8DF1-743AD4480446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</a:rPr>
              <a:t>gfhhcgnchhm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9C2EA-2CE1-4406-AD96-137B2F4B3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380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D4883-E84A-4648-904A-0D3C4AD0B68F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</a:rPr>
              <a:t>gfhhcgnchhm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EF8B6-B381-49C2-B47C-2AAFA35C38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673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9C932-F174-4F29-A4FC-4A48AF2BE3C1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</a:rPr>
              <a:t>gfhhcgnchhm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4C7A9-98D1-42BC-9E5F-FEF4B1880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962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05C8B-7945-4984-AD4F-582D42129D1B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</a:rPr>
              <a:t>gfhhcgnchhm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5CC99-64EE-4AEE-B796-D738F69457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9781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16DAA-37ED-4CD8-B7F6-A34825D720C8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</a:rPr>
              <a:t>gfhhcgnchhm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1E461-04CE-46F5-A094-547B46630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12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1C882-4A74-4E97-BFF2-2151099AAB5F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gfhhcgnchhm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EDAB-9F70-4F6B-A309-B63F1F93E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38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FA1D3-237C-411D-B570-954A04B1EBED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gfhhcgnchhm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B91E8-9CF4-46B7-A6E5-BC90608CD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03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40948-AEB3-4FC6-AEAE-41ADA67AC641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gfhhcgnchhm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0A42B-FA86-4A88-A506-7AA62738E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115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2D60A-3B70-49AF-8DF1-743AD4480446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gfhhcgnchhm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9C2EA-2CE1-4406-AD96-137B2F4B3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632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D4883-E84A-4648-904A-0D3C4AD0B68F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gfhhcgnchhm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EF8B6-B381-49C2-B47C-2AAFA35C38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38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9C932-F174-4F29-A4FC-4A48AF2BE3C1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gfhhcgnchhm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4C7A9-98D1-42BC-9E5F-FEF4B1880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33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BB7022F1-9720-4FAC-9785-4026126422CF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DE"/>
              <a:t>gfhhcgnchhm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E0DAF43D-FB56-4CE5-BA69-6AA02A86F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sldNum="0"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title style</a:t>
            </a:r>
            <a:endParaRPr lang="en-US" altLang="tr-TR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text styles</a:t>
            </a:r>
          </a:p>
          <a:p>
            <a:pPr lvl="1"/>
            <a:r>
              <a:rPr lang="tr-TR" altLang="tr-TR" smtClean="0"/>
              <a:t>Second level</a:t>
            </a:r>
          </a:p>
          <a:p>
            <a:pPr lvl="2"/>
            <a:r>
              <a:rPr lang="tr-TR" altLang="tr-TR" smtClean="0"/>
              <a:t>Third level</a:t>
            </a:r>
          </a:p>
          <a:p>
            <a:pPr lvl="3"/>
            <a:r>
              <a:rPr lang="tr-TR" altLang="tr-TR" smtClean="0"/>
              <a:t>Fourth level</a:t>
            </a:r>
          </a:p>
          <a:p>
            <a:pPr lvl="4"/>
            <a:r>
              <a:rPr lang="tr-TR" altLang="tr-TR" smtClean="0"/>
              <a:t>Fifth level</a:t>
            </a:r>
            <a:endParaRPr lang="en-US" alt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>
              <a:defRPr sz="1200" b="1">
                <a:solidFill>
                  <a:srgbClr val="898989"/>
                </a:solidFill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914400">
              <a:defRPr sz="1200" b="1">
                <a:solidFill>
                  <a:prstClr val="black">
                    <a:tint val="75000"/>
                  </a:prstClr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>
              <a:defRPr sz="1200" b="1">
                <a:solidFill>
                  <a:srgbClr val="898989"/>
                </a:solidFill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32467D39-55B7-4EBF-BE53-C5A9D345D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</p:sldLayoutIdLst>
  <p:hf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BB7022F1-9720-4FAC-9785-4026126422CF}" type="datetime1">
              <a:rPr lang="en-US"/>
              <a:pPr>
                <a:defRPr/>
              </a:pPr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</a:rPr>
              <a:t>gfhhcgnchhm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E0DAF43D-FB56-4CE5-BA69-6AA02A86F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9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hf sldNum="0"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3210378"/>
            <a:ext cx="7772400" cy="2097088"/>
          </a:xfrm>
        </p:spPr>
        <p:txBody>
          <a:bodyPr/>
          <a:lstStyle/>
          <a:p>
            <a:pPr eaLnBrk="1" hangingPunct="1"/>
            <a:r>
              <a:rPr lang="tr-TR" sz="2400" dirty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Turkish </a:t>
            </a:r>
            <a:r>
              <a:rPr lang="tr-TR" sz="2400" dirty="0" err="1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Employment</a:t>
            </a:r>
            <a:r>
              <a:rPr lang="tr-TR" sz="2400" dirty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 </a:t>
            </a:r>
            <a:r>
              <a:rPr lang="tr-TR" sz="2400" dirty="0" err="1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Agency</a:t>
            </a:r>
            <a: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/>
            </a:r>
            <a:b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</a:br>
            <a:r>
              <a:rPr lang="tr-TR" sz="3200" dirty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/>
            </a:r>
            <a:br>
              <a:rPr lang="tr-TR" sz="3200" dirty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</a:br>
            <a: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CPESSEC CONFERENCE</a:t>
            </a:r>
            <a:b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</a:br>
            <a: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/>
            </a:r>
            <a:b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</a:br>
            <a:r>
              <a:rPr lang="tr-TR" sz="24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8-9 </a:t>
            </a:r>
            <a:r>
              <a:rPr lang="tr-TR" sz="2400" dirty="0" err="1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November</a:t>
            </a:r>
            <a:r>
              <a:rPr lang="tr-TR" sz="24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 2017</a:t>
            </a:r>
            <a:br>
              <a:rPr lang="tr-TR" sz="24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</a:br>
            <a:r>
              <a:rPr lang="tr-TR" sz="2400" dirty="0" err="1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Budapest</a:t>
            </a:r>
            <a: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/>
            </a:r>
            <a:b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</a:br>
            <a:endParaRPr lang="en-US" sz="2000" dirty="0" smtClean="0">
              <a:solidFill>
                <a:srgbClr val="17375E"/>
              </a:solidFill>
              <a:latin typeface="NimbusSansNovus SemiBold"/>
              <a:ea typeface="ＭＳ Ｐゴシック" pitchFamily="34" charset="-128"/>
            </a:endParaRPr>
          </a:p>
        </p:txBody>
      </p:sp>
      <p:sp>
        <p:nvSpPr>
          <p:cNvPr id="2" name="AutoShape 2" descr="azerbaycan bayra&amp;gbreve;ı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sz="2000" b="1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Labour</a:t>
            </a:r>
            <a:r>
              <a:rPr lang="tr-TR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Force </a:t>
            </a:r>
            <a:r>
              <a:rPr lang="tr-TR" sz="2000" b="1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Surveys</a:t>
            </a:r>
            <a:r>
              <a:rPr lang="tr-TR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LFS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conducted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by JVC.</a:t>
            </a: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 2017, JVC visited 91.000 workplace and conducted the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LFS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surveys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It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gives solid evidence on the needed skills and occupations from demand side.</a:t>
            </a: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ALMP’s are being designed by the outcomes of the survey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s.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400" b="1" dirty="0">
              <a:solidFill>
                <a:srgbClr val="FF0000"/>
              </a:solidFill>
            </a:endParaRPr>
          </a:p>
          <a:p>
            <a:pPr marL="800100" lvl="2" indent="-342900" algn="just">
              <a:spcBef>
                <a:spcPts val="1000"/>
              </a:spcBef>
              <a:buFont typeface="Arial" pitchFamily="34" charset="0"/>
              <a:buChar char="•"/>
            </a:pP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545385"/>
            <a:ext cx="6781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tr-TR" sz="2200" b="1" dirty="0" smtClean="0">
                <a:solidFill>
                  <a:srgbClr val="17375E"/>
                </a:solidFill>
                <a:latin typeface="NimbusSansNovus SemiBold"/>
              </a:rPr>
              <a:t>5- </a:t>
            </a:r>
            <a:r>
              <a:rPr lang="en-US" sz="2200" b="1" dirty="0" smtClean="0">
                <a:solidFill>
                  <a:srgbClr val="17375E"/>
                </a:solidFill>
                <a:latin typeface="NimbusSansNovus SemiBold"/>
              </a:rPr>
              <a:t>Evidence-based </a:t>
            </a:r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Design And </a:t>
            </a:r>
            <a:br>
              <a:rPr lang="en-US" sz="2200" b="1" dirty="0">
                <a:solidFill>
                  <a:srgbClr val="17375E"/>
                </a:solidFill>
                <a:latin typeface="NimbusSansNovus SemiBold"/>
              </a:rPr>
            </a:br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Implementation Of PES Services</a:t>
            </a:r>
          </a:p>
        </p:txBody>
      </p:sp>
    </p:spTree>
    <p:extLst>
      <p:ext uri="{BB962C8B-B14F-4D97-AF65-F5344CB8AC3E}">
        <p14:creationId xmlns:p14="http://schemas.microsoft.com/office/powerpoint/2010/main" val="60591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4411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Statistics</a:t>
            </a:r>
          </a:p>
          <a:p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Administrative data is generated by the results of the services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of the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provincial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directorate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It helps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determining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or evaluating the general/local policies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It helps the budget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allocation</a:t>
            </a: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r>
              <a:rPr lang="en-US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Turk</a:t>
            </a:r>
            <a:r>
              <a:rPr lang="tr-TR" sz="20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ish</a:t>
            </a:r>
            <a:r>
              <a:rPr lang="en-US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</a:t>
            </a:r>
            <a:r>
              <a:rPr lang="en-US" sz="20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tatistics</a:t>
            </a:r>
            <a:r>
              <a:rPr lang="tr-TR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Institute</a:t>
            </a:r>
            <a:endParaRPr lang="en-US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It gives general </a:t>
            </a:r>
            <a:r>
              <a:rPr lang="en-US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labour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statistics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of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unemployed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people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within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country 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(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indicators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about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unemployment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active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population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unregistered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employment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etc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.)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and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helps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determining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long term </a:t>
            </a:r>
            <a:r>
              <a:rPr lang="en-US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poli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cies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400" b="1" dirty="0">
              <a:solidFill>
                <a:srgbClr val="FF0000"/>
              </a:solidFill>
            </a:endParaRPr>
          </a:p>
          <a:p>
            <a:pPr marL="800100" lvl="2" indent="-342900" algn="just">
              <a:spcBef>
                <a:spcPts val="1000"/>
              </a:spcBef>
              <a:buFont typeface="Arial" pitchFamily="34" charset="0"/>
              <a:buChar char="•"/>
            </a:pP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545385"/>
            <a:ext cx="6781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tr-TR" sz="2200" b="1" dirty="0" smtClean="0">
                <a:solidFill>
                  <a:srgbClr val="17375E"/>
                </a:solidFill>
                <a:latin typeface="NimbusSansNovus SemiBold"/>
              </a:rPr>
              <a:t>5- </a:t>
            </a:r>
            <a:r>
              <a:rPr lang="en-US" sz="2200" b="1" dirty="0" smtClean="0">
                <a:solidFill>
                  <a:srgbClr val="17375E"/>
                </a:solidFill>
                <a:latin typeface="NimbusSansNovus SemiBold"/>
              </a:rPr>
              <a:t>Evidence-based </a:t>
            </a:r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Design And </a:t>
            </a:r>
            <a:br>
              <a:rPr lang="en-US" sz="2200" b="1" dirty="0">
                <a:solidFill>
                  <a:srgbClr val="17375E"/>
                </a:solidFill>
                <a:latin typeface="NimbusSansNovus SemiBold"/>
              </a:rPr>
            </a:br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Implementation Of PES Services</a:t>
            </a:r>
          </a:p>
        </p:txBody>
      </p:sp>
    </p:spTree>
    <p:extLst>
      <p:ext uri="{BB962C8B-B14F-4D97-AF65-F5344CB8AC3E}">
        <p14:creationId xmlns:p14="http://schemas.microsoft.com/office/powerpoint/2010/main" val="405904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Partnership With Stakeholders At Central Level</a:t>
            </a:r>
          </a:p>
          <a:p>
            <a:endParaRPr lang="en-US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ISKUR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is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based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on a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multi-stakeholder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structure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(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Managing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Board, General Assembly)</a:t>
            </a:r>
          </a:p>
          <a:p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Cooperation with public </a:t>
            </a:r>
            <a:r>
              <a:rPr lang="en-US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instutions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NGO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’s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and international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organizations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: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Trainings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(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MoNE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NGO’s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for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isabled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),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entrepreneurship </a:t>
            </a:r>
            <a:r>
              <a:rPr lang="en-US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programmes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(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Small Business Administration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),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</a:t>
            </a:r>
            <a:r>
              <a:rPr lang="en-US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tatistics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(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URKSTAT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),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Joint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Projects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for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Disadvantaged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International organizations’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(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ILO, WB, EU, OECD LEED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UNHCR,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WAPES)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ISKUR also contributes to the projects of other institutions and ministries in scope of social and </a:t>
            </a:r>
            <a:r>
              <a:rPr lang="en-US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labour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policies.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545385"/>
            <a:ext cx="6781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tr-TR" sz="2200" b="1" dirty="0" smtClean="0">
                <a:solidFill>
                  <a:srgbClr val="17375E"/>
                </a:solidFill>
                <a:latin typeface="NimbusSansNovus SemiBold"/>
              </a:rPr>
              <a:t>6- </a:t>
            </a:r>
            <a:r>
              <a:rPr lang="en-US" sz="2200" b="1" dirty="0" smtClean="0">
                <a:solidFill>
                  <a:srgbClr val="17375E"/>
                </a:solidFill>
                <a:latin typeface="NimbusSansNovus SemiBold"/>
              </a:rPr>
              <a:t>Effective </a:t>
            </a:r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Management Of </a:t>
            </a:r>
            <a:br>
              <a:rPr lang="en-US" sz="2200" b="1" dirty="0">
                <a:solidFill>
                  <a:srgbClr val="17375E"/>
                </a:solidFill>
                <a:latin typeface="NimbusSansNovus SemiBold"/>
              </a:rPr>
            </a:br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Partnerships With Stakeholders</a:t>
            </a:r>
          </a:p>
        </p:txBody>
      </p:sp>
    </p:spTree>
    <p:extLst>
      <p:ext uri="{BB962C8B-B14F-4D97-AF65-F5344CB8AC3E}">
        <p14:creationId xmlns:p14="http://schemas.microsoft.com/office/powerpoint/2010/main" val="100188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Partnership With Stakeholders At </a:t>
            </a:r>
            <a:r>
              <a:rPr lang="en-US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Local Level</a:t>
            </a:r>
            <a:endParaRPr lang="tr-TR" sz="2000" b="1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endParaRPr lang="en-US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PEVTB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(Provincial Employment and Vocational </a:t>
            </a:r>
            <a:r>
              <a:rPr lang="en-US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Tra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</a:t>
            </a:r>
            <a:r>
              <a:rPr lang="en-US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ning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Board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) 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  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assembles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four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times a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year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with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the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governor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as the 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head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     of the Board.</a:t>
            </a:r>
          </a:p>
          <a:p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Board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 formed by provincial directorate of ISKUR and local branch of ministries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(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MoNE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Min. 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Industry and Technology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),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Trade Chambers, Trade Unions and representatives of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local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NGO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Board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oversees the function of the ALMP and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makes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decisions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to the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provincial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issues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545385"/>
            <a:ext cx="6781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tr-TR" sz="2200" b="1" dirty="0" smtClean="0">
                <a:solidFill>
                  <a:srgbClr val="17375E"/>
                </a:solidFill>
                <a:latin typeface="NimbusSansNovus SemiBold"/>
              </a:rPr>
              <a:t>6- </a:t>
            </a:r>
            <a:r>
              <a:rPr lang="en-US" sz="2200" b="1" dirty="0" smtClean="0">
                <a:solidFill>
                  <a:srgbClr val="17375E"/>
                </a:solidFill>
                <a:latin typeface="NimbusSansNovus SemiBold"/>
              </a:rPr>
              <a:t>Effective </a:t>
            </a:r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Management Of </a:t>
            </a:r>
            <a:br>
              <a:rPr lang="en-US" sz="2200" b="1" dirty="0">
                <a:solidFill>
                  <a:srgbClr val="17375E"/>
                </a:solidFill>
                <a:latin typeface="NimbusSansNovus SemiBold"/>
              </a:rPr>
            </a:br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Partnerships With Stakeholders</a:t>
            </a:r>
          </a:p>
        </p:txBody>
      </p:sp>
    </p:spTree>
    <p:extLst>
      <p:ext uri="{BB962C8B-B14F-4D97-AF65-F5344CB8AC3E}">
        <p14:creationId xmlns:p14="http://schemas.microsoft.com/office/powerpoint/2010/main" val="111042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Financial</a:t>
            </a:r>
            <a:r>
              <a:rPr lang="tr-TR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Resources</a:t>
            </a:r>
            <a:endParaRPr lang="tr-TR" sz="2000" b="1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endParaRPr lang="en-US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With the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annex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added to the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Unemployment Insurance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Law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2011, İŞKUR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gained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Access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to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an important source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income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According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to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mentioned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law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t</a:t>
            </a:r>
            <a:r>
              <a:rPr lang="en-US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hirty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percent of the previous year’s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unemployment insurance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income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transferred to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İŞKUR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Total number of staff increased to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7,500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(3.700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JVCs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amount of budget allocated to the ALMP has increased considerably.</a:t>
            </a: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545385"/>
            <a:ext cx="6781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7- Allocation Of PES Resources </a:t>
            </a:r>
            <a:br>
              <a:rPr lang="en-US" sz="2200" b="1" dirty="0">
                <a:solidFill>
                  <a:srgbClr val="17375E"/>
                </a:solidFill>
                <a:latin typeface="NimbusSansNovus SemiBold"/>
              </a:rPr>
            </a:br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(both human and financial)</a:t>
            </a:r>
          </a:p>
        </p:txBody>
      </p:sp>
    </p:spTree>
    <p:extLst>
      <p:ext uri="{BB962C8B-B14F-4D97-AF65-F5344CB8AC3E}">
        <p14:creationId xmlns:p14="http://schemas.microsoft.com/office/powerpoint/2010/main" val="172113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Human </a:t>
            </a:r>
            <a:r>
              <a:rPr lang="en-US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Resources</a:t>
            </a:r>
            <a:r>
              <a:rPr lang="tr-TR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endParaRPr lang="en-US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endParaRPr lang="en-US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00100" lvl="1" indent="-342900">
              <a:buFont typeface="Arial" pitchFamily="34" charset="0"/>
              <a:buChar char="•"/>
            </a:pP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00100" lvl="1" indent="-342900">
              <a:buFont typeface="Arial" pitchFamily="34" charset="0"/>
              <a:buChar char="•"/>
            </a:pP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Personnel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allocated to İŞKUR, are assigned to the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province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considering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;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he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size of the local </a:t>
            </a:r>
            <a:r>
              <a:rPr lang="en-US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labour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market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he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physical conditions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(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building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location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)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of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provincial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directorate</a:t>
            </a: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00100" lvl="1" indent="-342900">
              <a:buFont typeface="Arial" pitchFamily="34" charset="0"/>
              <a:buChar char="•"/>
            </a:pP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/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Services (2016) 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4.465.000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registered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workforce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2.372.000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registered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unemployed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790.000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placements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511.000 ALMP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participants</a:t>
            </a:r>
            <a:r>
              <a:rPr lang="tr-TR" sz="200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endParaRPr lang="tr-TR" sz="200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00100" lvl="1" indent="-342900">
              <a:buFont typeface="Arial" pitchFamily="34" charset="0"/>
              <a:buChar char="•"/>
            </a:pP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545385"/>
            <a:ext cx="6781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7- Allocation Of PES Resources </a:t>
            </a:r>
            <a:br>
              <a:rPr lang="en-US" sz="2200" b="1" dirty="0">
                <a:solidFill>
                  <a:srgbClr val="17375E"/>
                </a:solidFill>
                <a:latin typeface="NimbusSansNovus SemiBold"/>
              </a:rPr>
            </a:br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(both human and financial)</a:t>
            </a:r>
          </a:p>
        </p:txBody>
      </p:sp>
    </p:spTree>
    <p:extLst>
      <p:ext uri="{BB962C8B-B14F-4D97-AF65-F5344CB8AC3E}">
        <p14:creationId xmlns:p14="http://schemas.microsoft.com/office/powerpoint/2010/main" val="290717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3210378"/>
            <a:ext cx="7772400" cy="2097088"/>
          </a:xfrm>
        </p:spPr>
        <p:txBody>
          <a:bodyPr/>
          <a:lstStyle/>
          <a:p>
            <a: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/>
            </a:r>
            <a:b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</a:br>
            <a:r>
              <a:rPr lang="tr-TR" sz="3200" dirty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/>
            </a:r>
            <a:br>
              <a:rPr lang="tr-TR" sz="3200" dirty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</a:br>
            <a:r>
              <a:rPr lang="en-US" sz="3200" dirty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Thank You For Your </a:t>
            </a:r>
            <a:r>
              <a:rPr lang="en-US" sz="3200" dirty="0" err="1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Attent</a:t>
            </a:r>
            <a: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i</a:t>
            </a:r>
            <a:r>
              <a:rPr lang="en-US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on</a:t>
            </a:r>
            <a: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/>
            </a:r>
            <a:b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</a:br>
            <a: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/>
            </a:r>
            <a:b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</a:br>
            <a:r>
              <a:rPr lang="tr-TR" sz="24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Can Alkan</a:t>
            </a:r>
            <a:br>
              <a:rPr lang="tr-TR" sz="24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</a:br>
            <a:r>
              <a:rPr lang="tr-TR" sz="24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>can.alkan@iskur.gov.tr</a:t>
            </a:r>
            <a: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  <a:t/>
            </a:r>
            <a:br>
              <a:rPr lang="tr-TR" sz="3200" dirty="0" smtClean="0">
                <a:solidFill>
                  <a:srgbClr val="17375E"/>
                </a:solidFill>
                <a:latin typeface="NimbusSansNovus SemiBold"/>
                <a:ea typeface="ＭＳ Ｐゴシック" pitchFamily="34" charset="-128"/>
              </a:rPr>
            </a:br>
            <a:endParaRPr lang="en-US" sz="2000" dirty="0" smtClean="0">
              <a:solidFill>
                <a:srgbClr val="17375E"/>
              </a:solidFill>
              <a:latin typeface="NimbusSansNovus SemiBold"/>
              <a:ea typeface="ＭＳ Ｐゴシック" pitchFamily="34" charset="-128"/>
            </a:endParaRPr>
          </a:p>
        </p:txBody>
      </p:sp>
      <p:sp>
        <p:nvSpPr>
          <p:cNvPr id="2" name="AutoShape 2" descr="azerbaycan bayra&amp;gbreve;ı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94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60000"/>
              </a:lnSpc>
              <a:spcBef>
                <a:spcPct val="20000"/>
              </a:spcBef>
              <a:buClr>
                <a:srgbClr val="0099FF"/>
              </a:buClr>
            </a:pPr>
            <a:r>
              <a:rPr lang="en-US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Policy Documents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285750" indent="-285750" algn="just">
              <a:lnSpc>
                <a:spcPct val="160000"/>
              </a:lnSpc>
              <a:spcBef>
                <a:spcPct val="20000"/>
              </a:spcBef>
              <a:buClr>
                <a:srgbClr val="0099FF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Development Plans</a:t>
            </a:r>
          </a:p>
          <a:p>
            <a:pPr marL="285750" indent="-285750" algn="just">
              <a:lnSpc>
                <a:spcPct val="160000"/>
              </a:lnSpc>
              <a:spcBef>
                <a:spcPct val="20000"/>
              </a:spcBef>
              <a:buClr>
                <a:srgbClr val="0099FF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Government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Programs 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742950" lvl="1" indent="-285750" algn="just">
              <a:lnSpc>
                <a:spcPct val="160000"/>
              </a:lnSpc>
              <a:spcBef>
                <a:spcPct val="20000"/>
              </a:spcBef>
              <a:buClr>
                <a:srgbClr val="0099FF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Mid Term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Programs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285750" indent="-285750" algn="just">
              <a:lnSpc>
                <a:spcPct val="160000"/>
              </a:lnSpc>
              <a:spcBef>
                <a:spcPct val="20000"/>
              </a:spcBef>
              <a:buClr>
                <a:srgbClr val="0099FF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National Employment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Strategy</a:t>
            </a: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285750" indent="-285750" algn="just">
              <a:lnSpc>
                <a:spcPct val="160000"/>
              </a:lnSpc>
              <a:spcBef>
                <a:spcPct val="20000"/>
              </a:spcBef>
              <a:buClr>
                <a:srgbClr val="0099FF"/>
              </a:buClr>
              <a:buFont typeface="Arial" pitchFamily="34" charset="0"/>
              <a:buChar char="•"/>
            </a:pP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ISKUR Strategic Plan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764718"/>
            <a:ext cx="6781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1- Strategic </a:t>
            </a:r>
            <a:r>
              <a:rPr lang="en-US" sz="2200" b="1" dirty="0" smtClean="0">
                <a:solidFill>
                  <a:srgbClr val="17375E"/>
                </a:solidFill>
                <a:latin typeface="NimbusSansNovus SemiBold"/>
              </a:rPr>
              <a:t>Performance Management Of ISKUR</a:t>
            </a:r>
            <a:endParaRPr lang="en-US" sz="2200" b="1" dirty="0">
              <a:solidFill>
                <a:srgbClr val="17375E"/>
              </a:solidFill>
              <a:latin typeface="NimbusSansNovus Semi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60000"/>
              </a:lnSpc>
              <a:spcBef>
                <a:spcPct val="20000"/>
              </a:spcBef>
              <a:buClr>
                <a:srgbClr val="0099FF"/>
              </a:buClr>
            </a:pPr>
            <a:r>
              <a:rPr lang="tr-TR" sz="20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Objectives</a:t>
            </a:r>
            <a:endParaRPr lang="en-US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114300" lvl="1" algn="just">
              <a:lnSpc>
                <a:spcPct val="160000"/>
              </a:lnSpc>
              <a:spcBef>
                <a:spcPct val="20000"/>
              </a:spcBef>
              <a:buClr>
                <a:srgbClr val="0099FF"/>
              </a:buClr>
            </a:pP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Provencial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Directorates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’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Objectives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: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57250" lvl="2" indent="-285750" algn="just">
              <a:lnSpc>
                <a:spcPct val="160000"/>
              </a:lnSpc>
              <a:spcBef>
                <a:spcPct val="20000"/>
              </a:spcBef>
              <a:buClr>
                <a:srgbClr val="0099FF"/>
              </a:buClr>
              <a:buFont typeface="Arial" pitchFamily="34" charset="0"/>
              <a:buChar char="•"/>
            </a:pP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There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are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9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different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objectives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identified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yearly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for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Provencial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Directorates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</a:p>
          <a:p>
            <a:pPr marL="857250" lvl="2" indent="-285750" algn="just">
              <a:lnSpc>
                <a:spcPct val="160000"/>
              </a:lnSpc>
              <a:spcBef>
                <a:spcPct val="20000"/>
              </a:spcBef>
              <a:buClr>
                <a:srgbClr val="0099FF"/>
              </a:buClr>
              <a:buFont typeface="Arial" pitchFamily="34" charset="0"/>
              <a:buChar char="•"/>
            </a:pP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Objectives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are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set in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scope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different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categories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57250" lvl="2" indent="-285750" algn="just">
              <a:lnSpc>
                <a:spcPct val="160000"/>
              </a:lnSpc>
              <a:spcBef>
                <a:spcPct val="20000"/>
              </a:spcBef>
              <a:buClr>
                <a:srgbClr val="0099FF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Regression analysis are being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conducted</a:t>
            </a: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57250" lvl="2" indent="-285750" algn="just">
              <a:lnSpc>
                <a:spcPct val="160000"/>
              </a:lnSpc>
              <a:spcBef>
                <a:spcPct val="20000"/>
              </a:spcBef>
              <a:buClr>
                <a:srgbClr val="0099FF"/>
              </a:buClr>
              <a:buFont typeface="Arial" pitchFamily="34" charset="0"/>
              <a:buChar char="•"/>
            </a:pP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Provencial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Directorates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meeting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their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specified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goals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are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awarded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764718"/>
            <a:ext cx="6781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sz="2200" b="1" dirty="0">
                <a:solidFill>
                  <a:srgbClr val="17375E"/>
                </a:solidFill>
                <a:latin typeface="NimbusSansNovus SemiBold"/>
              </a:rPr>
              <a:t>1- Strategic </a:t>
            </a:r>
            <a:r>
              <a:rPr lang="en-US" sz="2200" b="1" dirty="0" smtClean="0">
                <a:solidFill>
                  <a:srgbClr val="17375E"/>
                </a:solidFill>
                <a:latin typeface="NimbusSansNovus SemiBold"/>
              </a:rPr>
              <a:t>Performance Management Of ISKUR</a:t>
            </a:r>
            <a:endParaRPr lang="en-US" sz="2200" b="1" dirty="0">
              <a:solidFill>
                <a:srgbClr val="17375E"/>
              </a:solidFill>
              <a:latin typeface="NimbusSansNovus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240335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5180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Profiling Of Jobseekers </a:t>
            </a:r>
            <a:endParaRPr lang="tr-TR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>
              <a:spcBef>
                <a:spcPts val="1000"/>
              </a:spcBef>
            </a:pP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Jobseekers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are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distrubuted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to the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and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Vocational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Counselor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’ (JVC)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portfolio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systematically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400" b="1" dirty="0">
              <a:solidFill>
                <a:srgbClr val="FF0000"/>
              </a:solidFill>
            </a:endParaRPr>
          </a:p>
          <a:p>
            <a:pPr marL="0" lvl="1"/>
            <a:r>
              <a:rPr lang="en-GB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Effective Channelling</a:t>
            </a:r>
            <a:endParaRPr lang="tr-TR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evaluation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of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skills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and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qualifications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the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jobseeker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at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registration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</a:p>
          <a:p>
            <a:pPr marL="342900" lvl="1" indent="-342900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Informing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jobseekers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;</a:t>
            </a:r>
          </a:p>
          <a:p>
            <a:pPr marL="800100" lvl="2" indent="-342900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how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to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apply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and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prepare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CV’s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</a:p>
          <a:p>
            <a:pPr marL="800100" lvl="2" indent="-342900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how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to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search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effectively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</a:p>
          <a:p>
            <a:pPr marL="800100" lvl="2" indent="-342900" algn="just">
              <a:spcBef>
                <a:spcPts val="1000"/>
              </a:spcBef>
              <a:buFont typeface="Arial" pitchFamily="34" charset="0"/>
              <a:buChar char="•"/>
            </a:pP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about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work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environment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and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most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suitable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for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the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person</a:t>
            </a: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00100" lvl="2" indent="-342900" algn="just">
              <a:spcBef>
                <a:spcPts val="1000"/>
              </a:spcBef>
              <a:buFont typeface="Arial" pitchFamily="34" charset="0"/>
              <a:buChar char="•"/>
            </a:pP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764718"/>
            <a:ext cx="6781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tr-TR" sz="2200" b="1" dirty="0" smtClean="0">
                <a:solidFill>
                  <a:srgbClr val="17375E"/>
                </a:solidFill>
                <a:latin typeface="NimbusSansNovus SemiBold"/>
              </a:rPr>
              <a:t>2- </a:t>
            </a:r>
            <a:r>
              <a:rPr lang="en-US" sz="2200" b="1" dirty="0" smtClean="0">
                <a:solidFill>
                  <a:srgbClr val="17375E"/>
                </a:solidFill>
                <a:latin typeface="NimbusSansNovus SemiBold"/>
              </a:rPr>
              <a:t>Design Of Operational Processes </a:t>
            </a:r>
            <a:endParaRPr lang="en-US" sz="2200" b="1" dirty="0">
              <a:solidFill>
                <a:srgbClr val="17375E"/>
              </a:solidFill>
              <a:latin typeface="NimbusSansNovus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286369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537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Tailored Use Of Active </a:t>
            </a:r>
            <a:r>
              <a:rPr lang="en-US" sz="2000" b="1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Labour</a:t>
            </a:r>
            <a:r>
              <a:rPr lang="en-US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Market Instruments</a:t>
            </a:r>
            <a:endParaRPr lang="tr-TR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400" b="1" dirty="0">
              <a:solidFill>
                <a:srgbClr val="FF0000"/>
              </a:solidFill>
            </a:endParaRPr>
          </a:p>
          <a:p>
            <a:pPr marL="0" lvl="1" algn="just">
              <a:spcBef>
                <a:spcPts val="1000"/>
              </a:spcBef>
            </a:pP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Jobseekers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are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directed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to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different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ALMPs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within the scope of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;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kills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and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qualification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the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jobseeker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willingness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and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tendency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jobseeker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</a:t>
            </a: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approval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JVC,</a:t>
            </a: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he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demand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the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labour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market</a:t>
            </a:r>
          </a:p>
          <a:p>
            <a:pPr marL="0" lvl="1" algn="just">
              <a:spcBef>
                <a:spcPts val="1000"/>
              </a:spcBef>
            </a:pPr>
            <a:endParaRPr lang="tr-TR" sz="24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>
              <a:spcBef>
                <a:spcPts val="1000"/>
              </a:spcBef>
            </a:pP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It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is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planned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to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implement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tailor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designed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ALMP’s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by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ISKUR in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future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400" b="1" dirty="0">
              <a:solidFill>
                <a:srgbClr val="FF0000"/>
              </a:solidFill>
            </a:endParaRPr>
          </a:p>
          <a:p>
            <a:pPr marL="800100" lvl="2" indent="-342900" algn="just">
              <a:spcBef>
                <a:spcPts val="1000"/>
              </a:spcBef>
              <a:buFont typeface="Arial" pitchFamily="34" charset="0"/>
              <a:buChar char="•"/>
            </a:pP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764718"/>
            <a:ext cx="6781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tr-TR" sz="2200" b="1" dirty="0" smtClean="0">
                <a:solidFill>
                  <a:srgbClr val="17375E"/>
                </a:solidFill>
                <a:latin typeface="NimbusSansNovus SemiBold"/>
              </a:rPr>
              <a:t>2- </a:t>
            </a:r>
            <a:r>
              <a:rPr lang="en-US" sz="2200" b="1" dirty="0" smtClean="0">
                <a:solidFill>
                  <a:srgbClr val="17375E"/>
                </a:solidFill>
                <a:latin typeface="NimbusSansNovus SemiBold"/>
              </a:rPr>
              <a:t>Design Of Operational Processes </a:t>
            </a:r>
            <a:endParaRPr lang="en-US" sz="2200" b="1" dirty="0">
              <a:solidFill>
                <a:srgbClr val="17375E"/>
              </a:solidFill>
              <a:latin typeface="NimbusSansNovus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55497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4693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Unemployment </a:t>
            </a:r>
            <a:r>
              <a:rPr lang="tr-TR" sz="20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Benefit</a:t>
            </a:r>
            <a:endParaRPr lang="tr-TR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Conditions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to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benefit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from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Unemployment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Benefit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: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00100" lvl="2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remiums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should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be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imbursed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minimum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120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days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before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termination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work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contract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</a:p>
          <a:p>
            <a:pPr marL="800100" lvl="2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600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days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            180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days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UB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00100" lvl="2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900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days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             240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days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UB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800100" lvl="2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1080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days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           300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days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UB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Maximum 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amount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Unemployment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Benefit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can be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no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more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than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80% of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Gross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Minimum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Wage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* (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approximately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316 €)</a:t>
            </a: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400" b="1" dirty="0">
              <a:solidFill>
                <a:srgbClr val="FF0000"/>
              </a:solidFill>
            </a:endParaRPr>
          </a:p>
          <a:p>
            <a:pPr marL="800100" lvl="2" indent="-342900" algn="just">
              <a:spcBef>
                <a:spcPts val="1000"/>
              </a:spcBef>
              <a:buFont typeface="Arial" pitchFamily="34" charset="0"/>
              <a:buChar char="•"/>
            </a:pP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545385"/>
            <a:ext cx="6781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tr-TR" sz="2200" b="1" dirty="0">
                <a:solidFill>
                  <a:srgbClr val="17375E"/>
                </a:solidFill>
                <a:latin typeface="NimbusSansNovus SemiBold"/>
              </a:rPr>
              <a:t>3- </a:t>
            </a:r>
            <a:r>
              <a:rPr lang="en-GB" sz="2200" b="1" dirty="0">
                <a:solidFill>
                  <a:srgbClr val="17375E"/>
                </a:solidFill>
                <a:latin typeface="NimbusSansNovus SemiBold"/>
              </a:rPr>
              <a:t>Sustainable Activation And </a:t>
            </a:r>
            <a:endParaRPr lang="tr-TR" sz="2200" b="1" dirty="0">
              <a:solidFill>
                <a:srgbClr val="17375E"/>
              </a:solidFill>
              <a:latin typeface="NimbusSansNovus SemiBold"/>
            </a:endParaRPr>
          </a:p>
          <a:p>
            <a:pPr algn="ctr" eaLnBrk="1" hangingPunct="1"/>
            <a:r>
              <a:rPr lang="en-GB" sz="2200" b="1" dirty="0">
                <a:solidFill>
                  <a:srgbClr val="17375E"/>
                </a:solidFill>
                <a:latin typeface="NimbusSansNovus SemiBold"/>
              </a:rPr>
              <a:t>Management Of Transitions</a:t>
            </a:r>
            <a:endParaRPr lang="en-US" sz="2200" b="1" dirty="0">
              <a:solidFill>
                <a:srgbClr val="17375E"/>
              </a:solidFill>
              <a:latin typeface="NimbusSansNovus SemiBold"/>
            </a:endParaRPr>
          </a:p>
        </p:txBody>
      </p:sp>
      <p:cxnSp>
        <p:nvCxnSpPr>
          <p:cNvPr id="3" name="Düz Ok Bağlayıcısı 2"/>
          <p:cNvCxnSpPr/>
          <p:nvPr/>
        </p:nvCxnSpPr>
        <p:spPr>
          <a:xfrm>
            <a:off x="3175000" y="315722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3175000" y="355346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3175000" y="398018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32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4565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Unemployment </a:t>
            </a:r>
            <a:r>
              <a:rPr lang="tr-TR" sz="20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Benefit</a:t>
            </a:r>
            <a:endParaRPr lang="tr-TR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For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motivating the beneficiary to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return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to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labour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market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Unemployment Benefit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periods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are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kept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short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and the amount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of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benefit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relatively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low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; </a:t>
            </a: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tr-TR" sz="20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Conditions</a:t>
            </a:r>
            <a:r>
              <a:rPr lang="tr-TR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For</a:t>
            </a:r>
            <a:r>
              <a:rPr lang="tr-TR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Continuing</a:t>
            </a:r>
            <a:r>
              <a:rPr lang="tr-TR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To</a:t>
            </a:r>
            <a:r>
              <a:rPr lang="tr-TR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Receive</a:t>
            </a:r>
            <a:r>
              <a:rPr lang="tr-TR" sz="2000" b="1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b="1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Benefit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	</a:t>
            </a: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ccept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offers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with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similar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conditions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compared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to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previous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job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in the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same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part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city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</a:t>
            </a: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ot to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work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unregistered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</a:t>
            </a: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</a:t>
            </a:r>
            <a:r>
              <a:rPr lang="en-US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articipate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vocational trainings if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it is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offered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400" b="1" dirty="0">
              <a:solidFill>
                <a:srgbClr val="FF0000"/>
              </a:solidFill>
            </a:endParaRPr>
          </a:p>
          <a:p>
            <a:pPr marL="800100" lvl="2" indent="-342900" algn="just">
              <a:spcBef>
                <a:spcPts val="1000"/>
              </a:spcBef>
              <a:buFont typeface="Arial" pitchFamily="34" charset="0"/>
              <a:buChar char="•"/>
            </a:pP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545385"/>
            <a:ext cx="6781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tr-TR" sz="2200" b="1" dirty="0">
                <a:solidFill>
                  <a:srgbClr val="17375E"/>
                </a:solidFill>
                <a:latin typeface="NimbusSansNovus SemiBold"/>
              </a:rPr>
              <a:t>3- </a:t>
            </a:r>
            <a:r>
              <a:rPr lang="en-GB" sz="2200" b="1" dirty="0">
                <a:solidFill>
                  <a:srgbClr val="17375E"/>
                </a:solidFill>
                <a:latin typeface="NimbusSansNovus SemiBold"/>
              </a:rPr>
              <a:t>Sustainable Activation And </a:t>
            </a:r>
            <a:endParaRPr lang="tr-TR" sz="2200" b="1" dirty="0">
              <a:solidFill>
                <a:srgbClr val="17375E"/>
              </a:solidFill>
              <a:latin typeface="NimbusSansNovus SemiBold"/>
            </a:endParaRPr>
          </a:p>
          <a:p>
            <a:pPr algn="ctr" eaLnBrk="1" hangingPunct="1"/>
            <a:r>
              <a:rPr lang="en-GB" sz="2200" b="1" dirty="0">
                <a:solidFill>
                  <a:srgbClr val="17375E"/>
                </a:solidFill>
                <a:latin typeface="NimbusSansNovus SemiBold"/>
              </a:rPr>
              <a:t>Management Of Transitions</a:t>
            </a:r>
            <a:endParaRPr lang="en-US" sz="2200" b="1" dirty="0">
              <a:solidFill>
                <a:srgbClr val="17375E"/>
              </a:solidFill>
              <a:latin typeface="NimbusSansNovus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261639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457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JVC </a:t>
            </a:r>
            <a:r>
              <a:rPr lang="tr-TR" sz="2000" b="1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Visits</a:t>
            </a:r>
            <a:endParaRPr lang="tr-TR" sz="2000" b="1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Every JVC has a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specific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portfolio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of employers </a:t>
            </a:r>
            <a:endParaRPr lang="tr-TR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Whenever a JVC visits a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company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;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receives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vacancies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and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labour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demand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</a:t>
            </a:r>
            <a:r>
              <a:rPr lang="en-US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nforms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employers about the services of ISKUR,</a:t>
            </a: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</a:t>
            </a:r>
            <a:r>
              <a:rPr lang="en-US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nforms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employer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about legal procedures,</a:t>
            </a: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</a:t>
            </a:r>
            <a:r>
              <a:rPr lang="en-US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onducts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</a:t>
            </a:r>
            <a:r>
              <a:rPr lang="en-US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urveys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(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vacancy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 LFS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)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.</a:t>
            </a:r>
            <a:endParaRPr lang="en-US" sz="2000" dirty="0" smtClean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400" b="1" dirty="0">
              <a:solidFill>
                <a:srgbClr val="FF0000"/>
              </a:solidFill>
            </a:endParaRPr>
          </a:p>
          <a:p>
            <a:pPr marL="800100" lvl="2" indent="-342900" algn="just">
              <a:spcBef>
                <a:spcPts val="1000"/>
              </a:spcBef>
              <a:buFont typeface="Arial" pitchFamily="34" charset="0"/>
              <a:buChar char="•"/>
            </a:pP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545385"/>
            <a:ext cx="6781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tr-TR" sz="2200" b="1" dirty="0">
                <a:solidFill>
                  <a:srgbClr val="17375E"/>
                </a:solidFill>
                <a:latin typeface="NimbusSansNovus SemiBold"/>
              </a:rPr>
              <a:t>4-</a:t>
            </a:r>
            <a:r>
              <a:rPr lang="en-GB" sz="2200" b="1" dirty="0">
                <a:solidFill>
                  <a:srgbClr val="17375E"/>
                </a:solidFill>
                <a:latin typeface="NimbusSansNovus SemiBold"/>
              </a:rPr>
              <a:t>Relations To Employers</a:t>
            </a:r>
            <a:endParaRPr lang="en-US" sz="2200" b="1" dirty="0">
              <a:solidFill>
                <a:srgbClr val="17375E"/>
              </a:solidFill>
              <a:latin typeface="NimbusSansNovus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230379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kdörtgen 2"/>
          <p:cNvSpPr>
            <a:spLocks noChangeArrowheads="1"/>
          </p:cNvSpPr>
          <p:nvPr/>
        </p:nvSpPr>
        <p:spPr bwMode="auto">
          <a:xfrm>
            <a:off x="950913" y="1503382"/>
            <a:ext cx="7591425" cy="5652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Incentives</a:t>
            </a: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Employers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share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for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social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security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premium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for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a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new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ly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employed</a:t>
            </a: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worker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being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covered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by Unemployment Insurance Fund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for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6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to 54 months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(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If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exceeding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the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average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number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employees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);</a:t>
            </a: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 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worker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 between 18-29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years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of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age,</a:t>
            </a: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worker is a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woman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(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regardless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of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age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)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 the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worker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has a occupational certificate,</a:t>
            </a: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worker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employed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after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completing the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vocational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training </a:t>
            </a:r>
            <a:r>
              <a:rPr lang="tr-TR" sz="2000" dirty="0" err="1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programs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of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ISKUR</a:t>
            </a:r>
          </a:p>
          <a:p>
            <a:pPr marL="342900" lvl="1" indent="-342900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f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the worker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r>
              <a:rPr lang="en-US" sz="2000" dirty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is registered to ISKUR</a:t>
            </a:r>
            <a:r>
              <a:rPr lang="en-US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,</a:t>
            </a:r>
            <a:r>
              <a:rPr lang="tr-TR" sz="2000" dirty="0" smtClean="0">
                <a:solidFill>
                  <a:srgbClr val="263B86"/>
                </a:solidFill>
                <a:latin typeface="Arial" pitchFamily="34" charset="0"/>
                <a:ea typeface="Arial Unicode MS" pitchFamily="34" charset="-128"/>
              </a:rPr>
              <a:t> </a:t>
            </a: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0" lvl="1" algn="just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  <a:p>
            <a:pPr marL="342900" lvl="1" indent="-34290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400" b="1" dirty="0">
              <a:solidFill>
                <a:srgbClr val="FF0000"/>
              </a:solidFill>
            </a:endParaRPr>
          </a:p>
          <a:p>
            <a:pPr marL="800100" lvl="2" indent="-342900" algn="just">
              <a:spcBef>
                <a:spcPts val="1000"/>
              </a:spcBef>
              <a:buFont typeface="Arial" pitchFamily="34" charset="0"/>
              <a:buChar char="•"/>
            </a:pPr>
            <a:endParaRPr lang="tr-TR" sz="2000" dirty="0">
              <a:solidFill>
                <a:srgbClr val="263B86"/>
              </a:solidFill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18435" name="Metin kutusu 1"/>
          <p:cNvSpPr txBox="1">
            <a:spLocks noChangeArrowheads="1"/>
          </p:cNvSpPr>
          <p:nvPr/>
        </p:nvSpPr>
        <p:spPr bwMode="auto">
          <a:xfrm>
            <a:off x="2463800" y="545385"/>
            <a:ext cx="6781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tr-TR" sz="2200" b="1" dirty="0">
                <a:solidFill>
                  <a:srgbClr val="17375E"/>
                </a:solidFill>
                <a:latin typeface="NimbusSansNovus SemiBold"/>
              </a:rPr>
              <a:t>4-</a:t>
            </a:r>
            <a:r>
              <a:rPr lang="en-GB" sz="2200" b="1" dirty="0">
                <a:solidFill>
                  <a:srgbClr val="17375E"/>
                </a:solidFill>
                <a:latin typeface="NimbusSansNovus SemiBold"/>
              </a:rPr>
              <a:t>Relations To Employers</a:t>
            </a:r>
            <a:endParaRPr lang="en-US" sz="2200" b="1" dirty="0">
              <a:solidFill>
                <a:srgbClr val="17375E"/>
              </a:solidFill>
              <a:latin typeface="NimbusSansNovus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75065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İŞKUR Kurum Sunumu 25 10 2017 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Özel 2">
      <a:dk1>
        <a:srgbClr val="073E87"/>
      </a:dk1>
      <a:lt1>
        <a:sysClr val="window" lastClr="FFFFFF"/>
      </a:lt1>
      <a:dk2>
        <a:srgbClr val="073E87"/>
      </a:dk2>
      <a:lt2>
        <a:srgbClr val="C6E7FC"/>
      </a:lt2>
      <a:accent1>
        <a:srgbClr val="000080"/>
      </a:accent1>
      <a:accent2>
        <a:srgbClr val="000080"/>
      </a:accent2>
      <a:accent3>
        <a:srgbClr val="000080"/>
      </a:accent3>
      <a:accent4>
        <a:srgbClr val="000080"/>
      </a:accent4>
      <a:accent5>
        <a:srgbClr val="000080"/>
      </a:accent5>
      <a:accent6>
        <a:srgbClr val="000080"/>
      </a:accent6>
      <a:hlink>
        <a:srgbClr val="000080"/>
      </a:hlink>
      <a:folHlink>
        <a:srgbClr val="0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İŞKUR Kurum Sunumu 25 10 2017 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İŞKUR Kurum Sunumu 25 10 2017 v2</Template>
  <TotalTime>938</TotalTime>
  <Words>1028</Words>
  <Application>Microsoft Office PowerPoint</Application>
  <PresentationFormat>Ekran Gösterisi (4:3)</PresentationFormat>
  <Paragraphs>153</Paragraphs>
  <Slides>16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16</vt:i4>
      </vt:variant>
    </vt:vector>
  </HeadingPairs>
  <TitlesOfParts>
    <vt:vector size="19" baseType="lpstr">
      <vt:lpstr>İŞKUR Kurum Sunumu 25 10 2017 v2</vt:lpstr>
      <vt:lpstr>Custom Design</vt:lpstr>
      <vt:lpstr>1_İŞKUR Kurum Sunumu 25 10 2017 v2</vt:lpstr>
      <vt:lpstr>Turkish Employment Agency  CPESSEC CONFERENCE  8-9 November 2017 Budapest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Thank You For Your Attention  Can Alkan can.alkan@iskur.gov.tr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 İŞ KURUMU  GENEL MÜDÜRLÜĞÜ  26.10.2017</dc:title>
  <dc:creator>Can ALKAN</dc:creator>
  <cp:lastModifiedBy>Can ALKAN</cp:lastModifiedBy>
  <cp:revision>71</cp:revision>
  <cp:lastPrinted>2017-10-25T13:17:11Z</cp:lastPrinted>
  <dcterms:created xsi:type="dcterms:W3CDTF">2017-10-25T09:20:13Z</dcterms:created>
  <dcterms:modified xsi:type="dcterms:W3CDTF">2017-11-06T15:02:08Z</dcterms:modified>
</cp:coreProperties>
</file>